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12192000" cy="6858000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99"/>
    <a:srgbClr val="FF66CC"/>
    <a:srgbClr val="FF99FF"/>
    <a:srgbClr val="CC0000"/>
    <a:srgbClr val="00CC00"/>
    <a:srgbClr val="99FFCC"/>
    <a:srgbClr val="FFCCFF"/>
    <a:srgbClr val="00FF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762" autoAdjust="0"/>
  </p:normalViewPr>
  <p:slideViewPr>
    <p:cSldViewPr snapToGrid="0">
      <p:cViewPr varScale="1">
        <p:scale>
          <a:sx n="61" d="100"/>
          <a:sy n="61" d="100"/>
        </p:scale>
        <p:origin x="10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3508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991" y="0"/>
            <a:ext cx="3078428" cy="513508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/>
            </a:lvl1pPr>
          </a:lstStyle>
          <a:p>
            <a:fld id="{01140BA4-509D-450C-B756-29CAA9CFCD55}" type="datetimeFigureOut">
              <a:rPr kumimoji="1" lang="ja-JP" altLang="en-US" smtClean="0"/>
              <a:t>2024/3/15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91" tIns="47745" rIns="95491" bIns="4774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5491" tIns="47745" rIns="95491" bIns="477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8" cy="513507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991" y="9721107"/>
            <a:ext cx="3078428" cy="513507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/>
            </a:lvl1pPr>
          </a:lstStyle>
          <a:p>
            <a:fld id="{59ACF129-4511-44DF-8F76-7EBB8C5BD2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9121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合同庁舎前公開図面（数値・文言別パーツ）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CF129-4511-44DF-8F76-7EBB8C5BD25E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882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7EA2B-D65B-4710-9FE6-50D354EB9DBD}" type="datetimeFigureOut">
              <a:rPr kumimoji="1" lang="ja-JP" altLang="en-US" smtClean="0"/>
              <a:t>2024/3/15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83080-BA80-4F21-9B5E-9AF135E6141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7078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7EA2B-D65B-4710-9FE6-50D354EB9DBD}" type="datetimeFigureOut">
              <a:rPr kumimoji="1" lang="ja-JP" altLang="en-US" smtClean="0"/>
              <a:t>2024/3/15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83080-BA80-4F21-9B5E-9AF135E6141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3529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7EA2B-D65B-4710-9FE6-50D354EB9DBD}" type="datetimeFigureOut">
              <a:rPr kumimoji="1" lang="ja-JP" altLang="en-US" smtClean="0"/>
              <a:t>2024/3/15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83080-BA80-4F21-9B5E-9AF135E6141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524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7EA2B-D65B-4710-9FE6-50D354EB9DBD}" type="datetimeFigureOut">
              <a:rPr kumimoji="1" lang="ja-JP" altLang="en-US" smtClean="0"/>
              <a:t>2024/3/15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83080-BA80-4F21-9B5E-9AF135E6141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940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7EA2B-D65B-4710-9FE6-50D354EB9DBD}" type="datetimeFigureOut">
              <a:rPr kumimoji="1" lang="ja-JP" altLang="en-US" smtClean="0"/>
              <a:t>2024/3/15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83080-BA80-4F21-9B5E-9AF135E6141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153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7EA2B-D65B-4710-9FE6-50D354EB9DBD}" type="datetimeFigureOut">
              <a:rPr kumimoji="1" lang="ja-JP" altLang="en-US" smtClean="0"/>
              <a:t>2024/3/15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83080-BA80-4F21-9B5E-9AF135E6141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699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7EA2B-D65B-4710-9FE6-50D354EB9DBD}" type="datetimeFigureOut">
              <a:rPr kumimoji="1" lang="ja-JP" altLang="en-US" smtClean="0"/>
              <a:t>2024/3/15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83080-BA80-4F21-9B5E-9AF135E6141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392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7EA2B-D65B-4710-9FE6-50D354EB9DBD}" type="datetimeFigureOut">
              <a:rPr kumimoji="1" lang="ja-JP" altLang="en-US" smtClean="0"/>
              <a:t>2024/3/15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83080-BA80-4F21-9B5E-9AF135E6141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336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7EA2B-D65B-4710-9FE6-50D354EB9DBD}" type="datetimeFigureOut">
              <a:rPr kumimoji="1" lang="ja-JP" altLang="en-US" smtClean="0"/>
              <a:t>2024/3/15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83080-BA80-4F21-9B5E-9AF135E6141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03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7EA2B-D65B-4710-9FE6-50D354EB9DBD}" type="datetimeFigureOut">
              <a:rPr kumimoji="1" lang="ja-JP" altLang="en-US" smtClean="0"/>
              <a:t>2024/3/15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83080-BA80-4F21-9B5E-9AF135E6141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320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7EA2B-D65B-4710-9FE6-50D354EB9DBD}" type="datetimeFigureOut">
              <a:rPr kumimoji="1" lang="ja-JP" altLang="en-US" smtClean="0"/>
              <a:t>2024/3/15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83080-BA80-4F21-9B5E-9AF135E6141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579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7EA2B-D65B-4710-9FE6-50D354EB9DBD}" type="datetimeFigureOut">
              <a:rPr kumimoji="1" lang="ja-JP" altLang="en-US" smtClean="0"/>
              <a:t>2024/3/15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83080-BA80-4F21-9B5E-9AF135E6141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607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31" y="546808"/>
            <a:ext cx="11027172" cy="5127058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276953" y="323152"/>
            <a:ext cx="568234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/>
              <a:t>Mina</a:t>
            </a:r>
            <a:r>
              <a:rPr lang="ja-JP" altLang="en-US" sz="2400" dirty="0"/>
              <a:t>さかい　堺地方合同庁舎前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569573" y="983901"/>
            <a:ext cx="735514" cy="5651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ja-JP" altLang="en-US" sz="1600" b="1" dirty="0"/>
              <a:t>面積</a:t>
            </a:r>
            <a:endParaRPr lang="en-US" altLang="ja-JP" sz="1600" b="1" dirty="0"/>
          </a:p>
          <a:p>
            <a:pPr algn="ctr"/>
            <a:r>
              <a:rPr lang="en-US" altLang="ja-JP" sz="1600" b="1" dirty="0"/>
              <a:t>124</a:t>
            </a:r>
            <a:r>
              <a:rPr kumimoji="1" lang="ja-JP" altLang="en-US" sz="1600" b="1" dirty="0"/>
              <a:t>㎡</a:t>
            </a: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6028392" y="3257533"/>
            <a:ext cx="910250" cy="2908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18.5m</a:t>
            </a:r>
            <a:endParaRPr kumimoji="1" lang="ja-JP" altLang="en-US" sz="1400" dirty="0"/>
          </a:p>
        </p:txBody>
      </p:sp>
      <p:cxnSp>
        <p:nvCxnSpPr>
          <p:cNvPr id="88" name="直線矢印コネクタ 87"/>
          <p:cNvCxnSpPr/>
          <p:nvPr/>
        </p:nvCxnSpPr>
        <p:spPr>
          <a:xfrm>
            <a:off x="6074211" y="2072034"/>
            <a:ext cx="0" cy="288559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>
            <a:off x="8667627" y="3728122"/>
            <a:ext cx="0" cy="124425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テキスト ボックス 89"/>
          <p:cNvSpPr txBox="1"/>
          <p:nvPr/>
        </p:nvSpPr>
        <p:spPr>
          <a:xfrm>
            <a:off x="7883900" y="4097421"/>
            <a:ext cx="82345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400" dirty="0"/>
              <a:t>8.2 m</a:t>
            </a:r>
            <a:endParaRPr kumimoji="1" lang="ja-JP" altLang="en-US" sz="1400" dirty="0"/>
          </a:p>
        </p:txBody>
      </p:sp>
      <p:cxnSp>
        <p:nvCxnSpPr>
          <p:cNvPr id="91" name="直線矢印コネクタ 90"/>
          <p:cNvCxnSpPr/>
          <p:nvPr/>
        </p:nvCxnSpPr>
        <p:spPr>
          <a:xfrm>
            <a:off x="2557547" y="4042018"/>
            <a:ext cx="0" cy="915607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>
            <a:off x="2622208" y="4346067"/>
            <a:ext cx="594985" cy="2908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6m</a:t>
            </a:r>
            <a:endParaRPr kumimoji="1" lang="ja-JP" altLang="en-US" sz="1400" dirty="0"/>
          </a:p>
        </p:txBody>
      </p:sp>
      <p:cxnSp>
        <p:nvCxnSpPr>
          <p:cNvPr id="93" name="直線矢印コネクタ 92"/>
          <p:cNvCxnSpPr/>
          <p:nvPr/>
        </p:nvCxnSpPr>
        <p:spPr>
          <a:xfrm>
            <a:off x="4357015" y="2057995"/>
            <a:ext cx="3354125" cy="1723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テキスト ボックス 93"/>
          <p:cNvSpPr txBox="1"/>
          <p:nvPr/>
        </p:nvSpPr>
        <p:spPr>
          <a:xfrm>
            <a:off x="5102680" y="2078994"/>
            <a:ext cx="866701" cy="2908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21.7m</a:t>
            </a:r>
            <a:endParaRPr kumimoji="1" lang="ja-JP" altLang="en-US" sz="1400" dirty="0"/>
          </a:p>
        </p:txBody>
      </p:sp>
      <p:cxnSp>
        <p:nvCxnSpPr>
          <p:cNvPr id="95" name="直線矢印コネクタ 94"/>
          <p:cNvCxnSpPr/>
          <p:nvPr/>
        </p:nvCxnSpPr>
        <p:spPr>
          <a:xfrm>
            <a:off x="6838280" y="1113677"/>
            <a:ext cx="1" cy="937283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テキスト ボックス 95"/>
          <p:cNvSpPr txBox="1"/>
          <p:nvPr/>
        </p:nvSpPr>
        <p:spPr>
          <a:xfrm>
            <a:off x="6437585" y="1396485"/>
            <a:ext cx="60064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6m</a:t>
            </a:r>
            <a:endParaRPr kumimoji="1" lang="ja-JP" altLang="en-US" sz="1400" dirty="0"/>
          </a:p>
        </p:txBody>
      </p:sp>
      <p:cxnSp>
        <p:nvCxnSpPr>
          <p:cNvPr id="97" name="直線矢印コネクタ 96"/>
          <p:cNvCxnSpPr/>
          <p:nvPr/>
        </p:nvCxnSpPr>
        <p:spPr>
          <a:xfrm rot="10800000" flipH="1">
            <a:off x="7615511" y="4911950"/>
            <a:ext cx="1468985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/>
          <p:cNvCxnSpPr/>
          <p:nvPr/>
        </p:nvCxnSpPr>
        <p:spPr>
          <a:xfrm rot="10800000" flipH="1">
            <a:off x="6088991" y="4914032"/>
            <a:ext cx="1134739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テキスト ボックス 98"/>
          <p:cNvSpPr txBox="1"/>
          <p:nvPr/>
        </p:nvSpPr>
        <p:spPr>
          <a:xfrm>
            <a:off x="7885208" y="4607451"/>
            <a:ext cx="696701" cy="2908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9.3</a:t>
            </a:r>
            <a:r>
              <a:rPr kumimoji="1" lang="en-US" altLang="ja-JP" sz="1400" dirty="0"/>
              <a:t>m</a:t>
            </a:r>
            <a:endParaRPr kumimoji="1" lang="ja-JP" altLang="en-US" sz="1400" dirty="0"/>
          </a:p>
        </p:txBody>
      </p:sp>
      <p:cxnSp>
        <p:nvCxnSpPr>
          <p:cNvPr id="100" name="直線矢印コネクタ 99"/>
          <p:cNvCxnSpPr/>
          <p:nvPr/>
        </p:nvCxnSpPr>
        <p:spPr>
          <a:xfrm rot="10800000" flipH="1">
            <a:off x="4549420" y="4908482"/>
            <a:ext cx="1134739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テキスト ボックス 100"/>
          <p:cNvSpPr txBox="1"/>
          <p:nvPr/>
        </p:nvSpPr>
        <p:spPr>
          <a:xfrm>
            <a:off x="6309934" y="4611661"/>
            <a:ext cx="696701" cy="2908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7.2m</a:t>
            </a:r>
            <a:endParaRPr kumimoji="1" lang="ja-JP" altLang="en-US" sz="1400" dirty="0"/>
          </a:p>
        </p:txBody>
      </p:sp>
      <p:cxnSp>
        <p:nvCxnSpPr>
          <p:cNvPr id="102" name="直線矢印コネクタ 101"/>
          <p:cNvCxnSpPr/>
          <p:nvPr/>
        </p:nvCxnSpPr>
        <p:spPr>
          <a:xfrm>
            <a:off x="2215954" y="4917164"/>
            <a:ext cx="1896823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/>
          <p:cNvSpPr txBox="1"/>
          <p:nvPr/>
        </p:nvSpPr>
        <p:spPr>
          <a:xfrm>
            <a:off x="2965366" y="4625936"/>
            <a:ext cx="853875" cy="2908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12.3m</a:t>
            </a:r>
            <a:endParaRPr kumimoji="1" lang="ja-JP" altLang="en-US" sz="1400" dirty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7130520" y="4352433"/>
            <a:ext cx="71044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2.8m</a:t>
            </a:r>
            <a:endParaRPr kumimoji="1" lang="ja-JP" altLang="en-US" sz="1400" dirty="0"/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9A247968-924A-4585-BFC1-49A5ECF6AB9F}"/>
              </a:ext>
            </a:extLst>
          </p:cNvPr>
          <p:cNvSpPr txBox="1"/>
          <p:nvPr/>
        </p:nvSpPr>
        <p:spPr>
          <a:xfrm>
            <a:off x="4952956" y="1505436"/>
            <a:ext cx="68281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1.2</a:t>
            </a:r>
            <a:r>
              <a:rPr kumimoji="1" lang="en-US" altLang="ja-JP" sz="1400" dirty="0"/>
              <a:t>m</a:t>
            </a:r>
            <a:endParaRPr kumimoji="1" lang="ja-JP" altLang="en-US" sz="1400" dirty="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5505840" y="1615795"/>
            <a:ext cx="86670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17.5m</a:t>
            </a:r>
            <a:endParaRPr kumimoji="1" lang="ja-JP" altLang="en-US" sz="1400" dirty="0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4712204" y="2416092"/>
            <a:ext cx="86670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11</a:t>
            </a:r>
            <a:r>
              <a:rPr kumimoji="1" lang="en-US" altLang="ja-JP" sz="1400" dirty="0"/>
              <a:t>.2m</a:t>
            </a:r>
            <a:endParaRPr kumimoji="1" lang="ja-JP" altLang="en-US" sz="1400" dirty="0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6578552" y="2434299"/>
            <a:ext cx="86670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10.5</a:t>
            </a:r>
            <a:r>
              <a:rPr kumimoji="1" lang="en-US" altLang="ja-JP" sz="1400" dirty="0"/>
              <a:t>m</a:t>
            </a:r>
            <a:endParaRPr kumimoji="1" lang="ja-JP" altLang="en-US" sz="14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732623" y="4615453"/>
            <a:ext cx="73735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7.2m</a:t>
            </a:r>
            <a:endParaRPr kumimoji="1" lang="ja-JP" altLang="en-US" sz="1400" dirty="0"/>
          </a:p>
        </p:txBody>
      </p:sp>
      <p:cxnSp>
        <p:nvCxnSpPr>
          <p:cNvPr id="35" name="直線矢印コネクタ 34"/>
          <p:cNvCxnSpPr/>
          <p:nvPr/>
        </p:nvCxnSpPr>
        <p:spPr>
          <a:xfrm flipV="1">
            <a:off x="4493473" y="1859314"/>
            <a:ext cx="2673624" cy="761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H="1" flipV="1">
            <a:off x="7167097" y="1412324"/>
            <a:ext cx="14996" cy="46815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4328914" y="2379698"/>
            <a:ext cx="1737292" cy="1660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6047586" y="2391836"/>
            <a:ext cx="1606181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7653767" y="2088521"/>
            <a:ext cx="0" cy="28128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V="1">
            <a:off x="4357015" y="2050960"/>
            <a:ext cx="0" cy="34852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51B4CE2D-F758-4562-B460-10248AA34F61}"/>
              </a:ext>
            </a:extLst>
          </p:cNvPr>
          <p:cNvCxnSpPr>
            <a:cxnSpLocks/>
          </p:cNvCxnSpPr>
          <p:nvPr/>
        </p:nvCxnSpPr>
        <p:spPr>
          <a:xfrm>
            <a:off x="4970005" y="1522475"/>
            <a:ext cx="0" cy="179977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51B4CE2D-F758-4562-B460-10248AA34F61}"/>
              </a:ext>
            </a:extLst>
          </p:cNvPr>
          <p:cNvCxnSpPr>
            <a:cxnSpLocks/>
          </p:cNvCxnSpPr>
          <p:nvPr/>
        </p:nvCxnSpPr>
        <p:spPr>
          <a:xfrm>
            <a:off x="4884280" y="1695521"/>
            <a:ext cx="0" cy="179977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H="1">
            <a:off x="6826315" y="920679"/>
            <a:ext cx="1469311" cy="79043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6827445" y="3123232"/>
            <a:ext cx="735514" cy="565146"/>
          </a:xfrm>
          <a:prstGeom prst="rect">
            <a:avLst/>
          </a:prstGeom>
          <a:solidFill>
            <a:srgbClr val="FFCCFF"/>
          </a:solidFill>
          <a:ln>
            <a:solidFill>
              <a:srgbClr val="CC0000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ja-JP" altLang="en-US" sz="1600" b="1" dirty="0"/>
              <a:t>面積</a:t>
            </a:r>
            <a:endParaRPr lang="en-US" altLang="ja-JP" sz="1600" b="1" dirty="0"/>
          </a:p>
          <a:p>
            <a:pPr algn="ctr"/>
            <a:r>
              <a:rPr lang="en-US" altLang="ja-JP" sz="1600" b="1" dirty="0"/>
              <a:t>306</a:t>
            </a:r>
            <a:r>
              <a:rPr kumimoji="1" lang="ja-JP" altLang="en-US" sz="1600" b="1" dirty="0"/>
              <a:t>㎡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558451" y="3124763"/>
            <a:ext cx="735514" cy="565146"/>
          </a:xfrm>
          <a:prstGeom prst="rect">
            <a:avLst/>
          </a:prstGeom>
          <a:solidFill>
            <a:srgbClr val="99FFCC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ja-JP" altLang="en-US" sz="1600" b="1" dirty="0"/>
              <a:t>面積</a:t>
            </a:r>
            <a:endParaRPr lang="en-US" altLang="ja-JP" sz="1600" b="1" dirty="0"/>
          </a:p>
          <a:p>
            <a:pPr algn="ctr"/>
            <a:r>
              <a:rPr lang="en-US" altLang="ja-JP" sz="1600" b="1" dirty="0"/>
              <a:t>371</a:t>
            </a:r>
            <a:r>
              <a:rPr kumimoji="1" lang="ja-JP" altLang="en-US" sz="1600" b="1" dirty="0"/>
              <a:t>㎡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8115483" y="731220"/>
            <a:ext cx="3588313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t" anchorCtr="1">
            <a:spAutoFit/>
          </a:bodyPr>
          <a:lstStyle/>
          <a:p>
            <a:r>
              <a:rPr lang="ja-JP" altLang="en-US" sz="1400" dirty="0"/>
              <a:t>踊り場部分　</a:t>
            </a:r>
            <a:r>
              <a:rPr lang="en-US" altLang="ja-JP" sz="1400" dirty="0"/>
              <a:t>2.4m</a:t>
            </a:r>
          </a:p>
          <a:p>
            <a:r>
              <a:rPr lang="ja-JP" altLang="en-US" sz="1400" dirty="0"/>
              <a:t>階段部分　　</a:t>
            </a:r>
            <a:r>
              <a:rPr lang="en-US" altLang="ja-JP" sz="1400" dirty="0"/>
              <a:t>3.6m</a:t>
            </a:r>
            <a:r>
              <a:rPr lang="ja-JP" altLang="en-US" sz="1400" dirty="0"/>
              <a:t>（</a:t>
            </a:r>
            <a:r>
              <a:rPr lang="en-US" altLang="ja-JP" sz="1400" dirty="0"/>
              <a:t>1</a:t>
            </a:r>
            <a:r>
              <a:rPr lang="ja-JP" altLang="en-US" sz="1400" dirty="0"/>
              <a:t>段あたり奥行</a:t>
            </a:r>
            <a:r>
              <a:rPr lang="en-US" altLang="ja-JP" sz="1400" dirty="0"/>
              <a:t>1.2m</a:t>
            </a:r>
            <a:r>
              <a:rPr lang="ja-JP" altLang="en-US" sz="1400" dirty="0"/>
              <a:t>）　　　　　　</a:t>
            </a:r>
          </a:p>
        </p:txBody>
      </p: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51B4CE2D-F758-4562-B460-10248AA34F61}"/>
              </a:ext>
            </a:extLst>
          </p:cNvPr>
          <p:cNvCxnSpPr>
            <a:cxnSpLocks/>
          </p:cNvCxnSpPr>
          <p:nvPr/>
        </p:nvCxnSpPr>
        <p:spPr>
          <a:xfrm>
            <a:off x="4810103" y="1859314"/>
            <a:ext cx="0" cy="179977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>
            <a:off x="7190626" y="4638295"/>
            <a:ext cx="429342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E01AAB8-C0E9-449D-85BF-AE209D3A37C5}"/>
              </a:ext>
            </a:extLst>
          </p:cNvPr>
          <p:cNvSpPr txBox="1"/>
          <p:nvPr/>
        </p:nvSpPr>
        <p:spPr>
          <a:xfrm>
            <a:off x="2140913" y="5407602"/>
            <a:ext cx="8223726" cy="137608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none" rtlCol="0">
            <a:spAutoFit/>
          </a:bodyPr>
          <a:lstStyle/>
          <a:p>
            <a:pPr marL="171450" indent="-171450">
              <a:lnSpc>
                <a:spcPts val="1500"/>
              </a:lnSpc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イベント車両の乗り入れは、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Mina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さかい総合運営デスクに事前にお届けください。</a:t>
            </a:r>
            <a:b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乗入れ可能時間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〜21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  <a:b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通行者安全確保のため必ず誘導要員を配置してください。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1450" indent="-171450">
              <a:lnSpc>
                <a:spcPts val="1500"/>
              </a:lnSpc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車両を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Mina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さかいに停め置くことはできません。設営後すみやかに近隣有料駐車場等に移動させてください。</a:t>
            </a:r>
            <a:b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（キッチンカー、車の展示等、イベントコンテンツとしての車両停留については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Mina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さかい総合運営デスクにご相談ください。）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500"/>
              </a:lnSpc>
              <a:spcAft>
                <a:spcPts val="600"/>
              </a:spcAft>
            </a:pP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寸法、面積は使用範囲の基準として求めたもので、実測とは若干異なる場合があります。</a:t>
            </a:r>
          </a:p>
        </p:txBody>
      </p:sp>
    </p:spTree>
    <p:extLst>
      <p:ext uri="{BB962C8B-B14F-4D97-AF65-F5344CB8AC3E}">
        <p14:creationId xmlns:p14="http://schemas.microsoft.com/office/powerpoint/2010/main" val="3985132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2045</TotalTime>
  <Words>172</Words>
  <Application>Microsoft Office PowerPoint</Application>
  <PresentationFormat>ワイド画面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</vt:vector>
  </TitlesOfParts>
  <Company>堺市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堺市</dc:creator>
  <cp:lastModifiedBy>堺市</cp:lastModifiedBy>
  <cp:revision>156</cp:revision>
  <cp:lastPrinted>2021-11-18T02:48:26Z</cp:lastPrinted>
  <dcterms:created xsi:type="dcterms:W3CDTF">2021-11-02T02:45:31Z</dcterms:created>
  <dcterms:modified xsi:type="dcterms:W3CDTF">2024-03-15T00:39:51Z</dcterms:modified>
</cp:coreProperties>
</file>