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33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5" indent="0" algn="ctr">
              <a:buNone/>
              <a:defRPr sz="1500"/>
            </a:lvl2pPr>
            <a:lvl3pPr marL="685808" indent="0" algn="ctr">
              <a:buNone/>
              <a:defRPr sz="1350"/>
            </a:lvl3pPr>
            <a:lvl4pPr marL="1028713" indent="0" algn="ctr">
              <a:buNone/>
              <a:defRPr sz="1200"/>
            </a:lvl4pPr>
            <a:lvl5pPr marL="1371617" indent="0" algn="ctr">
              <a:buNone/>
              <a:defRPr sz="1200"/>
            </a:lvl5pPr>
            <a:lvl6pPr marL="1714521" indent="0" algn="ctr">
              <a:buNone/>
              <a:defRPr sz="1200"/>
            </a:lvl6pPr>
            <a:lvl7pPr marL="2057426" indent="0" algn="ctr">
              <a:buNone/>
              <a:defRPr sz="1200"/>
            </a:lvl7pPr>
            <a:lvl8pPr marL="2400330" indent="0" algn="ctr">
              <a:buNone/>
              <a:defRPr sz="1200"/>
            </a:lvl8pPr>
            <a:lvl9pPr marL="2743234"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234014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391682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40"/>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40"/>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29303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274224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8"/>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8" y="6119292"/>
            <a:ext cx="5915025" cy="2000249"/>
          </a:xfrm>
        </p:spPr>
        <p:txBody>
          <a:bodyPr/>
          <a:lstStyle>
            <a:lvl1pPr marL="0" indent="0">
              <a:buNone/>
              <a:defRPr sz="1800">
                <a:solidFill>
                  <a:schemeClr val="tx1"/>
                </a:solidFill>
              </a:defRPr>
            </a:lvl1pPr>
            <a:lvl2pPr marL="342905" indent="0">
              <a:buNone/>
              <a:defRPr sz="1500">
                <a:solidFill>
                  <a:schemeClr val="tx1">
                    <a:tint val="75000"/>
                  </a:schemeClr>
                </a:solidFill>
              </a:defRPr>
            </a:lvl2pPr>
            <a:lvl3pPr marL="685808" indent="0">
              <a:buNone/>
              <a:defRPr sz="1350">
                <a:solidFill>
                  <a:schemeClr val="tx1">
                    <a:tint val="75000"/>
                  </a:schemeClr>
                </a:solidFill>
              </a:defRPr>
            </a:lvl3pPr>
            <a:lvl4pPr marL="1028713" indent="0">
              <a:buNone/>
              <a:defRPr sz="1200">
                <a:solidFill>
                  <a:schemeClr val="tx1">
                    <a:tint val="75000"/>
                  </a:schemeClr>
                </a:solidFill>
              </a:defRPr>
            </a:lvl4pPr>
            <a:lvl5pPr marL="1371617" indent="0">
              <a:buNone/>
              <a:defRPr sz="1200">
                <a:solidFill>
                  <a:schemeClr val="tx1">
                    <a:tint val="75000"/>
                  </a:schemeClr>
                </a:solidFill>
              </a:defRPr>
            </a:lvl5pPr>
            <a:lvl6pPr marL="1714521" indent="0">
              <a:buNone/>
              <a:defRPr sz="1200">
                <a:solidFill>
                  <a:schemeClr val="tx1">
                    <a:tint val="75000"/>
                  </a:schemeClr>
                </a:solidFill>
              </a:defRPr>
            </a:lvl6pPr>
            <a:lvl7pPr marL="2057426" indent="0">
              <a:buNone/>
              <a:defRPr sz="1200">
                <a:solidFill>
                  <a:schemeClr val="tx1">
                    <a:tint val="75000"/>
                  </a:schemeClr>
                </a:solidFill>
              </a:defRPr>
            </a:lvl7pPr>
            <a:lvl8pPr marL="2400330" indent="0">
              <a:buNone/>
              <a:defRPr sz="1200">
                <a:solidFill>
                  <a:schemeClr val="tx1">
                    <a:tint val="75000"/>
                  </a:schemeClr>
                </a:solidFill>
              </a:defRPr>
            </a:lvl8pPr>
            <a:lvl9pPr marL="2743234"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334617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541691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42"/>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4" y="2241557"/>
            <a:ext cx="2901255" cy="1098549"/>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4"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7"/>
            <a:ext cx="2915543" cy="1098549"/>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352658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278074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3780657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6" y="1316575"/>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6"/>
            <a:ext cx="2211884" cy="5082117"/>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313965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6" y="1316575"/>
            <a:ext cx="3471863" cy="6498167"/>
          </a:xfrm>
        </p:spPr>
        <p:txBody>
          <a:bodyPr anchor="t"/>
          <a:lstStyle>
            <a:lvl1pPr marL="0" indent="0">
              <a:buNone/>
              <a:defRPr sz="2400"/>
            </a:lvl1pPr>
            <a:lvl2pPr marL="342905" indent="0">
              <a:buNone/>
              <a:defRPr sz="2100"/>
            </a:lvl2pPr>
            <a:lvl3pPr marL="685808" indent="0">
              <a:buNone/>
              <a:defRPr sz="1800"/>
            </a:lvl3pPr>
            <a:lvl4pPr marL="1028713" indent="0">
              <a:buNone/>
              <a:defRPr sz="1500"/>
            </a:lvl4pPr>
            <a:lvl5pPr marL="1371617" indent="0">
              <a:buNone/>
              <a:defRPr sz="1500"/>
            </a:lvl5pPr>
            <a:lvl6pPr marL="1714521" indent="0">
              <a:buNone/>
              <a:defRPr sz="1500"/>
            </a:lvl6pPr>
            <a:lvl7pPr marL="2057426" indent="0">
              <a:buNone/>
              <a:defRPr sz="1500"/>
            </a:lvl7pPr>
            <a:lvl8pPr marL="2400330" indent="0">
              <a:buNone/>
              <a:defRPr sz="1500"/>
            </a:lvl8pPr>
            <a:lvl9pPr marL="2743234"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6"/>
            <a:ext cx="2211884" cy="5082117"/>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8648D6-F264-42A1-B6E7-1B9C134258B9}" type="datetimeFigureOut">
              <a:rPr kumimoji="1" lang="ja-JP" altLang="en-US" smtClean="0"/>
              <a:t>2023/10/3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252053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1" y="486842"/>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1"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42"/>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78648D6-F264-42A1-B6E7-1B9C134258B9}" type="datetimeFigureOut">
              <a:rPr kumimoji="1" lang="ja-JP" altLang="en-US" smtClean="0"/>
              <a:t>2023/10/3</a:t>
            </a:fld>
            <a:endParaRPr kumimoji="1" lang="ja-JP" altLang="en-US"/>
          </a:p>
        </p:txBody>
      </p:sp>
      <p:sp>
        <p:nvSpPr>
          <p:cNvPr id="5" name="Footer Placeholder 4"/>
          <p:cNvSpPr>
            <a:spLocks noGrp="1"/>
          </p:cNvSpPr>
          <p:nvPr>
            <p:ph type="ftr" sz="quarter" idx="3"/>
          </p:nvPr>
        </p:nvSpPr>
        <p:spPr>
          <a:xfrm>
            <a:off x="2271716" y="8475142"/>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4" y="8475142"/>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B2E5DF4-7552-49FC-B5FC-81F8E13C64B3}" type="slidenum">
              <a:rPr kumimoji="1" lang="ja-JP" altLang="en-US" smtClean="0"/>
              <a:t>‹#›</a:t>
            </a:fld>
            <a:endParaRPr kumimoji="1" lang="ja-JP" altLang="en-US"/>
          </a:p>
        </p:txBody>
      </p:sp>
    </p:spTree>
    <p:extLst>
      <p:ext uri="{BB962C8B-B14F-4D97-AF65-F5344CB8AC3E}">
        <p14:creationId xmlns:p14="http://schemas.microsoft.com/office/powerpoint/2010/main" val="3268981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8"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2" indent="-171452" algn="l" defTabSz="685808"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8" rtl="0" eaLnBrk="1" latinLnBrk="0" hangingPunct="1">
        <a:defRPr kumimoji="1" sz="1350" kern="1200">
          <a:solidFill>
            <a:schemeClr val="tx1"/>
          </a:solidFill>
          <a:latin typeface="+mn-lt"/>
          <a:ea typeface="+mn-ea"/>
          <a:cs typeface="+mn-cs"/>
        </a:defRPr>
      </a:lvl1pPr>
      <a:lvl2pPr marL="342905" algn="l" defTabSz="685808" rtl="0" eaLnBrk="1" latinLnBrk="0" hangingPunct="1">
        <a:defRPr kumimoji="1" sz="1350" kern="1200">
          <a:solidFill>
            <a:schemeClr val="tx1"/>
          </a:solidFill>
          <a:latin typeface="+mn-lt"/>
          <a:ea typeface="+mn-ea"/>
          <a:cs typeface="+mn-cs"/>
        </a:defRPr>
      </a:lvl2pPr>
      <a:lvl3pPr marL="685808" algn="l" defTabSz="685808" rtl="0" eaLnBrk="1" latinLnBrk="0" hangingPunct="1">
        <a:defRPr kumimoji="1" sz="1350" kern="1200">
          <a:solidFill>
            <a:schemeClr val="tx1"/>
          </a:solidFill>
          <a:latin typeface="+mn-lt"/>
          <a:ea typeface="+mn-ea"/>
          <a:cs typeface="+mn-cs"/>
        </a:defRPr>
      </a:lvl3pPr>
      <a:lvl4pPr marL="1028713" algn="l" defTabSz="685808" rtl="0" eaLnBrk="1" latinLnBrk="0" hangingPunct="1">
        <a:defRPr kumimoji="1" sz="1350" kern="1200">
          <a:solidFill>
            <a:schemeClr val="tx1"/>
          </a:solidFill>
          <a:latin typeface="+mn-lt"/>
          <a:ea typeface="+mn-ea"/>
          <a:cs typeface="+mn-cs"/>
        </a:defRPr>
      </a:lvl4pPr>
      <a:lvl5pPr marL="1371617" algn="l" defTabSz="685808" rtl="0" eaLnBrk="1" latinLnBrk="0" hangingPunct="1">
        <a:defRPr kumimoji="1" sz="1350" kern="1200">
          <a:solidFill>
            <a:schemeClr val="tx1"/>
          </a:solidFill>
          <a:latin typeface="+mn-lt"/>
          <a:ea typeface="+mn-ea"/>
          <a:cs typeface="+mn-cs"/>
        </a:defRPr>
      </a:lvl5pPr>
      <a:lvl6pPr marL="1714521" algn="l" defTabSz="685808" rtl="0" eaLnBrk="1" latinLnBrk="0" hangingPunct="1">
        <a:defRPr kumimoji="1" sz="1350" kern="1200">
          <a:solidFill>
            <a:schemeClr val="tx1"/>
          </a:solidFill>
          <a:latin typeface="+mn-lt"/>
          <a:ea typeface="+mn-ea"/>
          <a:cs typeface="+mn-cs"/>
        </a:defRPr>
      </a:lvl6pPr>
      <a:lvl7pPr marL="2057426" algn="l" defTabSz="685808" rtl="0" eaLnBrk="1" latinLnBrk="0" hangingPunct="1">
        <a:defRPr kumimoji="1" sz="1350" kern="1200">
          <a:solidFill>
            <a:schemeClr val="tx1"/>
          </a:solidFill>
          <a:latin typeface="+mn-lt"/>
          <a:ea typeface="+mn-ea"/>
          <a:cs typeface="+mn-cs"/>
        </a:defRPr>
      </a:lvl7pPr>
      <a:lvl8pPr marL="2400330" algn="l" defTabSz="685808" rtl="0" eaLnBrk="1" latinLnBrk="0" hangingPunct="1">
        <a:defRPr kumimoji="1" sz="1350" kern="1200">
          <a:solidFill>
            <a:schemeClr val="tx1"/>
          </a:solidFill>
          <a:latin typeface="+mn-lt"/>
          <a:ea typeface="+mn-ea"/>
          <a:cs typeface="+mn-cs"/>
        </a:defRPr>
      </a:lvl8pPr>
      <a:lvl9pPr marL="2743234" algn="l" defTabSz="685808"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isan@city.sakai.lg.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1E5B787-0251-4773-BA2E-1FE7B5A83DC0}"/>
              </a:ext>
            </a:extLst>
          </p:cNvPr>
          <p:cNvSpPr txBox="1"/>
          <p:nvPr/>
        </p:nvSpPr>
        <p:spPr>
          <a:xfrm>
            <a:off x="515567" y="293360"/>
            <a:ext cx="5856050" cy="707886"/>
          </a:xfrm>
          <a:prstGeom prst="rect">
            <a:avLst/>
          </a:prstGeom>
          <a:noFill/>
        </p:spPr>
        <p:txBody>
          <a:bodyPr wrap="square" rtlCol="0">
            <a:spAutoFit/>
          </a:bodyPr>
          <a:lstStyle/>
          <a:p>
            <a:pPr algn="ctr"/>
            <a:r>
              <a:rPr kumimoji="1" lang="ja-JP" altLang="en-US" sz="2000" b="1" dirty="0">
                <a:latin typeface="Meiryo UI" panose="020B0604030504040204" pitchFamily="50" charset="-128"/>
                <a:ea typeface="Meiryo UI" panose="020B0604030504040204" pitchFamily="50" charset="-128"/>
              </a:rPr>
              <a:t>堺市伝統産業若手異業種交流会</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参加申込書</a:t>
            </a:r>
            <a:endParaRPr kumimoji="1" lang="en-US" altLang="ja-JP" sz="2000"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B449EF4-5C56-442E-A786-74257635A712}"/>
              </a:ext>
            </a:extLst>
          </p:cNvPr>
          <p:cNvSpPr txBox="1"/>
          <p:nvPr/>
        </p:nvSpPr>
        <p:spPr>
          <a:xfrm>
            <a:off x="715148" y="1407766"/>
            <a:ext cx="5236946" cy="307777"/>
          </a:xfrm>
          <a:prstGeom prst="rect">
            <a:avLst/>
          </a:prstGeom>
          <a:noFill/>
        </p:spPr>
        <p:txBody>
          <a:bodyPr wrap="none" rtlCol="0">
            <a:spAutoFit/>
          </a:bodyPr>
          <a:lstStyle/>
          <a:p>
            <a:r>
              <a:rPr kumimoji="1" lang="en-US" altLang="ja-JP" sz="1400" dirty="0">
                <a:latin typeface="Meiryo UI" panose="020B0604030504040204" pitchFamily="50" charset="-128"/>
                <a:ea typeface="Meiryo UI" panose="020B0604030504040204" pitchFamily="50" charset="-128"/>
              </a:rPr>
              <a:t>【E-mail】</a:t>
            </a:r>
            <a:r>
              <a:rPr kumimoji="1" lang="en-US" altLang="ja-JP" sz="1400" dirty="0">
                <a:latin typeface="Meiryo UI" panose="020B0604030504040204" pitchFamily="50" charset="-128"/>
                <a:ea typeface="Meiryo UI" panose="020B0604030504040204" pitchFamily="50" charset="-128"/>
                <a:hlinkClick r:id="rId2"/>
              </a:rPr>
              <a:t>chisan@city.sakai.lg.jp</a:t>
            </a: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または </a:t>
            </a:r>
            <a:r>
              <a:rPr kumimoji="1" lang="en-US" altLang="ja-JP" sz="1400" dirty="0">
                <a:latin typeface="Meiryo UI" panose="020B0604030504040204" pitchFamily="50" charset="-128"/>
                <a:ea typeface="Meiryo UI" panose="020B0604030504040204" pitchFamily="50" charset="-128"/>
              </a:rPr>
              <a:t>【FAX】072-228-8816</a:t>
            </a:r>
            <a:endParaRPr kumimoji="1" lang="ja-JP" altLang="en-US" sz="1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98E884-95B1-409B-97DD-ECE776082D31}"/>
              </a:ext>
            </a:extLst>
          </p:cNvPr>
          <p:cNvSpPr txBox="1"/>
          <p:nvPr/>
        </p:nvSpPr>
        <p:spPr>
          <a:xfrm>
            <a:off x="1413056" y="1159137"/>
            <a:ext cx="376096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堺市 産業振興局 産業戦略部 地域産業課 まで</a:t>
            </a:r>
          </a:p>
        </p:txBody>
      </p:sp>
      <p:sp>
        <p:nvSpPr>
          <p:cNvPr id="8" name="テキスト ボックス 7">
            <a:extLst>
              <a:ext uri="{FF2B5EF4-FFF2-40B4-BE49-F238E27FC236}">
                <a16:creationId xmlns:a16="http://schemas.microsoft.com/office/drawing/2014/main" id="{75484E8C-D396-4D29-A4D7-43CAA33778C0}"/>
              </a:ext>
            </a:extLst>
          </p:cNvPr>
          <p:cNvSpPr txBox="1"/>
          <p:nvPr/>
        </p:nvSpPr>
        <p:spPr>
          <a:xfrm>
            <a:off x="234549" y="6200544"/>
            <a:ext cx="1800493"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■交流会参加希望者</a:t>
            </a:r>
          </a:p>
        </p:txBody>
      </p:sp>
      <p:graphicFrame>
        <p:nvGraphicFramePr>
          <p:cNvPr id="9" name="表 9">
            <a:extLst>
              <a:ext uri="{FF2B5EF4-FFF2-40B4-BE49-F238E27FC236}">
                <a16:creationId xmlns:a16="http://schemas.microsoft.com/office/drawing/2014/main" id="{0BD45287-11A5-4273-89E3-0AEA226F4DF8}"/>
              </a:ext>
            </a:extLst>
          </p:cNvPr>
          <p:cNvGraphicFramePr>
            <a:graphicFrameLocks noGrp="1"/>
          </p:cNvGraphicFramePr>
          <p:nvPr>
            <p:extLst>
              <p:ext uri="{D42A27DB-BD31-4B8C-83A1-F6EECF244321}">
                <p14:modId xmlns:p14="http://schemas.microsoft.com/office/powerpoint/2010/main" val="1449075389"/>
              </p:ext>
            </p:extLst>
          </p:nvPr>
        </p:nvGraphicFramePr>
        <p:xfrm>
          <a:off x="234549" y="6556637"/>
          <a:ext cx="6388901" cy="1860612"/>
        </p:xfrm>
        <a:graphic>
          <a:graphicData uri="http://schemas.openxmlformats.org/drawingml/2006/table">
            <a:tbl>
              <a:tblPr firstRow="1" bandRow="1">
                <a:tableStyleId>{5940675A-B579-460E-94D1-54222C63F5DA}</a:tableStyleId>
              </a:tblPr>
              <a:tblGrid>
                <a:gridCol w="1282966">
                  <a:extLst>
                    <a:ext uri="{9D8B030D-6E8A-4147-A177-3AD203B41FA5}">
                      <a16:colId xmlns:a16="http://schemas.microsoft.com/office/drawing/2014/main" val="2889998092"/>
                    </a:ext>
                  </a:extLst>
                </a:gridCol>
                <a:gridCol w="1011676">
                  <a:extLst>
                    <a:ext uri="{9D8B030D-6E8A-4147-A177-3AD203B41FA5}">
                      <a16:colId xmlns:a16="http://schemas.microsoft.com/office/drawing/2014/main" val="3530699958"/>
                    </a:ext>
                  </a:extLst>
                </a:gridCol>
                <a:gridCol w="1167320">
                  <a:extLst>
                    <a:ext uri="{9D8B030D-6E8A-4147-A177-3AD203B41FA5}">
                      <a16:colId xmlns:a16="http://schemas.microsoft.com/office/drawing/2014/main" val="3988141693"/>
                    </a:ext>
                  </a:extLst>
                </a:gridCol>
                <a:gridCol w="554476">
                  <a:extLst>
                    <a:ext uri="{9D8B030D-6E8A-4147-A177-3AD203B41FA5}">
                      <a16:colId xmlns:a16="http://schemas.microsoft.com/office/drawing/2014/main" val="3941408622"/>
                    </a:ext>
                  </a:extLst>
                </a:gridCol>
                <a:gridCol w="2372463">
                  <a:extLst>
                    <a:ext uri="{9D8B030D-6E8A-4147-A177-3AD203B41FA5}">
                      <a16:colId xmlns:a16="http://schemas.microsoft.com/office/drawing/2014/main" val="1471415871"/>
                    </a:ext>
                  </a:extLst>
                </a:gridCol>
              </a:tblGrid>
              <a:tr h="36609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事業者名</a:t>
                      </a:r>
                    </a:p>
                  </a:txBody>
                  <a:tcPr anchor="ctr">
                    <a:solidFill>
                      <a:schemeClr val="bg1">
                        <a:lumMod val="8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伝統産業</a:t>
                      </a:r>
                      <a:endParaRPr kumimoji="1" lang="en-US" altLang="ja-JP" sz="1200" b="1" dirty="0">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いずれかを選択</a:t>
                      </a:r>
                      <a:r>
                        <a:rPr kumimoji="1" lang="en-US" altLang="ja-JP" sz="8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氏名</a:t>
                      </a:r>
                    </a:p>
                  </a:txBody>
                  <a:tcPr anchor="ctr">
                    <a:solidFill>
                      <a:schemeClr val="bg1">
                        <a:lumMod val="85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年代</a:t>
                      </a:r>
                    </a:p>
                  </a:txBody>
                  <a:tcPr anchor="ctr">
                    <a:solidFill>
                      <a:schemeClr val="bg1">
                        <a:lumMod val="85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メールアドレス</a:t>
                      </a:r>
                    </a:p>
                  </a:txBody>
                  <a:tcPr anchor="ctr">
                    <a:solidFill>
                      <a:schemeClr val="bg1">
                        <a:lumMod val="85000"/>
                      </a:schemeClr>
                    </a:solidFill>
                  </a:tcPr>
                </a:tc>
                <a:extLst>
                  <a:ext uri="{0D108BD9-81ED-4DB2-BD59-A6C34878D82A}">
                    <a16:rowId xmlns:a16="http://schemas.microsoft.com/office/drawing/2014/main" val="862099258"/>
                  </a:ext>
                </a:extLst>
              </a:tr>
              <a:tr h="366093">
                <a:tc rowSpan="4">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rowSpan="4">
                  <a:txBody>
                    <a:bodyPr/>
                    <a:lstStyle/>
                    <a:p>
                      <a:pPr algn="ctr">
                        <a:lnSpc>
                          <a:spcPct val="150000"/>
                        </a:lnSpc>
                      </a:pPr>
                      <a:r>
                        <a:rPr kumimoji="1" lang="ja-JP" altLang="en-US" sz="1200" dirty="0">
                          <a:latin typeface="Meiryo UI" panose="020B0604030504040204" pitchFamily="50" charset="-128"/>
                          <a:ea typeface="Meiryo UI" panose="020B0604030504040204" pitchFamily="50" charset="-128"/>
                        </a:rPr>
                        <a:t>刃物</a:t>
                      </a:r>
                      <a:endParaRPr kumimoji="1" lang="en-US" altLang="ja-JP" sz="1200" dirty="0">
                        <a:latin typeface="Meiryo UI" panose="020B0604030504040204" pitchFamily="50" charset="-128"/>
                        <a:ea typeface="Meiryo UI" panose="020B0604030504040204" pitchFamily="50" charset="-128"/>
                      </a:endParaRPr>
                    </a:p>
                    <a:p>
                      <a:pPr algn="ctr">
                        <a:lnSpc>
                          <a:spcPct val="150000"/>
                        </a:lnSpc>
                      </a:pPr>
                      <a:r>
                        <a:rPr kumimoji="1" lang="ja-JP" altLang="en-US" sz="1200" dirty="0">
                          <a:latin typeface="Meiryo UI" panose="020B0604030504040204" pitchFamily="50" charset="-128"/>
                          <a:ea typeface="Meiryo UI" panose="020B0604030504040204" pitchFamily="50" charset="-128"/>
                        </a:rPr>
                        <a:t>注染和晒</a:t>
                      </a:r>
                      <a:endParaRPr kumimoji="1" lang="en-US" altLang="ja-JP" sz="1200" dirty="0">
                        <a:latin typeface="Meiryo UI" panose="020B0604030504040204" pitchFamily="50" charset="-128"/>
                        <a:ea typeface="Meiryo UI" panose="020B0604030504040204" pitchFamily="50" charset="-128"/>
                      </a:endParaRPr>
                    </a:p>
                    <a:p>
                      <a:pPr algn="ctr">
                        <a:lnSpc>
                          <a:spcPct val="150000"/>
                        </a:lnSpc>
                      </a:pPr>
                      <a:r>
                        <a:rPr kumimoji="1" lang="ja-JP" altLang="en-US" sz="1200" dirty="0">
                          <a:latin typeface="Meiryo UI" panose="020B0604030504040204" pitchFamily="50" charset="-128"/>
                          <a:ea typeface="Meiryo UI" panose="020B0604030504040204" pitchFamily="50" charset="-128"/>
                        </a:rPr>
                        <a:t>線香</a:t>
                      </a:r>
                      <a:endParaRPr kumimoji="1" lang="en-US" altLang="ja-JP" sz="1200" dirty="0">
                        <a:latin typeface="Meiryo UI" panose="020B0604030504040204" pitchFamily="50" charset="-128"/>
                        <a:ea typeface="Meiryo UI" panose="020B0604030504040204" pitchFamily="50" charset="-128"/>
                      </a:endParaRPr>
                    </a:p>
                    <a:p>
                      <a:pPr algn="ctr">
                        <a:lnSpc>
                          <a:spcPct val="150000"/>
                        </a:lnSpc>
                      </a:pPr>
                      <a:r>
                        <a:rPr kumimoji="1" lang="ja-JP" altLang="en-US" sz="1200" dirty="0">
                          <a:latin typeface="Meiryo UI" panose="020B0604030504040204" pitchFamily="50" charset="-128"/>
                          <a:ea typeface="Meiryo UI" panose="020B0604030504040204" pitchFamily="50" charset="-128"/>
                        </a:rPr>
                        <a:t>昆布</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50318214"/>
                  </a:ext>
                </a:extLst>
              </a:tr>
              <a:tr h="366093">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0795749"/>
                  </a:ext>
                </a:extLst>
              </a:tr>
              <a:tr h="366093">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69518074"/>
                  </a:ext>
                </a:extLst>
              </a:tr>
              <a:tr h="36609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50445166"/>
                  </a:ext>
                </a:extLst>
              </a:tr>
            </a:tbl>
          </a:graphicData>
        </a:graphic>
      </p:graphicFrame>
      <p:sp>
        <p:nvSpPr>
          <p:cNvPr id="10" name="テキスト ボックス 9">
            <a:extLst>
              <a:ext uri="{FF2B5EF4-FFF2-40B4-BE49-F238E27FC236}">
                <a16:creationId xmlns:a16="http://schemas.microsoft.com/office/drawing/2014/main" id="{EC681D2D-C68B-4B1B-8399-2D5376C31CE0}"/>
              </a:ext>
            </a:extLst>
          </p:cNvPr>
          <p:cNvSpPr txBox="1"/>
          <p:nvPr/>
        </p:nvSpPr>
        <p:spPr>
          <a:xfrm>
            <a:off x="234549" y="1843416"/>
            <a:ext cx="1261884"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■交流会概要</a:t>
            </a:r>
          </a:p>
        </p:txBody>
      </p:sp>
      <p:graphicFrame>
        <p:nvGraphicFramePr>
          <p:cNvPr id="11" name="表 10">
            <a:extLst>
              <a:ext uri="{FF2B5EF4-FFF2-40B4-BE49-F238E27FC236}">
                <a16:creationId xmlns:a16="http://schemas.microsoft.com/office/drawing/2014/main" id="{9C28E49D-31EA-4AFF-A41E-76398F391FBF}"/>
              </a:ext>
            </a:extLst>
          </p:cNvPr>
          <p:cNvGraphicFramePr>
            <a:graphicFrameLocks noGrp="1"/>
          </p:cNvGraphicFramePr>
          <p:nvPr>
            <p:extLst>
              <p:ext uri="{D42A27DB-BD31-4B8C-83A1-F6EECF244321}">
                <p14:modId xmlns:p14="http://schemas.microsoft.com/office/powerpoint/2010/main" val="3181042242"/>
              </p:ext>
            </p:extLst>
          </p:nvPr>
        </p:nvGraphicFramePr>
        <p:xfrm>
          <a:off x="234549" y="2221828"/>
          <a:ext cx="6388902" cy="3799795"/>
        </p:xfrm>
        <a:graphic>
          <a:graphicData uri="http://schemas.openxmlformats.org/drawingml/2006/table">
            <a:tbl>
              <a:tblPr firstRow="1" bandRow="1">
                <a:tableStyleId>{5940675A-B579-460E-94D1-54222C63F5DA}</a:tableStyleId>
              </a:tblPr>
              <a:tblGrid>
                <a:gridCol w="1393521">
                  <a:extLst>
                    <a:ext uri="{9D8B030D-6E8A-4147-A177-3AD203B41FA5}">
                      <a16:colId xmlns:a16="http://schemas.microsoft.com/office/drawing/2014/main" val="1807990485"/>
                    </a:ext>
                  </a:extLst>
                </a:gridCol>
                <a:gridCol w="4995381">
                  <a:extLst>
                    <a:ext uri="{9D8B030D-6E8A-4147-A177-3AD203B41FA5}">
                      <a16:colId xmlns:a16="http://schemas.microsoft.com/office/drawing/2014/main" val="3035287890"/>
                    </a:ext>
                  </a:extLst>
                </a:gridCol>
              </a:tblGrid>
              <a:tr h="836907">
                <a:tc>
                  <a:txBody>
                    <a:bodyPr/>
                    <a:lstStyle/>
                    <a:p>
                      <a:pPr algn="ctr"/>
                      <a:r>
                        <a:rPr kumimoji="1" lang="ja-JP" altLang="en-US" sz="1200" b="1" dirty="0">
                          <a:solidFill>
                            <a:sysClr val="windowText" lastClr="000000"/>
                          </a:solidFill>
                          <a:latin typeface="Meiryo UI" panose="020B0604030504040204" pitchFamily="50" charset="-128"/>
                          <a:ea typeface="Meiryo UI" panose="020B0604030504040204" pitchFamily="50" charset="-128"/>
                        </a:rPr>
                        <a:t>目　　 的</a:t>
                      </a:r>
                    </a:p>
                  </a:txBody>
                  <a:tcPr anchor="ctr">
                    <a:solidFill>
                      <a:schemeClr val="bg1">
                        <a:lumMod val="85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伝統産業の未来を担う異業種の若手職人等が交流し、異なる業界の横のつながりを作り刺激し合うことにより、それぞれの業界が自主的に新しい取組を生み出すきっかけを作るなど本市の伝統産業界の活性化をめざす</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48018277"/>
                  </a:ext>
                </a:extLst>
              </a:tr>
              <a:tr h="900000">
                <a:tc>
                  <a:txBody>
                    <a:bodyPr/>
                    <a:lstStyle/>
                    <a:p>
                      <a:pPr algn="ctr"/>
                      <a:r>
                        <a:rPr kumimoji="1" lang="ja-JP" altLang="en-US" sz="1200" b="1" dirty="0">
                          <a:solidFill>
                            <a:sysClr val="windowText" lastClr="000000"/>
                          </a:solidFill>
                          <a:latin typeface="Meiryo UI" panose="020B0604030504040204" pitchFamily="50" charset="-128"/>
                          <a:ea typeface="Meiryo UI" panose="020B0604030504040204" pitchFamily="50" charset="-128"/>
                        </a:rPr>
                        <a:t>対 象 者</a:t>
                      </a:r>
                    </a:p>
                  </a:txBody>
                  <a:tcPr anchor="ctr">
                    <a:solidFill>
                      <a:schemeClr val="bg1">
                        <a:lumMod val="85000"/>
                      </a:schemeClr>
                    </a:solidFill>
                  </a:tcPr>
                </a:tc>
                <a:tc>
                  <a:txBody>
                    <a:bodyPr/>
                    <a:lstStyle/>
                    <a:p>
                      <a:pPr marL="0" indent="0">
                        <a:buFont typeface="Arial" panose="020B0604020202020204" pitchFamily="34" charset="0"/>
                        <a:buNone/>
                      </a:pPr>
                      <a:r>
                        <a:rPr kumimoji="1" lang="ja-JP" altLang="en-US" sz="1200" dirty="0">
                          <a:solidFill>
                            <a:sysClr val="windowText" lastClr="000000"/>
                          </a:solidFill>
                          <a:latin typeface="Meiryo UI" panose="020B0604030504040204" pitchFamily="50" charset="-128"/>
                          <a:ea typeface="Meiryo UI" panose="020B0604030504040204" pitchFamily="50" charset="-128"/>
                        </a:rPr>
                        <a:t>以下の①及び②に該当する方が対象になります。</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ysClr val="windowText" lastClr="000000"/>
                          </a:solidFill>
                          <a:latin typeface="Meiryo UI" panose="020B0604030504040204" pitchFamily="50" charset="-128"/>
                          <a:ea typeface="Meiryo UI" panose="020B0604030504040204" pitchFamily="50" charset="-128"/>
                        </a:rPr>
                        <a:t>①市内の伝統産業</a:t>
                      </a:r>
                      <a:r>
                        <a:rPr kumimoji="1" lang="en-US" altLang="ja-JP" sz="1200" dirty="0">
                          <a:solidFill>
                            <a:sysClr val="windowText" lastClr="000000"/>
                          </a:solidFill>
                          <a:latin typeface="Meiryo UI" panose="020B0604030504040204" pitchFamily="50" charset="-128"/>
                          <a:ea typeface="Meiryo UI" panose="020B0604030504040204" pitchFamily="50" charset="-128"/>
                        </a:rPr>
                        <a:t>(</a:t>
                      </a:r>
                      <a:r>
                        <a:rPr kumimoji="1" lang="ja-JP" altLang="en-US" sz="1200" dirty="0">
                          <a:solidFill>
                            <a:sysClr val="windowText" lastClr="000000"/>
                          </a:solidFill>
                          <a:latin typeface="Meiryo UI" panose="020B0604030504040204" pitchFamily="50" charset="-128"/>
                          <a:ea typeface="Meiryo UI" panose="020B0604030504040204" pitchFamily="50" charset="-128"/>
                        </a:rPr>
                        <a:t>刃物・注染和晒・線香・昆布</a:t>
                      </a:r>
                      <a:r>
                        <a:rPr kumimoji="1" lang="en-US" altLang="ja-JP" sz="1200" dirty="0">
                          <a:solidFill>
                            <a:sysClr val="windowText" lastClr="000000"/>
                          </a:solidFill>
                          <a:latin typeface="Meiryo UI" panose="020B0604030504040204" pitchFamily="50" charset="-128"/>
                          <a:ea typeface="Meiryo UI" panose="020B0604030504040204" pitchFamily="50" charset="-128"/>
                        </a:rPr>
                        <a:t>)</a:t>
                      </a:r>
                      <a:r>
                        <a:rPr kumimoji="1" lang="ja-JP" altLang="en-US" sz="1200" dirty="0">
                          <a:solidFill>
                            <a:sysClr val="windowText" lastClr="000000"/>
                          </a:solidFill>
                          <a:latin typeface="Meiryo UI" panose="020B0604030504040204" pitchFamily="50" charset="-128"/>
                          <a:ea typeface="Meiryo UI" panose="020B0604030504040204" pitchFamily="50" charset="-128"/>
                        </a:rPr>
                        <a:t>に携わる原則</a:t>
                      </a:r>
                      <a:r>
                        <a:rPr kumimoji="1" lang="en-US" altLang="ja-JP" sz="1200" dirty="0">
                          <a:solidFill>
                            <a:sysClr val="windowText" lastClr="000000"/>
                          </a:solidFill>
                          <a:latin typeface="Meiryo UI" panose="020B0604030504040204" pitchFamily="50" charset="-128"/>
                          <a:ea typeface="Meiryo UI" panose="020B0604030504040204" pitchFamily="50" charset="-128"/>
                        </a:rPr>
                        <a:t>40</a:t>
                      </a:r>
                      <a:r>
                        <a:rPr kumimoji="1" lang="ja-JP" altLang="en-US" sz="1200" dirty="0">
                          <a:solidFill>
                            <a:sysClr val="windowText" lastClr="000000"/>
                          </a:solidFill>
                          <a:latin typeface="Meiryo UI" panose="020B0604030504040204" pitchFamily="50" charset="-128"/>
                          <a:ea typeface="Meiryo UI" panose="020B0604030504040204" pitchFamily="50" charset="-128"/>
                        </a:rPr>
                        <a:t>代までの方</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ysClr val="windowText" lastClr="000000"/>
                          </a:solidFill>
                          <a:latin typeface="Meiryo UI" panose="020B0604030504040204" pitchFamily="50" charset="-128"/>
                          <a:ea typeface="Meiryo UI" panose="020B0604030504040204" pitchFamily="50" charset="-128"/>
                        </a:rPr>
                        <a:t>②他業界のことを聞いてみたい、他業界の人と連携したい、新しい取組をしたいと</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solidFill>
                            <a:sysClr val="windowText" lastClr="000000"/>
                          </a:solidFill>
                          <a:latin typeface="Meiryo UI" panose="020B0604030504040204" pitchFamily="50" charset="-128"/>
                          <a:ea typeface="Meiryo UI" panose="020B0604030504040204" pitchFamily="50" charset="-128"/>
                        </a:rPr>
                        <a:t>　 思っている方</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53038736"/>
                  </a:ext>
                </a:extLst>
              </a:tr>
              <a:tr h="436304">
                <a:tc>
                  <a:txBody>
                    <a:bodyPr/>
                    <a:lstStyle/>
                    <a:p>
                      <a:pPr algn="ctr"/>
                      <a:r>
                        <a:rPr kumimoji="1" lang="ja-JP" altLang="en-US" sz="1200" b="1" dirty="0">
                          <a:solidFill>
                            <a:sysClr val="windowText" lastClr="000000"/>
                          </a:solidFill>
                          <a:latin typeface="Meiryo UI" panose="020B0604030504040204" pitchFamily="50" charset="-128"/>
                          <a:ea typeface="Meiryo UI" panose="020B0604030504040204" pitchFamily="50" charset="-128"/>
                        </a:rPr>
                        <a:t>参 加 費</a:t>
                      </a:r>
                    </a:p>
                  </a:txBody>
                  <a:tcPr anchor="ctr">
                    <a:solidFill>
                      <a:schemeClr val="bg1">
                        <a:lumMod val="85000"/>
                      </a:schemeClr>
                    </a:solidFill>
                  </a:tcPr>
                </a:tc>
                <a:tc>
                  <a:txBody>
                    <a:bodyPr/>
                    <a:lstStyle/>
                    <a:p>
                      <a:r>
                        <a:rPr kumimoji="1" lang="ja-JP" altLang="en-US" sz="1200" dirty="0">
                          <a:solidFill>
                            <a:sysClr val="windowText" lastClr="000000"/>
                          </a:solidFill>
                          <a:latin typeface="Meiryo UI" panose="020B0604030504040204" pitchFamily="50" charset="-128"/>
                          <a:ea typeface="Meiryo UI" panose="020B0604030504040204" pitchFamily="50" charset="-128"/>
                        </a:rPr>
                        <a:t>無料</a:t>
                      </a:r>
                    </a:p>
                  </a:txBody>
                  <a:tcPr anchor="ctr"/>
                </a:tc>
                <a:extLst>
                  <a:ext uri="{0D108BD9-81ED-4DB2-BD59-A6C34878D82A}">
                    <a16:rowId xmlns:a16="http://schemas.microsoft.com/office/drawing/2014/main" val="4076275573"/>
                  </a:ext>
                </a:extLst>
              </a:tr>
              <a:tr h="618584">
                <a:tc>
                  <a:txBody>
                    <a:bodyPr/>
                    <a:lstStyle/>
                    <a:p>
                      <a:pPr algn="ctr"/>
                      <a:r>
                        <a:rPr kumimoji="1" lang="ja-JP" altLang="en-US" sz="1200" b="1" dirty="0">
                          <a:solidFill>
                            <a:sysClr val="windowText" lastClr="000000"/>
                          </a:solidFill>
                          <a:latin typeface="Meiryo UI" panose="020B0604030504040204" pitchFamily="50" charset="-128"/>
                          <a:ea typeface="Meiryo UI" panose="020B0604030504040204" pitchFamily="50" charset="-128"/>
                        </a:rPr>
                        <a:t>申込方法</a:t>
                      </a:r>
                    </a:p>
                  </a:txBody>
                  <a:tcPr anchor="ctr">
                    <a:solidFill>
                      <a:schemeClr val="bg1">
                        <a:lumMod val="85000"/>
                      </a:schemeClr>
                    </a:solidFill>
                  </a:tcPr>
                </a:tc>
                <a:tc>
                  <a:txBody>
                    <a:bodyPr/>
                    <a:lstStyle/>
                    <a:p>
                      <a:r>
                        <a:rPr kumimoji="1" lang="ja-JP" altLang="en-US" sz="1200" dirty="0">
                          <a:solidFill>
                            <a:sysClr val="windowText" lastClr="000000"/>
                          </a:solidFill>
                          <a:latin typeface="Meiryo UI" panose="020B0604030504040204" pitchFamily="50" charset="-128"/>
                          <a:ea typeface="Meiryo UI" panose="020B0604030504040204" pitchFamily="50" charset="-128"/>
                        </a:rPr>
                        <a:t>本申込書に必要事項を記載の上、地域産業課までメールまたは</a:t>
                      </a:r>
                      <a:r>
                        <a:rPr kumimoji="1" lang="en-US" altLang="ja-JP" sz="1200" dirty="0">
                          <a:solidFill>
                            <a:sysClr val="windowText" lastClr="000000"/>
                          </a:solidFill>
                          <a:latin typeface="Meiryo UI" panose="020B0604030504040204" pitchFamily="50" charset="-128"/>
                          <a:ea typeface="Meiryo UI" panose="020B0604030504040204" pitchFamily="50" charset="-128"/>
                        </a:rPr>
                        <a:t>FAX</a:t>
                      </a:r>
                      <a:r>
                        <a:rPr kumimoji="1" lang="ja-JP" altLang="en-US" sz="1200" dirty="0">
                          <a:solidFill>
                            <a:sysClr val="windowText" lastClr="000000"/>
                          </a:solidFill>
                          <a:latin typeface="Meiryo UI" panose="020B0604030504040204" pitchFamily="50" charset="-128"/>
                          <a:ea typeface="Meiryo UI" panose="020B0604030504040204" pitchFamily="50" charset="-128"/>
                        </a:rPr>
                        <a:t>してください</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45386328"/>
                  </a:ext>
                </a:extLst>
              </a:tr>
              <a:tr h="1008000">
                <a:tc>
                  <a:txBody>
                    <a:bodyPr/>
                    <a:lstStyle/>
                    <a:p>
                      <a:pPr algn="ctr"/>
                      <a:r>
                        <a:rPr kumimoji="1" lang="ja-JP" altLang="en-US" sz="1200" b="1" dirty="0">
                          <a:solidFill>
                            <a:sysClr val="windowText" lastClr="000000"/>
                          </a:solidFill>
                          <a:latin typeface="Meiryo UI" panose="020B0604030504040204" pitchFamily="50" charset="-128"/>
                          <a:ea typeface="Meiryo UI" panose="020B0604030504040204" pitchFamily="50" charset="-128"/>
                        </a:rPr>
                        <a:t>そ の 他</a:t>
                      </a:r>
                    </a:p>
                  </a:txBody>
                  <a:tcPr anchor="ctr">
                    <a:solidFill>
                      <a:schemeClr val="bg1">
                        <a:lumMod val="85000"/>
                      </a:schemeClr>
                    </a:solidFill>
                  </a:tcPr>
                </a:tc>
                <a:tc>
                  <a:txBody>
                    <a:bodyPr/>
                    <a:lstStyle/>
                    <a:p>
                      <a:r>
                        <a:rPr kumimoji="1" lang="ja-JP" altLang="en-US" sz="1200" dirty="0">
                          <a:solidFill>
                            <a:sysClr val="windowText" lastClr="000000"/>
                          </a:solidFill>
                          <a:latin typeface="Meiryo UI" panose="020B0604030504040204" pitchFamily="50" charset="-128"/>
                          <a:ea typeface="Meiryo UI" panose="020B0604030504040204" pitchFamily="50" charset="-128"/>
                        </a:rPr>
                        <a:t>・年度内に</a:t>
                      </a:r>
                      <a:r>
                        <a:rPr kumimoji="1" lang="en-US" altLang="ja-JP" sz="1200" dirty="0">
                          <a:solidFill>
                            <a:sysClr val="windowText" lastClr="000000"/>
                          </a:solidFill>
                          <a:latin typeface="Meiryo UI" panose="020B0604030504040204" pitchFamily="50" charset="-128"/>
                          <a:ea typeface="Meiryo UI" panose="020B0604030504040204" pitchFamily="50" charset="-128"/>
                        </a:rPr>
                        <a:t>2</a:t>
                      </a:r>
                      <a:r>
                        <a:rPr kumimoji="1" lang="ja-JP" altLang="en-US" sz="1200" dirty="0">
                          <a:solidFill>
                            <a:sysClr val="windowText" lastClr="000000"/>
                          </a:solidFill>
                          <a:latin typeface="Meiryo UI" panose="020B0604030504040204" pitchFamily="50" charset="-128"/>
                          <a:ea typeface="Meiryo UI" panose="020B0604030504040204" pitchFamily="50" charset="-128"/>
                        </a:rPr>
                        <a:t>～</a:t>
                      </a:r>
                      <a:r>
                        <a:rPr kumimoji="1" lang="en-US" altLang="ja-JP" sz="1200" dirty="0">
                          <a:solidFill>
                            <a:sysClr val="windowText" lastClr="000000"/>
                          </a:solidFill>
                          <a:latin typeface="Meiryo UI" panose="020B0604030504040204" pitchFamily="50" charset="-128"/>
                          <a:ea typeface="Meiryo UI" panose="020B0604030504040204" pitchFamily="50" charset="-128"/>
                        </a:rPr>
                        <a:t>3</a:t>
                      </a:r>
                      <a:r>
                        <a:rPr kumimoji="1" lang="ja-JP" altLang="en-US" sz="1200" dirty="0">
                          <a:solidFill>
                            <a:sysClr val="windowText" lastClr="000000"/>
                          </a:solidFill>
                          <a:latin typeface="Meiryo UI" panose="020B0604030504040204" pitchFamily="50" charset="-128"/>
                          <a:ea typeface="Meiryo UI" panose="020B0604030504040204" pitchFamily="50" charset="-128"/>
                        </a:rPr>
                        <a:t>回の開催を予定しています</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a:solidFill>
                            <a:sysClr val="windowText" lastClr="000000"/>
                          </a:solidFill>
                          <a:latin typeface="Meiryo UI" panose="020B0604030504040204" pitchFamily="50" charset="-128"/>
                          <a:ea typeface="Meiryo UI" panose="020B0604030504040204" pitchFamily="50" charset="-128"/>
                        </a:rPr>
                        <a:t>・平日の日中での開催を想定しています（</a:t>
                      </a:r>
                      <a:r>
                        <a:rPr kumimoji="1" lang="en-US" altLang="ja-JP" sz="1200" dirty="0">
                          <a:solidFill>
                            <a:sysClr val="windowText" lastClr="000000"/>
                          </a:solidFill>
                          <a:latin typeface="Meiryo UI" panose="020B0604030504040204" pitchFamily="50" charset="-128"/>
                          <a:ea typeface="Meiryo UI" panose="020B0604030504040204" pitchFamily="50" charset="-128"/>
                        </a:rPr>
                        <a:t>3</a:t>
                      </a:r>
                      <a:r>
                        <a:rPr kumimoji="1" lang="ja-JP" altLang="en-US" sz="1200" dirty="0">
                          <a:solidFill>
                            <a:sysClr val="windowText" lastClr="000000"/>
                          </a:solidFill>
                          <a:latin typeface="Meiryo UI" panose="020B0604030504040204" pitchFamily="50" charset="-128"/>
                          <a:ea typeface="Meiryo UI" panose="020B0604030504040204" pitchFamily="50" charset="-128"/>
                        </a:rPr>
                        <a:t>時間程度）</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a:solidFill>
                            <a:sysClr val="windowText" lastClr="000000"/>
                          </a:solidFill>
                          <a:latin typeface="Meiryo UI" panose="020B0604030504040204" pitchFamily="50" charset="-128"/>
                          <a:ea typeface="Meiryo UI" panose="020B0604030504040204" pitchFamily="50" charset="-128"/>
                        </a:rPr>
                        <a:t>・お申込みだけでもしていただきましたら毎回案内を送付します。その都度、</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a:solidFill>
                            <a:sysClr val="windowText" lastClr="000000"/>
                          </a:solidFill>
                          <a:latin typeface="Meiryo UI" panose="020B0604030504040204" pitchFamily="50" charset="-128"/>
                          <a:ea typeface="Meiryo UI" panose="020B0604030504040204" pitchFamily="50" charset="-128"/>
                        </a:rPr>
                        <a:t> 参加の可否を決めていただければ結構です</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21224788"/>
                  </a:ext>
                </a:extLst>
              </a:tr>
            </a:tbl>
          </a:graphicData>
        </a:graphic>
      </p:graphicFrame>
      <p:sp>
        <p:nvSpPr>
          <p:cNvPr id="12" name="テキスト ボックス 11">
            <a:extLst>
              <a:ext uri="{FF2B5EF4-FFF2-40B4-BE49-F238E27FC236}">
                <a16:creationId xmlns:a16="http://schemas.microsoft.com/office/drawing/2014/main" id="{30B6A9F7-8723-4D47-A689-A918186FD4B9}"/>
              </a:ext>
            </a:extLst>
          </p:cNvPr>
          <p:cNvSpPr txBox="1"/>
          <p:nvPr/>
        </p:nvSpPr>
        <p:spPr>
          <a:xfrm>
            <a:off x="234549" y="8504152"/>
            <a:ext cx="5681363" cy="461665"/>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自薦他薦は問いません</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交流会の案内は、個人宛てにさせていただきますので必ずメールアドレスを記載してください</a:t>
            </a:r>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63859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TotalTime>
  <Words>279</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堺市</dc:creator>
  <cp:lastModifiedBy>堺市</cp:lastModifiedBy>
  <cp:revision>28</cp:revision>
  <cp:lastPrinted>2021-07-05T02:51:24Z</cp:lastPrinted>
  <dcterms:created xsi:type="dcterms:W3CDTF">2021-06-14T01:04:52Z</dcterms:created>
  <dcterms:modified xsi:type="dcterms:W3CDTF">2023-10-03T01:30:06Z</dcterms:modified>
</cp:coreProperties>
</file>