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6" r:id="rId2"/>
    <p:sldId id="257" r:id="rId3"/>
  </p:sldIdLst>
  <p:sldSz cx="6840538" cy="9504363"/>
  <p:notesSz cx="6735763" cy="9869488"/>
  <p:defaultText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1" algn="l" defTabSz="914180" rtl="0" eaLnBrk="1" latinLnBrk="0" hangingPunct="1">
      <a:defRPr kumimoji="1" sz="1800" kern="1200">
        <a:solidFill>
          <a:schemeClr val="tx1"/>
        </a:solidFill>
        <a:latin typeface="+mn-lt"/>
        <a:ea typeface="+mn-ea"/>
        <a:cs typeface="+mn-cs"/>
      </a:defRPr>
    </a:lvl5pPr>
    <a:lvl6pPr marL="2285451" algn="l" defTabSz="914180" rtl="0" eaLnBrk="1" latinLnBrk="0" hangingPunct="1">
      <a:defRPr kumimoji="1" sz="1800" kern="1200">
        <a:solidFill>
          <a:schemeClr val="tx1"/>
        </a:solidFill>
        <a:latin typeface="+mn-lt"/>
        <a:ea typeface="+mn-ea"/>
        <a:cs typeface="+mn-cs"/>
      </a:defRPr>
    </a:lvl6pPr>
    <a:lvl7pPr marL="2742542" algn="l" defTabSz="914180" rtl="0" eaLnBrk="1" latinLnBrk="0" hangingPunct="1">
      <a:defRPr kumimoji="1" sz="1800" kern="1200">
        <a:solidFill>
          <a:schemeClr val="tx1"/>
        </a:solidFill>
        <a:latin typeface="+mn-lt"/>
        <a:ea typeface="+mn-ea"/>
        <a:cs typeface="+mn-cs"/>
      </a:defRPr>
    </a:lvl7pPr>
    <a:lvl8pPr marL="3199632" algn="l" defTabSz="914180" rtl="0" eaLnBrk="1" latinLnBrk="0" hangingPunct="1">
      <a:defRPr kumimoji="1" sz="1800" kern="1200">
        <a:solidFill>
          <a:schemeClr val="tx1"/>
        </a:solidFill>
        <a:latin typeface="+mn-lt"/>
        <a:ea typeface="+mn-ea"/>
        <a:cs typeface="+mn-cs"/>
      </a:defRPr>
    </a:lvl8pPr>
    <a:lvl9pPr marL="3656722" algn="l" defTabSz="9141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94">
          <p15:clr>
            <a:srgbClr val="A4A3A4"/>
          </p15:clr>
        </p15:guide>
        <p15:guide id="2" pos="21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64" y="-2388"/>
      </p:cViewPr>
      <p:guideLst>
        <p:guide orient="horz" pos="2994"/>
        <p:guide pos="2155"/>
      </p:guideLst>
    </p:cSldViewPr>
  </p:slideViewPr>
  <p:notesTextViewPr>
    <p:cViewPr>
      <p:scale>
        <a:sx n="300" d="100"/>
        <a:sy n="3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39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3" y="0"/>
            <a:ext cx="2918621" cy="493396"/>
          </a:xfrm>
          <a:prstGeom prst="rect">
            <a:avLst/>
          </a:prstGeom>
        </p:spPr>
        <p:txBody>
          <a:bodyPr vert="horz" lIns="90644" tIns="45322" rIns="90644" bIns="45322" rtlCol="0"/>
          <a:lstStyle>
            <a:lvl1pPr algn="r">
              <a:defRPr sz="1200"/>
            </a:lvl1pPr>
          </a:lstStyle>
          <a:p>
            <a:fld id="{1BC7328D-E47B-43AF-B52B-9EA1E16926E0}" type="datetimeFigureOut">
              <a:rPr kumimoji="1" lang="ja-JP" altLang="en-US" smtClean="0"/>
              <a:t>2024/4/3</a:t>
            </a:fld>
            <a:endParaRPr kumimoji="1" lang="ja-JP" altLang="en-US"/>
          </a:p>
        </p:txBody>
      </p:sp>
      <p:sp>
        <p:nvSpPr>
          <p:cNvPr id="4" name="フッター プレースホルダー 3"/>
          <p:cNvSpPr>
            <a:spLocks noGrp="1"/>
          </p:cNvSpPr>
          <p:nvPr>
            <p:ph type="ftr" sz="quarter" idx="2"/>
          </p:nvPr>
        </p:nvSpPr>
        <p:spPr>
          <a:xfrm>
            <a:off x="2" y="9374517"/>
            <a:ext cx="2918621" cy="493395"/>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3" y="9374517"/>
            <a:ext cx="2918621" cy="493395"/>
          </a:xfrm>
          <a:prstGeom prst="rect">
            <a:avLst/>
          </a:prstGeom>
        </p:spPr>
        <p:txBody>
          <a:bodyPr vert="horz" lIns="90644" tIns="45322" rIns="90644" bIns="45322" rtlCol="0" anchor="b"/>
          <a:lstStyle>
            <a:lvl1pPr algn="r">
              <a:defRPr sz="1200"/>
            </a:lvl1pPr>
          </a:lstStyle>
          <a:p>
            <a:fld id="{DE4EF60D-20F8-46E0-AFB8-6155FC8FD82E}" type="slidenum">
              <a:rPr kumimoji="1" lang="ja-JP" altLang="en-US" smtClean="0"/>
              <a:t>‹#›</a:t>
            </a:fld>
            <a:endParaRPr kumimoji="1" lang="ja-JP" altLang="en-US"/>
          </a:p>
        </p:txBody>
      </p:sp>
    </p:spTree>
    <p:extLst>
      <p:ext uri="{BB962C8B-B14F-4D97-AF65-F5344CB8AC3E}">
        <p14:creationId xmlns:p14="http://schemas.microsoft.com/office/powerpoint/2010/main" val="1236169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0" cy="493475"/>
          </a:xfrm>
          <a:prstGeom prst="rect">
            <a:avLst/>
          </a:prstGeom>
        </p:spPr>
        <p:txBody>
          <a:bodyPr vert="horz" lIns="94855" tIns="47428" rIns="94855" bIns="47428"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5" y="1"/>
            <a:ext cx="2918830" cy="493475"/>
          </a:xfrm>
          <a:prstGeom prst="rect">
            <a:avLst/>
          </a:prstGeom>
        </p:spPr>
        <p:txBody>
          <a:bodyPr vert="horz" lIns="94855" tIns="47428" rIns="94855" bIns="47428" rtlCol="0"/>
          <a:lstStyle>
            <a:lvl1pPr algn="r">
              <a:defRPr sz="1300"/>
            </a:lvl1pPr>
          </a:lstStyle>
          <a:p>
            <a:fld id="{0F468CB5-BE18-49D5-A583-94C0BBE418A6}" type="datetimeFigureOut">
              <a:rPr kumimoji="1" lang="ja-JP" altLang="en-US" smtClean="0"/>
              <a:t>2024/4/3</a:t>
            </a:fld>
            <a:endParaRPr kumimoji="1" lang="ja-JP" altLang="en-US"/>
          </a:p>
        </p:txBody>
      </p:sp>
      <p:sp>
        <p:nvSpPr>
          <p:cNvPr id="4" name="スライド イメージ プレースホルダー 3"/>
          <p:cNvSpPr>
            <a:spLocks noGrp="1" noRot="1" noChangeAspect="1"/>
          </p:cNvSpPr>
          <p:nvPr>
            <p:ph type="sldImg" idx="2"/>
          </p:nvPr>
        </p:nvSpPr>
        <p:spPr>
          <a:xfrm>
            <a:off x="2038350" y="741363"/>
            <a:ext cx="2659063" cy="3698875"/>
          </a:xfrm>
          <a:prstGeom prst="rect">
            <a:avLst/>
          </a:prstGeom>
          <a:noFill/>
          <a:ln w="12700">
            <a:solidFill>
              <a:prstClr val="black"/>
            </a:solidFill>
          </a:ln>
        </p:spPr>
        <p:txBody>
          <a:bodyPr vert="horz" lIns="94855" tIns="47428" rIns="94855" bIns="47428" rtlCol="0" anchor="ctr"/>
          <a:lstStyle/>
          <a:p>
            <a:endParaRPr lang="ja-JP" altLang="en-US"/>
          </a:p>
        </p:txBody>
      </p:sp>
      <p:sp>
        <p:nvSpPr>
          <p:cNvPr id="5" name="ノート プレースホルダー 4"/>
          <p:cNvSpPr>
            <a:spLocks noGrp="1"/>
          </p:cNvSpPr>
          <p:nvPr>
            <p:ph type="body" sz="quarter" idx="3"/>
          </p:nvPr>
        </p:nvSpPr>
        <p:spPr>
          <a:xfrm>
            <a:off x="673577" y="4688008"/>
            <a:ext cx="5388610" cy="4441270"/>
          </a:xfrm>
          <a:prstGeom prst="rect">
            <a:avLst/>
          </a:prstGeom>
        </p:spPr>
        <p:txBody>
          <a:bodyPr vert="horz" lIns="94855" tIns="47428" rIns="94855" bIns="474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4302"/>
            <a:ext cx="2918830" cy="493475"/>
          </a:xfrm>
          <a:prstGeom prst="rect">
            <a:avLst/>
          </a:prstGeom>
        </p:spPr>
        <p:txBody>
          <a:bodyPr vert="horz" lIns="94855" tIns="47428" rIns="94855" bIns="4742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5" y="9374302"/>
            <a:ext cx="2918830" cy="493475"/>
          </a:xfrm>
          <a:prstGeom prst="rect">
            <a:avLst/>
          </a:prstGeom>
        </p:spPr>
        <p:txBody>
          <a:bodyPr vert="horz" lIns="94855" tIns="47428" rIns="94855" bIns="47428" rtlCol="0" anchor="b"/>
          <a:lstStyle>
            <a:lvl1pPr algn="r">
              <a:defRPr sz="1300"/>
            </a:lvl1pPr>
          </a:lstStyle>
          <a:p>
            <a:fld id="{BAEB94ED-495D-4CAE-856F-2D31665D8F49}" type="slidenum">
              <a:rPr kumimoji="1" lang="ja-JP" altLang="en-US" smtClean="0"/>
              <a:t>‹#›</a:t>
            </a:fld>
            <a:endParaRPr kumimoji="1" lang="ja-JP" altLang="en-US"/>
          </a:p>
        </p:txBody>
      </p:sp>
    </p:spTree>
    <p:extLst>
      <p:ext uri="{BB962C8B-B14F-4D97-AF65-F5344CB8AC3E}">
        <p14:creationId xmlns:p14="http://schemas.microsoft.com/office/powerpoint/2010/main" val="3141570694"/>
      </p:ext>
    </p:extLst>
  </p:cSld>
  <p:clrMap bg1="lt1" tx1="dk1" bg2="lt2" tx2="dk2" accent1="accent1" accent2="accent2" accent3="accent3" accent4="accent4" accent5="accent5" accent6="accent6" hlink="hlink" folHlink="folHlink"/>
  <p:notesStyle>
    <a:lvl1pPr marL="0" algn="l" defTabSz="914180" rtl="0" eaLnBrk="1" latinLnBrk="0" hangingPunct="1">
      <a:defRPr kumimoji="1" sz="1200" kern="1200">
        <a:solidFill>
          <a:schemeClr val="tx1"/>
        </a:solidFill>
        <a:latin typeface="+mn-lt"/>
        <a:ea typeface="+mn-ea"/>
        <a:cs typeface="+mn-cs"/>
      </a:defRPr>
    </a:lvl1pPr>
    <a:lvl2pPr marL="457090" algn="l" defTabSz="914180" rtl="0" eaLnBrk="1" latinLnBrk="0" hangingPunct="1">
      <a:defRPr kumimoji="1" sz="1200" kern="1200">
        <a:solidFill>
          <a:schemeClr val="tx1"/>
        </a:solidFill>
        <a:latin typeface="+mn-lt"/>
        <a:ea typeface="+mn-ea"/>
        <a:cs typeface="+mn-cs"/>
      </a:defRPr>
    </a:lvl2pPr>
    <a:lvl3pPr marL="914180" algn="l" defTabSz="914180" rtl="0" eaLnBrk="1" latinLnBrk="0" hangingPunct="1">
      <a:defRPr kumimoji="1" sz="1200" kern="1200">
        <a:solidFill>
          <a:schemeClr val="tx1"/>
        </a:solidFill>
        <a:latin typeface="+mn-lt"/>
        <a:ea typeface="+mn-ea"/>
        <a:cs typeface="+mn-cs"/>
      </a:defRPr>
    </a:lvl3pPr>
    <a:lvl4pPr marL="1371270" algn="l" defTabSz="914180" rtl="0" eaLnBrk="1" latinLnBrk="0" hangingPunct="1">
      <a:defRPr kumimoji="1" sz="1200" kern="1200">
        <a:solidFill>
          <a:schemeClr val="tx1"/>
        </a:solidFill>
        <a:latin typeface="+mn-lt"/>
        <a:ea typeface="+mn-ea"/>
        <a:cs typeface="+mn-cs"/>
      </a:defRPr>
    </a:lvl4pPr>
    <a:lvl5pPr marL="1828361" algn="l" defTabSz="914180" rtl="0" eaLnBrk="1" latinLnBrk="0" hangingPunct="1">
      <a:defRPr kumimoji="1" sz="1200" kern="1200">
        <a:solidFill>
          <a:schemeClr val="tx1"/>
        </a:solidFill>
        <a:latin typeface="+mn-lt"/>
        <a:ea typeface="+mn-ea"/>
        <a:cs typeface="+mn-cs"/>
      </a:defRPr>
    </a:lvl5pPr>
    <a:lvl6pPr marL="2285451" algn="l" defTabSz="914180" rtl="0" eaLnBrk="1" latinLnBrk="0" hangingPunct="1">
      <a:defRPr kumimoji="1" sz="1200" kern="1200">
        <a:solidFill>
          <a:schemeClr val="tx1"/>
        </a:solidFill>
        <a:latin typeface="+mn-lt"/>
        <a:ea typeface="+mn-ea"/>
        <a:cs typeface="+mn-cs"/>
      </a:defRPr>
    </a:lvl6pPr>
    <a:lvl7pPr marL="2742542" algn="l" defTabSz="914180" rtl="0" eaLnBrk="1" latinLnBrk="0" hangingPunct="1">
      <a:defRPr kumimoji="1" sz="1200" kern="1200">
        <a:solidFill>
          <a:schemeClr val="tx1"/>
        </a:solidFill>
        <a:latin typeface="+mn-lt"/>
        <a:ea typeface="+mn-ea"/>
        <a:cs typeface="+mn-cs"/>
      </a:defRPr>
    </a:lvl7pPr>
    <a:lvl8pPr marL="3199632" algn="l" defTabSz="914180" rtl="0" eaLnBrk="1" latinLnBrk="0" hangingPunct="1">
      <a:defRPr kumimoji="1" sz="1200" kern="1200">
        <a:solidFill>
          <a:schemeClr val="tx1"/>
        </a:solidFill>
        <a:latin typeface="+mn-lt"/>
        <a:ea typeface="+mn-ea"/>
        <a:cs typeface="+mn-cs"/>
      </a:defRPr>
    </a:lvl8pPr>
    <a:lvl9pPr marL="3656722" algn="l" defTabSz="9141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EB94ED-495D-4CAE-856F-2D31665D8F49}" type="slidenum">
              <a:rPr kumimoji="1" lang="ja-JP" altLang="en-US" smtClean="0"/>
              <a:t>1</a:t>
            </a:fld>
            <a:endParaRPr kumimoji="1" lang="ja-JP" altLang="en-US"/>
          </a:p>
        </p:txBody>
      </p:sp>
    </p:spTree>
    <p:extLst>
      <p:ext uri="{BB962C8B-B14F-4D97-AF65-F5344CB8AC3E}">
        <p14:creationId xmlns:p14="http://schemas.microsoft.com/office/powerpoint/2010/main" val="757495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3044" y="2952516"/>
            <a:ext cx="5814457" cy="203727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6084" y="5385806"/>
            <a:ext cx="4788377" cy="2428893"/>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119812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109953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43861" y="532424"/>
            <a:ext cx="2154295" cy="113546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8602" y="532424"/>
            <a:ext cx="6351250" cy="113546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96973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230818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0358" y="6107438"/>
            <a:ext cx="5814457" cy="188767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0358" y="4028361"/>
            <a:ext cx="5814457" cy="2079078"/>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19867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8601" y="3104322"/>
            <a:ext cx="4252772" cy="87827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845383" y="3104322"/>
            <a:ext cx="4252773" cy="87827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2898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7" y="380617"/>
            <a:ext cx="6156484" cy="158406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028" y="2127483"/>
            <a:ext cx="3022426" cy="886633"/>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028" y="3014115"/>
            <a:ext cx="3022426" cy="54760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4904" y="2127483"/>
            <a:ext cx="3023613" cy="886633"/>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4904" y="3014115"/>
            <a:ext cx="3023613" cy="54760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2762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352428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230002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9" y="378415"/>
            <a:ext cx="2250490" cy="1610462"/>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74464" y="378421"/>
            <a:ext cx="3824051" cy="81117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029" y="1988880"/>
            <a:ext cx="2250490" cy="6501249"/>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363640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0796" y="6653056"/>
            <a:ext cx="4104323" cy="78543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0796" y="849232"/>
            <a:ext cx="4104323" cy="5702618"/>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340796" y="7438487"/>
            <a:ext cx="4104323" cy="1115441"/>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1D6511-0170-4669-8FA5-8D17CBE5CB07}" type="datetimeFigureOut">
              <a:rPr kumimoji="1" lang="ja-JP" altLang="en-US" smtClean="0"/>
              <a:t>2024/4/3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400214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027" y="380617"/>
            <a:ext cx="6156484" cy="1584060"/>
          </a:xfrm>
          <a:prstGeom prst="rect">
            <a:avLst/>
          </a:prstGeom>
        </p:spPr>
        <p:txBody>
          <a:bodyPr vert="horz" lIns="91429" tIns="45715" rIns="91429" bIns="4571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027" y="2217690"/>
            <a:ext cx="6156484" cy="6272440"/>
          </a:xfrm>
          <a:prstGeom prst="rect">
            <a:avLst/>
          </a:prstGeom>
        </p:spPr>
        <p:txBody>
          <a:bodyPr vert="horz" lIns="91429" tIns="45715" rIns="91429" bIns="4571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027" y="8809142"/>
            <a:ext cx="1596126" cy="506018"/>
          </a:xfrm>
          <a:prstGeom prst="rect">
            <a:avLst/>
          </a:prstGeom>
        </p:spPr>
        <p:txBody>
          <a:bodyPr vert="horz" lIns="91429" tIns="45715" rIns="91429" bIns="45715" rtlCol="0" anchor="ctr"/>
          <a:lstStyle>
            <a:lvl1pPr algn="l">
              <a:defRPr sz="1200">
                <a:solidFill>
                  <a:schemeClr val="tx1">
                    <a:tint val="75000"/>
                  </a:schemeClr>
                </a:solidFill>
              </a:defRPr>
            </a:lvl1pPr>
          </a:lstStyle>
          <a:p>
            <a:fld id="{9C1D6511-0170-4669-8FA5-8D17CBE5CB07}" type="datetimeFigureOut">
              <a:rPr kumimoji="1" lang="ja-JP" altLang="en-US" smtClean="0"/>
              <a:t>2024/4/3</a:t>
            </a:fld>
            <a:endParaRPr kumimoji="1" lang="ja-JP" altLang="en-US"/>
          </a:p>
        </p:txBody>
      </p:sp>
      <p:sp>
        <p:nvSpPr>
          <p:cNvPr id="5" name="フッター プレースホルダー 4"/>
          <p:cNvSpPr>
            <a:spLocks noGrp="1"/>
          </p:cNvSpPr>
          <p:nvPr>
            <p:ph type="ftr" sz="quarter" idx="3"/>
          </p:nvPr>
        </p:nvSpPr>
        <p:spPr>
          <a:xfrm>
            <a:off x="2337184" y="8809142"/>
            <a:ext cx="2166170" cy="506018"/>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02385" y="8809142"/>
            <a:ext cx="1596126" cy="506018"/>
          </a:xfrm>
          <a:prstGeom prst="rect">
            <a:avLst/>
          </a:prstGeom>
        </p:spPr>
        <p:txBody>
          <a:bodyPr vert="horz" lIns="91429" tIns="45715" rIns="91429" bIns="45715" rtlCol="0" anchor="ctr"/>
          <a:lstStyle>
            <a:lvl1pPr algn="r">
              <a:defRPr sz="1200">
                <a:solidFill>
                  <a:schemeClr val="tx1">
                    <a:tint val="75000"/>
                  </a:schemeClr>
                </a:solidFill>
              </a:defRPr>
            </a:lvl1pPr>
          </a:lstStyle>
          <a:p>
            <a:fld id="{3016DF54-4615-414F-9DD9-DA0269788B86}" type="slidenum">
              <a:rPr kumimoji="1" lang="ja-JP" altLang="en-US" smtClean="0"/>
              <a:t>‹#›</a:t>
            </a:fld>
            <a:endParaRPr kumimoji="1" lang="ja-JP" altLang="en-US"/>
          </a:p>
        </p:txBody>
      </p:sp>
    </p:spTree>
    <p:extLst>
      <p:ext uri="{BB962C8B-B14F-4D97-AF65-F5344CB8AC3E}">
        <p14:creationId xmlns:p14="http://schemas.microsoft.com/office/powerpoint/2010/main" val="14074789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jpeg"/><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0"/>
            <a:ext cx="6840538" cy="2379693"/>
          </a:xfrm>
          <a:prstGeom prst="rect">
            <a:avLst/>
          </a:prstGeom>
          <a:gradFill flip="none" rotWithShape="1">
            <a:gsLst>
              <a:gs pos="91255">
                <a:srgbClr val="D3D3E1"/>
              </a:gs>
              <a:gs pos="56000">
                <a:schemeClr val="accent6">
                  <a:lumMod val="60000"/>
                  <a:lumOff val="40000"/>
                </a:schemeClr>
              </a:gs>
              <a:gs pos="85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87698" y="1126520"/>
            <a:ext cx="5027726" cy="276999"/>
          </a:xfrm>
          <a:prstGeom prst="rect">
            <a:avLst/>
          </a:prstGeom>
          <a:noFill/>
        </p:spPr>
        <p:txBody>
          <a:bodyPr wrap="square" rtlCol="0">
            <a:spAutoFit/>
          </a:bodyPr>
          <a:lstStyle/>
          <a:p>
            <a:pPr algn="ctr"/>
            <a:r>
              <a:rPr lang="ja-JP" altLang="en-US" sz="1200" dirty="0"/>
              <a:t>古い木造住宅の除却費用を一部補助します！ ！</a:t>
            </a:r>
            <a:endParaRPr kumimoji="1" lang="ja-JP" altLang="en-US" sz="1200" dirty="0"/>
          </a:p>
        </p:txBody>
      </p:sp>
      <p:sp>
        <p:nvSpPr>
          <p:cNvPr id="8" name="テキスト ボックス 7"/>
          <p:cNvSpPr txBox="1"/>
          <p:nvPr/>
        </p:nvSpPr>
        <p:spPr>
          <a:xfrm>
            <a:off x="188160" y="1390452"/>
            <a:ext cx="6536043" cy="769441"/>
          </a:xfrm>
          <a:prstGeom prst="rect">
            <a:avLst/>
          </a:prstGeom>
          <a:noFill/>
        </p:spPr>
        <p:txBody>
          <a:bodyPr wrap="square" rtlCol="0">
            <a:spAutoFit/>
          </a:bodyPr>
          <a:lstStyle/>
          <a:p>
            <a:r>
              <a:rPr kumimoji="1" lang="ja-JP" altLang="en-US" sz="1100" dirty="0"/>
              <a:t>　堺市では、道路や公園などの公共施設整備や老朽木造賃貸住宅の建替促進補助など</a:t>
            </a:r>
            <a:r>
              <a:rPr lang="ja-JP" altLang="en-US" sz="1100" dirty="0"/>
              <a:t>、住環境の改善や防災性の向上に</a:t>
            </a:r>
            <a:r>
              <a:rPr kumimoji="1" lang="ja-JP" altLang="en-US" sz="1100" dirty="0"/>
              <a:t>取り組んで</a:t>
            </a:r>
            <a:r>
              <a:rPr lang="ja-JP" altLang="en-US" sz="1100" dirty="0"/>
              <a:t>います</a:t>
            </a:r>
            <a:r>
              <a:rPr kumimoji="1" lang="ja-JP" altLang="en-US" sz="1100" dirty="0"/>
              <a:t>。しかしながら、老朽木造住宅の建替えが十分に進んでいないため、</a:t>
            </a:r>
            <a:r>
              <a:rPr lang="ja-JP" altLang="en-US" sz="1100" dirty="0"/>
              <a:t>地震などの災害時に倒壊や延焼などによる被害が拡大する恐れがあります。</a:t>
            </a:r>
            <a:endParaRPr lang="en-US" altLang="ja-JP" sz="1100" dirty="0"/>
          </a:p>
          <a:p>
            <a:r>
              <a:rPr lang="ja-JP" altLang="en-US" sz="1100" dirty="0"/>
              <a:t>災害に強いまちづくりのため、この制度を積極的にご活用ください。</a:t>
            </a:r>
            <a:endParaRPr kumimoji="1" lang="ja-JP" altLang="en-US" sz="1100" dirty="0"/>
          </a:p>
        </p:txBody>
      </p:sp>
      <p:sp>
        <p:nvSpPr>
          <p:cNvPr id="10" name="角丸四角形 9"/>
          <p:cNvSpPr/>
          <p:nvPr/>
        </p:nvSpPr>
        <p:spPr>
          <a:xfrm>
            <a:off x="179932" y="2977381"/>
            <a:ext cx="3139245"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HG丸ｺﾞｼｯｸM-PRO" panose="020F0600000000000000" pitchFamily="50" charset="-128"/>
                <a:ea typeface="HG丸ｺﾞｼｯｸM-PRO" panose="020F0600000000000000" pitchFamily="50" charset="-128"/>
              </a:rPr>
              <a:t>対象地区</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179933" y="6126683"/>
            <a:ext cx="3131968"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補助対象者</a:t>
            </a:r>
          </a:p>
        </p:txBody>
      </p:sp>
      <p:sp>
        <p:nvSpPr>
          <p:cNvPr id="18" name="テキスト ボックス 17"/>
          <p:cNvSpPr txBox="1"/>
          <p:nvPr/>
        </p:nvSpPr>
        <p:spPr>
          <a:xfrm>
            <a:off x="179931" y="6362604"/>
            <a:ext cx="3221630" cy="1031051"/>
          </a:xfrm>
          <a:prstGeom prst="rect">
            <a:avLst/>
          </a:prstGeom>
          <a:noFill/>
        </p:spPr>
        <p:txBody>
          <a:bodyPr wrap="square" rtlCol="0">
            <a:spAutoFit/>
          </a:bodyPr>
          <a:lstStyle/>
          <a:p>
            <a:r>
              <a:rPr kumimoji="1" lang="ja-JP" altLang="en-US" sz="1100" dirty="0"/>
              <a:t>・対象建物の所有者　</a:t>
            </a:r>
            <a:endParaRPr kumimoji="1" lang="en-US" altLang="ja-JP" sz="1100" dirty="0"/>
          </a:p>
          <a:p>
            <a:r>
              <a:rPr lang="ja-JP" altLang="en-US" sz="1100" dirty="0"/>
              <a:t>・対象</a:t>
            </a:r>
            <a:r>
              <a:rPr lang="ja-JP" altLang="ja-JP" sz="1100" dirty="0"/>
              <a:t>建物の存する土地の所有者（当該建物を収去</a:t>
            </a:r>
            <a:r>
              <a:rPr lang="ja-JP" altLang="en-US" sz="1100" dirty="0"/>
              <a:t>   </a:t>
            </a:r>
            <a:endParaRPr lang="en-US" altLang="ja-JP" sz="1100" dirty="0"/>
          </a:p>
          <a:p>
            <a:r>
              <a:rPr lang="ja-JP" altLang="en-US" sz="1100" dirty="0"/>
              <a:t> </a:t>
            </a:r>
            <a:r>
              <a:rPr lang="ja-JP" altLang="ja-JP" sz="1100" dirty="0"/>
              <a:t>する権能を授与する旨の民事執行法（昭和五十四</a:t>
            </a:r>
            <a:r>
              <a:rPr lang="ja-JP" altLang="en-US" sz="1100" dirty="0"/>
              <a:t> </a:t>
            </a:r>
            <a:endParaRPr lang="en-US" altLang="ja-JP" sz="1100" dirty="0"/>
          </a:p>
          <a:p>
            <a:r>
              <a:rPr lang="ja-JP" altLang="en-US" sz="1100" dirty="0"/>
              <a:t> </a:t>
            </a:r>
            <a:r>
              <a:rPr lang="ja-JP" altLang="ja-JP" sz="1100" dirty="0"/>
              <a:t>年法律第四号）第１７１条第１項の決定を有する者</a:t>
            </a:r>
            <a:endParaRPr lang="en-US" altLang="ja-JP" sz="1100" dirty="0"/>
          </a:p>
          <a:p>
            <a:r>
              <a:rPr lang="ja-JP" altLang="en-US" sz="1100" dirty="0"/>
              <a:t> </a:t>
            </a:r>
            <a:r>
              <a:rPr lang="ja-JP" altLang="ja-JP" sz="1100" dirty="0"/>
              <a:t>に限る。）</a:t>
            </a:r>
          </a:p>
          <a:p>
            <a:endParaRPr kumimoji="1" lang="en-US" altLang="ja-JP" sz="600" dirty="0"/>
          </a:p>
        </p:txBody>
      </p:sp>
      <p:sp>
        <p:nvSpPr>
          <p:cNvPr id="19" name="角丸四角形 18"/>
          <p:cNvSpPr/>
          <p:nvPr/>
        </p:nvSpPr>
        <p:spPr>
          <a:xfrm>
            <a:off x="179930" y="7350015"/>
            <a:ext cx="3139245"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補助対象</a:t>
            </a:r>
            <a:r>
              <a:rPr lang="ja-JP" altLang="en-US" sz="1100" dirty="0">
                <a:solidFill>
                  <a:schemeClr val="tx1"/>
                </a:solidFill>
                <a:latin typeface="HG丸ｺﾞｼｯｸM-PRO" panose="020F0600000000000000" pitchFamily="50" charset="-128"/>
                <a:ea typeface="HG丸ｺﾞｼｯｸM-PRO" panose="020F0600000000000000" pitchFamily="50" charset="-128"/>
              </a:rPr>
              <a:t>建物</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9909" y="7566039"/>
            <a:ext cx="3067260" cy="261610"/>
          </a:xfrm>
          <a:prstGeom prst="rect">
            <a:avLst/>
          </a:prstGeom>
          <a:noFill/>
        </p:spPr>
        <p:txBody>
          <a:bodyPr wrap="square" rtlCol="0">
            <a:spAutoFit/>
          </a:bodyPr>
          <a:lstStyle/>
          <a:p>
            <a:r>
              <a:rPr lang="ja-JP" altLang="en-US" sz="1100" dirty="0"/>
              <a:t>昭和５６年５月３１日以前に建てられた木造住宅</a:t>
            </a:r>
            <a:endParaRPr kumimoji="1" lang="ja-JP" altLang="en-US" sz="1100" dirty="0"/>
          </a:p>
        </p:txBody>
      </p:sp>
      <p:sp>
        <p:nvSpPr>
          <p:cNvPr id="21" name="角丸四角形 20"/>
          <p:cNvSpPr/>
          <p:nvPr/>
        </p:nvSpPr>
        <p:spPr>
          <a:xfrm>
            <a:off x="3483729" y="3168005"/>
            <a:ext cx="3154954"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補助金額</a:t>
            </a:r>
          </a:p>
        </p:txBody>
      </p:sp>
      <p:sp>
        <p:nvSpPr>
          <p:cNvPr id="22" name="テキスト ボックス 21"/>
          <p:cNvSpPr txBox="1"/>
          <p:nvPr/>
        </p:nvSpPr>
        <p:spPr>
          <a:xfrm>
            <a:off x="3420269" y="3392543"/>
            <a:ext cx="3212743" cy="430887"/>
          </a:xfrm>
          <a:prstGeom prst="rect">
            <a:avLst/>
          </a:prstGeom>
          <a:noFill/>
        </p:spPr>
        <p:txBody>
          <a:bodyPr wrap="square" rtlCol="0">
            <a:spAutoFit/>
          </a:bodyPr>
          <a:lstStyle/>
          <a:p>
            <a:r>
              <a:rPr lang="ja-JP" altLang="en-US" sz="1100" dirty="0"/>
              <a:t>下記①～③項目で算定した額のうち、最も低い額が補助金額となります。</a:t>
            </a:r>
            <a:endParaRPr lang="en-US" altLang="ja-JP" sz="1100" dirty="0"/>
          </a:p>
        </p:txBody>
      </p:sp>
      <p:sp>
        <p:nvSpPr>
          <p:cNvPr id="39" name="角丸四角形 38"/>
          <p:cNvSpPr/>
          <p:nvPr/>
        </p:nvSpPr>
        <p:spPr>
          <a:xfrm>
            <a:off x="192068" y="2519933"/>
            <a:ext cx="3154954"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補助</a:t>
            </a:r>
            <a:r>
              <a:rPr lang="ja-JP" altLang="en-US" sz="1100" dirty="0">
                <a:solidFill>
                  <a:schemeClr val="tx1"/>
                </a:solidFill>
                <a:latin typeface="HG丸ｺﾞｼｯｸM-PRO" panose="020F0600000000000000" pitchFamily="50" charset="-128"/>
                <a:ea typeface="HG丸ｺﾞｼｯｸM-PRO" panose="020F0600000000000000" pitchFamily="50" charset="-128"/>
              </a:rPr>
              <a:t>期間</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192067" y="2735957"/>
            <a:ext cx="3212743" cy="261610"/>
          </a:xfrm>
          <a:prstGeom prst="rect">
            <a:avLst/>
          </a:prstGeom>
          <a:noFill/>
        </p:spPr>
        <p:txBody>
          <a:bodyPr wrap="square" rtlCol="0">
            <a:spAutoFit/>
          </a:bodyPr>
          <a:lstStyle/>
          <a:p>
            <a:r>
              <a:rPr lang="ja-JP" altLang="en-US" sz="1100" dirty="0"/>
              <a:t>令和６年度～令和８年度</a:t>
            </a:r>
            <a:endParaRPr kumimoji="1" lang="ja-JP" altLang="en-US" sz="1100" dirty="0"/>
          </a:p>
        </p:txBody>
      </p:sp>
      <p:sp>
        <p:nvSpPr>
          <p:cNvPr id="44" name="角丸四角形 43"/>
          <p:cNvSpPr/>
          <p:nvPr/>
        </p:nvSpPr>
        <p:spPr>
          <a:xfrm>
            <a:off x="3483728" y="2519933"/>
            <a:ext cx="3154954"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補助率</a:t>
            </a:r>
          </a:p>
        </p:txBody>
      </p:sp>
      <p:sp>
        <p:nvSpPr>
          <p:cNvPr id="45" name="テキスト ボックス 44"/>
          <p:cNvSpPr txBox="1"/>
          <p:nvPr/>
        </p:nvSpPr>
        <p:spPr>
          <a:xfrm>
            <a:off x="3483727" y="2735957"/>
            <a:ext cx="3212743" cy="400110"/>
          </a:xfrm>
          <a:prstGeom prst="rect">
            <a:avLst/>
          </a:prstGeom>
          <a:noFill/>
        </p:spPr>
        <p:txBody>
          <a:bodyPr wrap="square" rtlCol="0">
            <a:spAutoFit/>
          </a:bodyPr>
          <a:lstStyle/>
          <a:p>
            <a:r>
              <a:rPr lang="ja-JP" altLang="en-US" sz="1100" dirty="0"/>
              <a:t>除却費の２／３</a:t>
            </a:r>
            <a:endParaRPr lang="en-US" altLang="ja-JP" sz="1100" dirty="0"/>
          </a:p>
          <a:p>
            <a:r>
              <a:rPr kumimoji="1" lang="en-US" altLang="ja-JP" sz="900" dirty="0"/>
              <a:t>※</a:t>
            </a:r>
            <a:r>
              <a:rPr kumimoji="1" lang="ja-JP" altLang="en-US" sz="900" dirty="0"/>
              <a:t>補助率は変動する場合があります。</a:t>
            </a:r>
          </a:p>
        </p:txBody>
      </p:sp>
      <p:sp>
        <p:nvSpPr>
          <p:cNvPr id="3" name="雲形吹き出し 2"/>
          <p:cNvSpPr/>
          <p:nvPr/>
        </p:nvSpPr>
        <p:spPr>
          <a:xfrm rot="20815164">
            <a:off x="-16218" y="240423"/>
            <a:ext cx="1795616" cy="706874"/>
          </a:xfrm>
          <a:prstGeom prst="cloudCallout">
            <a:avLst>
              <a:gd name="adj1" fmla="val 32127"/>
              <a:gd name="adj2" fmla="val 777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rot="20468656">
            <a:off x="192757" y="347333"/>
            <a:ext cx="1363370" cy="400110"/>
          </a:xfrm>
          <a:prstGeom prst="rect">
            <a:avLst/>
          </a:prstGeom>
          <a:noFill/>
        </p:spPr>
        <p:txBody>
          <a:bodyPr wrap="square" lIns="91440" tIns="45720" rIns="91440" bIns="45720">
            <a:spAutoFit/>
          </a:bodyPr>
          <a:lstStyle/>
          <a:p>
            <a:pPr algn="ctr"/>
            <a:r>
              <a:rPr lang="ja-JP" altLang="en-US" sz="2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GS創英角ﾎﾟｯﾌﾟ体" panose="040B0A00000000000000" pitchFamily="50" charset="-128"/>
                <a:ea typeface="HGS創英角ﾎﾟｯﾌﾟ体" panose="040B0A00000000000000" pitchFamily="50" charset="-128"/>
              </a:rPr>
              <a:t>新湊地区</a:t>
            </a:r>
          </a:p>
        </p:txBody>
      </p:sp>
      <p:sp>
        <p:nvSpPr>
          <p:cNvPr id="7" name="正方形/長方形 6"/>
          <p:cNvSpPr/>
          <p:nvPr/>
        </p:nvSpPr>
        <p:spPr>
          <a:xfrm>
            <a:off x="583768" y="591626"/>
            <a:ext cx="5646099" cy="523220"/>
          </a:xfrm>
          <a:prstGeom prst="rect">
            <a:avLst/>
          </a:prstGeom>
          <a:noFill/>
        </p:spPr>
        <p:txBody>
          <a:bodyPr wrap="square" lIns="91440" tIns="45720" rIns="91440" bIns="45720">
            <a:spAutoFit/>
          </a:bodyPr>
          <a:lstStyle/>
          <a:p>
            <a:pPr algn="ctr"/>
            <a:r>
              <a:rPr lang="ja-JP" altLang="en-US"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HGS創英角ﾎﾟｯﾌﾟ体" panose="040B0A00000000000000" pitchFamily="50" charset="-128"/>
                <a:ea typeface="HGS創英角ﾎﾟｯﾌﾟ体" panose="040B0A00000000000000" pitchFamily="50" charset="-128"/>
              </a:rPr>
              <a:t>老朽木造住宅の除却補助制度</a:t>
            </a:r>
          </a:p>
        </p:txBody>
      </p:sp>
      <p:sp>
        <p:nvSpPr>
          <p:cNvPr id="54" name="テキスト ボックス 53"/>
          <p:cNvSpPr txBox="1"/>
          <p:nvPr/>
        </p:nvSpPr>
        <p:spPr>
          <a:xfrm>
            <a:off x="179909" y="7787476"/>
            <a:ext cx="3054912" cy="507831"/>
          </a:xfrm>
          <a:prstGeom prst="rect">
            <a:avLst/>
          </a:prstGeom>
          <a:noFill/>
        </p:spPr>
        <p:txBody>
          <a:bodyPr wrap="square" rtlCol="0">
            <a:spAutoFit/>
          </a:bodyPr>
          <a:lstStyle/>
          <a:p>
            <a:r>
              <a:rPr kumimoji="1" lang="en-US" altLang="ja-JP" sz="900" dirty="0"/>
              <a:t>※</a:t>
            </a:r>
            <a:r>
              <a:rPr kumimoji="1" lang="ja-JP" altLang="en-US" sz="900" dirty="0">
                <a:latin typeface="ＭＳ ゴシック" panose="020B0609070205080204" pitchFamily="49" charset="-128"/>
                <a:ea typeface="ＭＳ ゴシック" panose="020B0609070205080204" pitchFamily="49" charset="-128"/>
              </a:rPr>
              <a:t>固定資産評価証明書、</a:t>
            </a:r>
            <a:r>
              <a:rPr lang="ja-JP" altLang="en-US" sz="900" dirty="0">
                <a:latin typeface="ＭＳ ゴシック" panose="020B0609070205080204" pitchFamily="49" charset="-128"/>
                <a:ea typeface="ＭＳ ゴシック" panose="020B0609070205080204" pitchFamily="49" charset="-128"/>
              </a:rPr>
              <a:t>登記事項証明書等</a:t>
            </a:r>
            <a:r>
              <a:rPr kumimoji="1" lang="ja-JP" altLang="en-US" sz="900" dirty="0">
                <a:latin typeface="ＭＳ ゴシック" panose="020B0609070205080204" pitchFamily="49" charset="-128"/>
                <a:ea typeface="ＭＳ ゴシック" panose="020B0609070205080204" pitchFamily="49" charset="-128"/>
              </a:rPr>
              <a:t>により</a:t>
            </a:r>
            <a:endParaRPr kumimoji="1"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補助要件となる建築年月日及び補助対象面積が</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証明される</a:t>
            </a:r>
            <a:r>
              <a:rPr lang="ja-JP" altLang="en-US" sz="900" dirty="0">
                <a:latin typeface="ＭＳ ゴシック" panose="020B0609070205080204" pitchFamily="49" charset="-128"/>
                <a:ea typeface="ＭＳ ゴシック" panose="020B0609070205080204" pitchFamily="49" charset="-128"/>
              </a:rPr>
              <a:t>書類が</a:t>
            </a:r>
            <a:r>
              <a:rPr kumimoji="1" lang="ja-JP" altLang="en-US" sz="900" dirty="0">
                <a:latin typeface="ＭＳ ゴシック" panose="020B0609070205080204" pitchFamily="49" charset="-128"/>
                <a:ea typeface="ＭＳ ゴシック" panose="020B0609070205080204" pitchFamily="49" charset="-128"/>
              </a:rPr>
              <a:t>必要です。</a:t>
            </a:r>
          </a:p>
        </p:txBody>
      </p:sp>
      <p:grpSp>
        <p:nvGrpSpPr>
          <p:cNvPr id="62" name="グループ化 61"/>
          <p:cNvGrpSpPr/>
          <p:nvPr/>
        </p:nvGrpSpPr>
        <p:grpSpPr>
          <a:xfrm>
            <a:off x="219914" y="3426445"/>
            <a:ext cx="3099263" cy="2591031"/>
            <a:chOff x="71204" y="0"/>
            <a:chExt cx="7243997" cy="5610225"/>
          </a:xfrm>
        </p:grpSpPr>
        <p:pic>
          <p:nvPicPr>
            <p:cNvPr id="73" name="図 72"/>
            <p:cNvPicPr>
              <a:picLocks noChangeAspect="1" noChangeArrowheads="1"/>
            </p:cNvPicPr>
            <p:nvPr/>
          </p:nvPicPr>
          <p:blipFill rotWithShape="1">
            <a:blip r:embed="rId3">
              <a:lum bright="10000"/>
              <a:extLst>
                <a:ext uri="{28A0092B-C50C-407E-A947-70E740481C1C}">
                  <a14:useLocalDpi xmlns:a14="http://schemas.microsoft.com/office/drawing/2010/main" val="0"/>
                </a:ext>
              </a:extLst>
            </a:blip>
            <a:srcRect l="16372" r="25573" b="6804"/>
            <a:stretch/>
          </p:blipFill>
          <p:spPr bwMode="auto">
            <a:xfrm>
              <a:off x="71204" y="0"/>
              <a:ext cx="7243997" cy="5610225"/>
            </a:xfrm>
            <a:prstGeom prst="rect">
              <a:avLst/>
            </a:prstGeom>
            <a:noFill/>
            <a:extLst>
              <a:ext uri="{909E8E84-426E-40DD-AFC4-6F175D3DCCD1}">
                <a14:hiddenFill xmlns:a14="http://schemas.microsoft.com/office/drawing/2010/main">
                  <a:solidFill>
                    <a:srgbClr val="FFFFFF"/>
                  </a:solidFill>
                </a14:hiddenFill>
              </a:ext>
            </a:extLst>
          </p:spPr>
        </p:pic>
        <p:sp>
          <p:nvSpPr>
            <p:cNvPr id="74" name="正方形/長方形 5"/>
            <p:cNvSpPr/>
            <p:nvPr/>
          </p:nvSpPr>
          <p:spPr>
            <a:xfrm>
              <a:off x="438151" y="311830"/>
              <a:ext cx="6467475" cy="5212534"/>
            </a:xfrm>
            <a:custGeom>
              <a:avLst/>
              <a:gdLst>
                <a:gd name="connsiteX0" fmla="*/ 0 w 1847850"/>
                <a:gd name="connsiteY0" fmla="*/ 0 h 1238250"/>
                <a:gd name="connsiteX1" fmla="*/ 1847850 w 1847850"/>
                <a:gd name="connsiteY1" fmla="*/ 0 h 1238250"/>
                <a:gd name="connsiteX2" fmla="*/ 1847850 w 1847850"/>
                <a:gd name="connsiteY2" fmla="*/ 1238250 h 1238250"/>
                <a:gd name="connsiteX3" fmla="*/ 0 w 1847850"/>
                <a:gd name="connsiteY3" fmla="*/ 1238250 h 1238250"/>
                <a:gd name="connsiteX4" fmla="*/ 0 w 1847850"/>
                <a:gd name="connsiteY4" fmla="*/ 0 h 1238250"/>
                <a:gd name="connsiteX0" fmla="*/ 0 w 5448300"/>
                <a:gd name="connsiteY0" fmla="*/ 0 h 1238250"/>
                <a:gd name="connsiteX1" fmla="*/ 5448300 w 5448300"/>
                <a:gd name="connsiteY1" fmla="*/ 762000 h 1238250"/>
                <a:gd name="connsiteX2" fmla="*/ 1847850 w 5448300"/>
                <a:gd name="connsiteY2" fmla="*/ 1238250 h 1238250"/>
                <a:gd name="connsiteX3" fmla="*/ 0 w 5448300"/>
                <a:gd name="connsiteY3" fmla="*/ 1238250 h 1238250"/>
                <a:gd name="connsiteX4" fmla="*/ 0 w 5448300"/>
                <a:gd name="connsiteY4" fmla="*/ 0 h 1238250"/>
                <a:gd name="connsiteX0" fmla="*/ 0 w 5448300"/>
                <a:gd name="connsiteY0" fmla="*/ 0 h 1238250"/>
                <a:gd name="connsiteX1" fmla="*/ 2314575 w 5448300"/>
                <a:gd name="connsiteY1" fmla="*/ 304800 h 1238250"/>
                <a:gd name="connsiteX2" fmla="*/ 5448300 w 5448300"/>
                <a:gd name="connsiteY2" fmla="*/ 762000 h 1238250"/>
                <a:gd name="connsiteX3" fmla="*/ 1847850 w 5448300"/>
                <a:gd name="connsiteY3" fmla="*/ 1238250 h 1238250"/>
                <a:gd name="connsiteX4" fmla="*/ 0 w 5448300"/>
                <a:gd name="connsiteY4" fmla="*/ 1238250 h 1238250"/>
                <a:gd name="connsiteX5" fmla="*/ 0 w 5448300"/>
                <a:gd name="connsiteY5" fmla="*/ 0 h 1238250"/>
                <a:gd name="connsiteX0" fmla="*/ 0 w 5448300"/>
                <a:gd name="connsiteY0" fmla="*/ 0 h 1238250"/>
                <a:gd name="connsiteX1" fmla="*/ 733425 w 5448300"/>
                <a:gd name="connsiteY1" fmla="*/ 9525 h 1238250"/>
                <a:gd name="connsiteX2" fmla="*/ 5448300 w 5448300"/>
                <a:gd name="connsiteY2" fmla="*/ 762000 h 1238250"/>
                <a:gd name="connsiteX3" fmla="*/ 1847850 w 5448300"/>
                <a:gd name="connsiteY3" fmla="*/ 1238250 h 1238250"/>
                <a:gd name="connsiteX4" fmla="*/ 0 w 5448300"/>
                <a:gd name="connsiteY4" fmla="*/ 1238250 h 1238250"/>
                <a:gd name="connsiteX5" fmla="*/ 0 w 5448300"/>
                <a:gd name="connsiteY5" fmla="*/ 0 h 1238250"/>
                <a:gd name="connsiteX0" fmla="*/ 0 w 5448300"/>
                <a:gd name="connsiteY0" fmla="*/ 0 h 2933700"/>
                <a:gd name="connsiteX1" fmla="*/ 733425 w 5448300"/>
                <a:gd name="connsiteY1" fmla="*/ 9525 h 2933700"/>
                <a:gd name="connsiteX2" fmla="*/ 5448300 w 5448300"/>
                <a:gd name="connsiteY2" fmla="*/ 762000 h 2933700"/>
                <a:gd name="connsiteX3" fmla="*/ 5305425 w 5448300"/>
                <a:gd name="connsiteY3" fmla="*/ 2933700 h 2933700"/>
                <a:gd name="connsiteX4" fmla="*/ 0 w 5448300"/>
                <a:gd name="connsiteY4" fmla="*/ 1238250 h 2933700"/>
                <a:gd name="connsiteX5" fmla="*/ 0 w 5448300"/>
                <a:gd name="connsiteY5" fmla="*/ 0 h 2933700"/>
                <a:gd name="connsiteX0" fmla="*/ 0 w 5600700"/>
                <a:gd name="connsiteY0" fmla="*/ 0 h 5191125"/>
                <a:gd name="connsiteX1" fmla="*/ 733425 w 5600700"/>
                <a:gd name="connsiteY1" fmla="*/ 9525 h 5191125"/>
                <a:gd name="connsiteX2" fmla="*/ 5448300 w 5600700"/>
                <a:gd name="connsiteY2" fmla="*/ 762000 h 5191125"/>
                <a:gd name="connsiteX3" fmla="*/ 5600700 w 5600700"/>
                <a:gd name="connsiteY3" fmla="*/ 5191125 h 5191125"/>
                <a:gd name="connsiteX4" fmla="*/ 0 w 5600700"/>
                <a:gd name="connsiteY4" fmla="*/ 1238250 h 5191125"/>
                <a:gd name="connsiteX5" fmla="*/ 0 w 5600700"/>
                <a:gd name="connsiteY5" fmla="*/ 0 h 5191125"/>
                <a:gd name="connsiteX0" fmla="*/ 0 w 5600700"/>
                <a:gd name="connsiteY0" fmla="*/ 0 h 5191125"/>
                <a:gd name="connsiteX1" fmla="*/ 733425 w 5600700"/>
                <a:gd name="connsiteY1" fmla="*/ 9525 h 5191125"/>
                <a:gd name="connsiteX2" fmla="*/ 5448300 w 5600700"/>
                <a:gd name="connsiteY2" fmla="*/ 762000 h 5191125"/>
                <a:gd name="connsiteX3" fmla="*/ 5600700 w 5600700"/>
                <a:gd name="connsiteY3" fmla="*/ 5191125 h 5191125"/>
                <a:gd name="connsiteX4" fmla="*/ 152400 w 5600700"/>
                <a:gd name="connsiteY4" fmla="*/ 4095750 h 5191125"/>
                <a:gd name="connsiteX5" fmla="*/ 0 w 5600700"/>
                <a:gd name="connsiteY5" fmla="*/ 0 h 5191125"/>
                <a:gd name="connsiteX0" fmla="*/ 0 w 5600700"/>
                <a:gd name="connsiteY0" fmla="*/ 0 h 5191125"/>
                <a:gd name="connsiteX1" fmla="*/ 733425 w 5600700"/>
                <a:gd name="connsiteY1" fmla="*/ 9525 h 5191125"/>
                <a:gd name="connsiteX2" fmla="*/ 5448300 w 5600700"/>
                <a:gd name="connsiteY2" fmla="*/ 762000 h 5191125"/>
                <a:gd name="connsiteX3" fmla="*/ 5600700 w 5600700"/>
                <a:gd name="connsiteY3" fmla="*/ 5191125 h 5191125"/>
                <a:gd name="connsiteX4" fmla="*/ 133350 w 5600700"/>
                <a:gd name="connsiteY4" fmla="*/ 5143500 h 5191125"/>
                <a:gd name="connsiteX5" fmla="*/ 0 w 5600700"/>
                <a:gd name="connsiteY5" fmla="*/ 0 h 5191125"/>
                <a:gd name="connsiteX0" fmla="*/ 0 w 5600700"/>
                <a:gd name="connsiteY0" fmla="*/ 0 h 5191125"/>
                <a:gd name="connsiteX1" fmla="*/ 733425 w 5600700"/>
                <a:gd name="connsiteY1" fmla="*/ 9525 h 5191125"/>
                <a:gd name="connsiteX2" fmla="*/ 5448300 w 5600700"/>
                <a:gd name="connsiteY2" fmla="*/ 762000 h 5191125"/>
                <a:gd name="connsiteX3" fmla="*/ 5600700 w 5600700"/>
                <a:gd name="connsiteY3" fmla="*/ 5191125 h 5191125"/>
                <a:gd name="connsiteX4" fmla="*/ 4591050 w 5600700"/>
                <a:gd name="connsiteY4" fmla="*/ 5172075 h 5191125"/>
                <a:gd name="connsiteX5" fmla="*/ 133350 w 5600700"/>
                <a:gd name="connsiteY5" fmla="*/ 5143500 h 5191125"/>
                <a:gd name="connsiteX6" fmla="*/ 0 w 5600700"/>
                <a:gd name="connsiteY6" fmla="*/ 0 h 5191125"/>
                <a:gd name="connsiteX0" fmla="*/ 0 w 5600700"/>
                <a:gd name="connsiteY0" fmla="*/ 0 h 5191125"/>
                <a:gd name="connsiteX1" fmla="*/ 733425 w 5600700"/>
                <a:gd name="connsiteY1" fmla="*/ 9525 h 5191125"/>
                <a:gd name="connsiteX2" fmla="*/ 5448300 w 5600700"/>
                <a:gd name="connsiteY2" fmla="*/ 762000 h 5191125"/>
                <a:gd name="connsiteX3" fmla="*/ 5600700 w 5600700"/>
                <a:gd name="connsiteY3" fmla="*/ 5191125 h 5191125"/>
                <a:gd name="connsiteX4" fmla="*/ 4657725 w 5600700"/>
                <a:gd name="connsiteY4" fmla="*/ 5105400 h 5191125"/>
                <a:gd name="connsiteX5" fmla="*/ 133350 w 5600700"/>
                <a:gd name="connsiteY5" fmla="*/ 5143500 h 5191125"/>
                <a:gd name="connsiteX6" fmla="*/ 0 w 5600700"/>
                <a:gd name="connsiteY6" fmla="*/ 0 h 5191125"/>
                <a:gd name="connsiteX0" fmla="*/ 0 w 5600700"/>
                <a:gd name="connsiteY0" fmla="*/ 0 h 5191125"/>
                <a:gd name="connsiteX1" fmla="*/ 733425 w 5600700"/>
                <a:gd name="connsiteY1" fmla="*/ 9525 h 5191125"/>
                <a:gd name="connsiteX2" fmla="*/ 5448300 w 5600700"/>
                <a:gd name="connsiteY2" fmla="*/ 762000 h 5191125"/>
                <a:gd name="connsiteX3" fmla="*/ 5524500 w 5600700"/>
                <a:gd name="connsiteY3" fmla="*/ 2857500 h 5191125"/>
                <a:gd name="connsiteX4" fmla="*/ 5600700 w 5600700"/>
                <a:gd name="connsiteY4" fmla="*/ 5191125 h 5191125"/>
                <a:gd name="connsiteX5" fmla="*/ 4657725 w 5600700"/>
                <a:gd name="connsiteY5" fmla="*/ 5105400 h 5191125"/>
                <a:gd name="connsiteX6" fmla="*/ 133350 w 5600700"/>
                <a:gd name="connsiteY6" fmla="*/ 5143500 h 5191125"/>
                <a:gd name="connsiteX7" fmla="*/ 0 w 5600700"/>
                <a:gd name="connsiteY7" fmla="*/ 0 h 5191125"/>
                <a:gd name="connsiteX0" fmla="*/ 0 w 6467475"/>
                <a:gd name="connsiteY0" fmla="*/ 0 h 5191125"/>
                <a:gd name="connsiteX1" fmla="*/ 733425 w 6467475"/>
                <a:gd name="connsiteY1" fmla="*/ 9525 h 5191125"/>
                <a:gd name="connsiteX2" fmla="*/ 5448300 w 6467475"/>
                <a:gd name="connsiteY2" fmla="*/ 762000 h 5191125"/>
                <a:gd name="connsiteX3" fmla="*/ 6467475 w 6467475"/>
                <a:gd name="connsiteY3" fmla="*/ 2752725 h 5191125"/>
                <a:gd name="connsiteX4" fmla="*/ 5600700 w 6467475"/>
                <a:gd name="connsiteY4" fmla="*/ 5191125 h 5191125"/>
                <a:gd name="connsiteX5" fmla="*/ 4657725 w 6467475"/>
                <a:gd name="connsiteY5" fmla="*/ 5105400 h 5191125"/>
                <a:gd name="connsiteX6" fmla="*/ 133350 w 6467475"/>
                <a:gd name="connsiteY6" fmla="*/ 5143500 h 5191125"/>
                <a:gd name="connsiteX7" fmla="*/ 0 w 6467475"/>
                <a:gd name="connsiteY7" fmla="*/ 0 h 5191125"/>
                <a:gd name="connsiteX0" fmla="*/ 0 w 6467475"/>
                <a:gd name="connsiteY0" fmla="*/ 0 h 5181600"/>
                <a:gd name="connsiteX1" fmla="*/ 733425 w 6467475"/>
                <a:gd name="connsiteY1" fmla="*/ 9525 h 5181600"/>
                <a:gd name="connsiteX2" fmla="*/ 5448300 w 6467475"/>
                <a:gd name="connsiteY2" fmla="*/ 762000 h 5181600"/>
                <a:gd name="connsiteX3" fmla="*/ 6467475 w 6467475"/>
                <a:gd name="connsiteY3" fmla="*/ 2752725 h 5181600"/>
                <a:gd name="connsiteX4" fmla="*/ 5553075 w 6467475"/>
                <a:gd name="connsiteY4" fmla="*/ 5181600 h 5181600"/>
                <a:gd name="connsiteX5" fmla="*/ 4657725 w 6467475"/>
                <a:gd name="connsiteY5" fmla="*/ 5105400 h 5181600"/>
                <a:gd name="connsiteX6" fmla="*/ 133350 w 6467475"/>
                <a:gd name="connsiteY6" fmla="*/ 5143500 h 5181600"/>
                <a:gd name="connsiteX7" fmla="*/ 0 w 6467475"/>
                <a:gd name="connsiteY7" fmla="*/ 0 h 5181600"/>
                <a:gd name="connsiteX0" fmla="*/ 0 w 6467475"/>
                <a:gd name="connsiteY0" fmla="*/ 0 h 5181600"/>
                <a:gd name="connsiteX1" fmla="*/ 733425 w 6467475"/>
                <a:gd name="connsiteY1" fmla="*/ 9525 h 5181600"/>
                <a:gd name="connsiteX2" fmla="*/ 5448300 w 6467475"/>
                <a:gd name="connsiteY2" fmla="*/ 762000 h 5181600"/>
                <a:gd name="connsiteX3" fmla="*/ 6067425 w 6467475"/>
                <a:gd name="connsiteY3" fmla="*/ 1952625 h 5181600"/>
                <a:gd name="connsiteX4" fmla="*/ 6467475 w 6467475"/>
                <a:gd name="connsiteY4" fmla="*/ 2752725 h 5181600"/>
                <a:gd name="connsiteX5" fmla="*/ 5553075 w 6467475"/>
                <a:gd name="connsiteY5" fmla="*/ 5181600 h 5181600"/>
                <a:gd name="connsiteX6" fmla="*/ 4657725 w 6467475"/>
                <a:gd name="connsiteY6" fmla="*/ 5105400 h 5181600"/>
                <a:gd name="connsiteX7" fmla="*/ 133350 w 6467475"/>
                <a:gd name="connsiteY7" fmla="*/ 5143500 h 5181600"/>
                <a:gd name="connsiteX8" fmla="*/ 0 w 6467475"/>
                <a:gd name="connsiteY8" fmla="*/ 0 h 5181600"/>
                <a:gd name="connsiteX0" fmla="*/ 0 w 6467475"/>
                <a:gd name="connsiteY0" fmla="*/ 0 h 5181600"/>
                <a:gd name="connsiteX1" fmla="*/ 733425 w 6467475"/>
                <a:gd name="connsiteY1" fmla="*/ 9525 h 5181600"/>
                <a:gd name="connsiteX2" fmla="*/ 5448300 w 6467475"/>
                <a:gd name="connsiteY2" fmla="*/ 762000 h 5181600"/>
                <a:gd name="connsiteX3" fmla="*/ 5934075 w 6467475"/>
                <a:gd name="connsiteY3" fmla="*/ 2809875 h 5181600"/>
                <a:gd name="connsiteX4" fmla="*/ 6467475 w 6467475"/>
                <a:gd name="connsiteY4" fmla="*/ 2752725 h 5181600"/>
                <a:gd name="connsiteX5" fmla="*/ 5553075 w 6467475"/>
                <a:gd name="connsiteY5" fmla="*/ 5181600 h 5181600"/>
                <a:gd name="connsiteX6" fmla="*/ 4657725 w 6467475"/>
                <a:gd name="connsiteY6" fmla="*/ 5105400 h 5181600"/>
                <a:gd name="connsiteX7" fmla="*/ 133350 w 6467475"/>
                <a:gd name="connsiteY7" fmla="*/ 5143500 h 5181600"/>
                <a:gd name="connsiteX8" fmla="*/ 0 w 6467475"/>
                <a:gd name="connsiteY8" fmla="*/ 0 h 5181600"/>
                <a:gd name="connsiteX0" fmla="*/ 0 w 6467475"/>
                <a:gd name="connsiteY0" fmla="*/ 0 h 5181600"/>
                <a:gd name="connsiteX1" fmla="*/ 733425 w 6467475"/>
                <a:gd name="connsiteY1" fmla="*/ 9525 h 5181600"/>
                <a:gd name="connsiteX2" fmla="*/ 5410200 w 6467475"/>
                <a:gd name="connsiteY2" fmla="*/ 752475 h 5181600"/>
                <a:gd name="connsiteX3" fmla="*/ 5934075 w 6467475"/>
                <a:gd name="connsiteY3" fmla="*/ 2809875 h 5181600"/>
                <a:gd name="connsiteX4" fmla="*/ 6467475 w 6467475"/>
                <a:gd name="connsiteY4" fmla="*/ 2752725 h 5181600"/>
                <a:gd name="connsiteX5" fmla="*/ 5553075 w 6467475"/>
                <a:gd name="connsiteY5" fmla="*/ 5181600 h 5181600"/>
                <a:gd name="connsiteX6" fmla="*/ 4657725 w 6467475"/>
                <a:gd name="connsiteY6" fmla="*/ 5105400 h 5181600"/>
                <a:gd name="connsiteX7" fmla="*/ 133350 w 6467475"/>
                <a:gd name="connsiteY7" fmla="*/ 5143500 h 5181600"/>
                <a:gd name="connsiteX8" fmla="*/ 0 w 6467475"/>
                <a:gd name="connsiteY8" fmla="*/ 0 h 5181600"/>
                <a:gd name="connsiteX0" fmla="*/ 0 w 6467475"/>
                <a:gd name="connsiteY0" fmla="*/ 0 h 5184748"/>
                <a:gd name="connsiteX1" fmla="*/ 733425 w 6467475"/>
                <a:gd name="connsiteY1" fmla="*/ 9525 h 5184748"/>
                <a:gd name="connsiteX2" fmla="*/ 5410200 w 6467475"/>
                <a:gd name="connsiteY2" fmla="*/ 752475 h 5184748"/>
                <a:gd name="connsiteX3" fmla="*/ 5934075 w 6467475"/>
                <a:gd name="connsiteY3" fmla="*/ 2809875 h 5184748"/>
                <a:gd name="connsiteX4" fmla="*/ 6467475 w 6467475"/>
                <a:gd name="connsiteY4" fmla="*/ 2752725 h 5184748"/>
                <a:gd name="connsiteX5" fmla="*/ 5553075 w 6467475"/>
                <a:gd name="connsiteY5" fmla="*/ 5181600 h 5184748"/>
                <a:gd name="connsiteX6" fmla="*/ 4657725 w 6467475"/>
                <a:gd name="connsiteY6" fmla="*/ 5105400 h 5184748"/>
                <a:gd name="connsiteX7" fmla="*/ 122217 w 6467475"/>
                <a:gd name="connsiteY7" fmla="*/ 5184748 h 5184748"/>
                <a:gd name="connsiteX8" fmla="*/ 0 w 6467475"/>
                <a:gd name="connsiteY8" fmla="*/ 0 h 5184748"/>
                <a:gd name="connsiteX0" fmla="*/ 0 w 6467475"/>
                <a:gd name="connsiteY0" fmla="*/ 0 h 5184748"/>
                <a:gd name="connsiteX1" fmla="*/ 733425 w 6467475"/>
                <a:gd name="connsiteY1" fmla="*/ 9525 h 5184748"/>
                <a:gd name="connsiteX2" fmla="*/ 5410200 w 6467475"/>
                <a:gd name="connsiteY2" fmla="*/ 752475 h 5184748"/>
                <a:gd name="connsiteX3" fmla="*/ 5934075 w 6467475"/>
                <a:gd name="connsiteY3" fmla="*/ 2809875 h 5184748"/>
                <a:gd name="connsiteX4" fmla="*/ 6467475 w 6467475"/>
                <a:gd name="connsiteY4" fmla="*/ 2752725 h 5184748"/>
                <a:gd name="connsiteX5" fmla="*/ 5553075 w 6467475"/>
                <a:gd name="connsiteY5" fmla="*/ 5181600 h 5184748"/>
                <a:gd name="connsiteX6" fmla="*/ 4702252 w 6467475"/>
                <a:gd name="connsiteY6" fmla="*/ 5156959 h 5184748"/>
                <a:gd name="connsiteX7" fmla="*/ 122217 w 6467475"/>
                <a:gd name="connsiteY7" fmla="*/ 5184748 h 5184748"/>
                <a:gd name="connsiteX8" fmla="*/ 0 w 6467475"/>
                <a:gd name="connsiteY8" fmla="*/ 0 h 5184748"/>
                <a:gd name="connsiteX0" fmla="*/ 0 w 6467475"/>
                <a:gd name="connsiteY0" fmla="*/ 0 h 5212535"/>
                <a:gd name="connsiteX1" fmla="*/ 733425 w 6467475"/>
                <a:gd name="connsiteY1" fmla="*/ 9525 h 5212535"/>
                <a:gd name="connsiteX2" fmla="*/ 5410200 w 6467475"/>
                <a:gd name="connsiteY2" fmla="*/ 752475 h 5212535"/>
                <a:gd name="connsiteX3" fmla="*/ 5934075 w 6467475"/>
                <a:gd name="connsiteY3" fmla="*/ 2809875 h 5212535"/>
                <a:gd name="connsiteX4" fmla="*/ 6467475 w 6467475"/>
                <a:gd name="connsiteY4" fmla="*/ 2752725 h 5212535"/>
                <a:gd name="connsiteX5" fmla="*/ 5575338 w 6467475"/>
                <a:gd name="connsiteY5" fmla="*/ 5212535 h 5212535"/>
                <a:gd name="connsiteX6" fmla="*/ 4702252 w 6467475"/>
                <a:gd name="connsiteY6" fmla="*/ 5156959 h 5212535"/>
                <a:gd name="connsiteX7" fmla="*/ 122217 w 6467475"/>
                <a:gd name="connsiteY7" fmla="*/ 5184748 h 5212535"/>
                <a:gd name="connsiteX8" fmla="*/ 0 w 6467475"/>
                <a:gd name="connsiteY8" fmla="*/ 0 h 521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7475" h="5212535">
                  <a:moveTo>
                    <a:pt x="0" y="0"/>
                  </a:moveTo>
                  <a:lnTo>
                    <a:pt x="733425" y="9525"/>
                  </a:lnTo>
                  <a:lnTo>
                    <a:pt x="5410200" y="752475"/>
                  </a:lnTo>
                  <a:lnTo>
                    <a:pt x="5934075" y="2809875"/>
                  </a:lnTo>
                  <a:lnTo>
                    <a:pt x="6467475" y="2752725"/>
                  </a:lnTo>
                  <a:lnTo>
                    <a:pt x="5575338" y="5212535"/>
                  </a:lnTo>
                  <a:lnTo>
                    <a:pt x="4702252" y="5156959"/>
                  </a:lnTo>
                  <a:lnTo>
                    <a:pt x="122217" y="5184748"/>
                  </a:lnTo>
                  <a:lnTo>
                    <a:pt x="0" y="0"/>
                  </a:lnTo>
                  <a:close/>
                </a:path>
              </a:pathLst>
            </a:cu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nvGrpSpPr>
            <p:cNvPr id="75" name="グループ化 74"/>
            <p:cNvGrpSpPr/>
            <p:nvPr/>
          </p:nvGrpSpPr>
          <p:grpSpPr>
            <a:xfrm>
              <a:off x="6840120" y="105968"/>
              <a:ext cx="323999" cy="324000"/>
              <a:chOff x="6840141" y="105968"/>
              <a:chExt cx="322809" cy="326381"/>
            </a:xfrm>
          </p:grpSpPr>
          <p:sp>
            <p:nvSpPr>
              <p:cNvPr id="76" name="二等辺三角形 75"/>
              <p:cNvSpPr/>
              <p:nvPr/>
            </p:nvSpPr>
            <p:spPr>
              <a:xfrm rot="20100817">
                <a:off x="6927826" y="115017"/>
                <a:ext cx="131546" cy="298558"/>
              </a:xfrm>
              <a:prstGeom prst="triangle">
                <a:avLst/>
              </a:prstGeom>
              <a:solidFill>
                <a:schemeClr val="tx1"/>
              </a:solid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7" name="円/楕円 76"/>
              <p:cNvSpPr/>
              <p:nvPr/>
            </p:nvSpPr>
            <p:spPr>
              <a:xfrm>
                <a:off x="6840141" y="105968"/>
                <a:ext cx="322809" cy="326381"/>
              </a:xfrm>
              <a:prstGeom prst="ellipse">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grpSp>
      <p:sp>
        <p:nvSpPr>
          <p:cNvPr id="128" name="テキスト ボックス 127"/>
          <p:cNvSpPr txBox="1"/>
          <p:nvPr/>
        </p:nvSpPr>
        <p:spPr>
          <a:xfrm>
            <a:off x="179932" y="3193405"/>
            <a:ext cx="3021692" cy="261610"/>
          </a:xfrm>
          <a:prstGeom prst="rect">
            <a:avLst/>
          </a:prstGeom>
          <a:noFill/>
        </p:spPr>
        <p:txBody>
          <a:bodyPr wrap="square" rtlCol="0">
            <a:spAutoFit/>
          </a:bodyPr>
          <a:lstStyle/>
          <a:p>
            <a:r>
              <a:rPr lang="ja-JP" altLang="en-US" sz="1100" dirty="0"/>
              <a:t>新湊地区</a:t>
            </a:r>
            <a:endParaRPr kumimoji="1" lang="ja-JP" altLang="en-US" sz="1100" dirty="0"/>
          </a:p>
        </p:txBody>
      </p:sp>
      <p:grpSp>
        <p:nvGrpSpPr>
          <p:cNvPr id="129" name="グループ化 128"/>
          <p:cNvGrpSpPr/>
          <p:nvPr/>
        </p:nvGrpSpPr>
        <p:grpSpPr>
          <a:xfrm>
            <a:off x="437699" y="3710398"/>
            <a:ext cx="2896152" cy="2226889"/>
            <a:chOff x="-92704" y="-72899"/>
            <a:chExt cx="2896152" cy="2226889"/>
          </a:xfrm>
        </p:grpSpPr>
        <p:sp>
          <p:nvSpPr>
            <p:cNvPr id="130" name="テキスト ボックス 42"/>
            <p:cNvSpPr txBox="1"/>
            <p:nvPr/>
          </p:nvSpPr>
          <p:spPr>
            <a:xfrm>
              <a:off x="-45264" y="-72899"/>
              <a:ext cx="725098" cy="155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出島町１丁</a:t>
              </a:r>
            </a:p>
          </p:txBody>
        </p:sp>
        <p:sp>
          <p:nvSpPr>
            <p:cNvPr id="131" name="テキスト ボックス 43"/>
            <p:cNvSpPr txBox="1"/>
            <p:nvPr/>
          </p:nvSpPr>
          <p:spPr>
            <a:xfrm>
              <a:off x="17083" y="337077"/>
              <a:ext cx="725098"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出島町２丁</a:t>
              </a:r>
            </a:p>
          </p:txBody>
        </p:sp>
        <p:sp>
          <p:nvSpPr>
            <p:cNvPr id="132" name="テキスト ボックス 44"/>
            <p:cNvSpPr txBox="1"/>
            <p:nvPr/>
          </p:nvSpPr>
          <p:spPr>
            <a:xfrm>
              <a:off x="-45264" y="990844"/>
              <a:ext cx="668003" cy="1578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出島町３丁</a:t>
              </a:r>
            </a:p>
          </p:txBody>
        </p:sp>
        <p:sp>
          <p:nvSpPr>
            <p:cNvPr id="133" name="テキスト ボックス 45"/>
            <p:cNvSpPr txBox="1"/>
            <p:nvPr/>
          </p:nvSpPr>
          <p:spPr>
            <a:xfrm>
              <a:off x="-74656" y="1434837"/>
              <a:ext cx="669684" cy="155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出島町４丁</a:t>
              </a:r>
            </a:p>
          </p:txBody>
        </p:sp>
        <p:sp>
          <p:nvSpPr>
            <p:cNvPr id="134" name="テキスト ボックス 46"/>
            <p:cNvSpPr txBox="1"/>
            <p:nvPr/>
          </p:nvSpPr>
          <p:spPr>
            <a:xfrm>
              <a:off x="-92704" y="1858013"/>
              <a:ext cx="705781" cy="1578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出島町５丁</a:t>
              </a:r>
            </a:p>
          </p:txBody>
        </p:sp>
        <p:sp>
          <p:nvSpPr>
            <p:cNvPr id="135" name="テキスト ボックス 47"/>
            <p:cNvSpPr txBox="1"/>
            <p:nvPr/>
          </p:nvSpPr>
          <p:spPr>
            <a:xfrm>
              <a:off x="679834" y="81719"/>
              <a:ext cx="753809" cy="15558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西湊町１丁</a:t>
              </a:r>
            </a:p>
          </p:txBody>
        </p:sp>
        <p:sp>
          <p:nvSpPr>
            <p:cNvPr id="136" name="テキスト ボックス 48"/>
            <p:cNvSpPr txBox="1"/>
            <p:nvPr/>
          </p:nvSpPr>
          <p:spPr>
            <a:xfrm>
              <a:off x="872242" y="414869"/>
              <a:ext cx="659333"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西湊町２丁</a:t>
              </a:r>
            </a:p>
          </p:txBody>
        </p:sp>
        <p:sp>
          <p:nvSpPr>
            <p:cNvPr id="137" name="テキスト ボックス 49"/>
            <p:cNvSpPr txBox="1"/>
            <p:nvPr/>
          </p:nvSpPr>
          <p:spPr>
            <a:xfrm>
              <a:off x="742181" y="707121"/>
              <a:ext cx="679496"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西湊町３丁</a:t>
              </a:r>
            </a:p>
          </p:txBody>
        </p:sp>
        <p:sp>
          <p:nvSpPr>
            <p:cNvPr id="138" name="テキスト ボックス 50"/>
            <p:cNvSpPr txBox="1"/>
            <p:nvPr/>
          </p:nvSpPr>
          <p:spPr>
            <a:xfrm>
              <a:off x="612063" y="1094274"/>
              <a:ext cx="785817"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西湊町４丁</a:t>
              </a:r>
            </a:p>
          </p:txBody>
        </p:sp>
        <p:sp>
          <p:nvSpPr>
            <p:cNvPr id="139" name="テキスト ボックス 51"/>
            <p:cNvSpPr txBox="1"/>
            <p:nvPr/>
          </p:nvSpPr>
          <p:spPr>
            <a:xfrm>
              <a:off x="622739" y="1434837"/>
              <a:ext cx="673389" cy="155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西湊町５丁</a:t>
              </a:r>
            </a:p>
          </p:txBody>
        </p:sp>
        <p:sp>
          <p:nvSpPr>
            <p:cNvPr id="140" name="テキスト ボックス 52"/>
            <p:cNvSpPr txBox="1"/>
            <p:nvPr/>
          </p:nvSpPr>
          <p:spPr>
            <a:xfrm>
              <a:off x="519524" y="1703630"/>
              <a:ext cx="717118" cy="155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西湊町６丁</a:t>
              </a:r>
            </a:p>
          </p:txBody>
        </p:sp>
        <p:sp>
          <p:nvSpPr>
            <p:cNvPr id="141" name="テキスト ボックス 53"/>
            <p:cNvSpPr txBox="1"/>
            <p:nvPr/>
          </p:nvSpPr>
          <p:spPr>
            <a:xfrm>
              <a:off x="1471350" y="186406"/>
              <a:ext cx="758501" cy="155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東湊町１丁</a:t>
              </a:r>
            </a:p>
          </p:txBody>
        </p:sp>
        <p:sp>
          <p:nvSpPr>
            <p:cNvPr id="142" name="テキスト ボックス 54"/>
            <p:cNvSpPr txBox="1"/>
            <p:nvPr/>
          </p:nvSpPr>
          <p:spPr>
            <a:xfrm>
              <a:off x="1621679" y="412242"/>
              <a:ext cx="729389" cy="1561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東湊町２丁</a:t>
              </a:r>
            </a:p>
          </p:txBody>
        </p:sp>
        <p:sp>
          <p:nvSpPr>
            <p:cNvPr id="143" name="テキスト ボックス 55"/>
            <p:cNvSpPr txBox="1"/>
            <p:nvPr/>
          </p:nvSpPr>
          <p:spPr>
            <a:xfrm>
              <a:off x="1727732" y="934100"/>
              <a:ext cx="704916" cy="155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東湊町３丁</a:t>
              </a:r>
            </a:p>
          </p:txBody>
        </p:sp>
        <p:sp>
          <p:nvSpPr>
            <p:cNvPr id="144" name="テキスト ボックス 56"/>
            <p:cNvSpPr txBox="1"/>
            <p:nvPr/>
          </p:nvSpPr>
          <p:spPr>
            <a:xfrm>
              <a:off x="1948578" y="1143578"/>
              <a:ext cx="693867" cy="29776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東湊町４丁</a:t>
              </a:r>
              <a:endParaRPr kumimoji="1" lang="en-US" altLang="ja-JP" sz="800" dirty="0"/>
            </a:p>
          </p:txBody>
        </p:sp>
        <p:sp>
          <p:nvSpPr>
            <p:cNvPr id="145" name="テキスト ボックス 57"/>
            <p:cNvSpPr txBox="1"/>
            <p:nvPr/>
          </p:nvSpPr>
          <p:spPr>
            <a:xfrm>
              <a:off x="1958252" y="1864192"/>
              <a:ext cx="716344" cy="28979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東湊町５丁</a:t>
              </a:r>
              <a:endParaRPr kumimoji="1" lang="en-US" altLang="ja-JP" sz="800" dirty="0"/>
            </a:p>
            <a:p>
              <a:pPr algn="ctr"/>
              <a:r>
                <a:rPr kumimoji="1" lang="ja-JP" altLang="en-US" sz="800" dirty="0"/>
                <a:t>の一部</a:t>
              </a:r>
            </a:p>
          </p:txBody>
        </p:sp>
        <p:sp>
          <p:nvSpPr>
            <p:cNvPr id="146" name="テキスト ボックス 58"/>
            <p:cNvSpPr txBox="1"/>
            <p:nvPr/>
          </p:nvSpPr>
          <p:spPr>
            <a:xfrm>
              <a:off x="2144188" y="1449878"/>
              <a:ext cx="659260" cy="29524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東湊町６丁</a:t>
              </a:r>
              <a:endParaRPr kumimoji="1" lang="en-US" altLang="ja-JP" sz="800" dirty="0"/>
            </a:p>
            <a:p>
              <a:pPr algn="ctr"/>
              <a:r>
                <a:rPr kumimoji="1" lang="ja-JP" altLang="en-US" sz="800" dirty="0"/>
                <a:t>の一部</a:t>
              </a:r>
            </a:p>
          </p:txBody>
        </p:sp>
        <p:sp>
          <p:nvSpPr>
            <p:cNvPr id="147" name="テキスト ボックス 59"/>
            <p:cNvSpPr txBox="1"/>
            <p:nvPr/>
          </p:nvSpPr>
          <p:spPr>
            <a:xfrm>
              <a:off x="1449364" y="1279251"/>
              <a:ext cx="703637" cy="155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昭和通１丁</a:t>
              </a:r>
            </a:p>
          </p:txBody>
        </p:sp>
        <p:sp>
          <p:nvSpPr>
            <p:cNvPr id="148" name="テキスト ボックス 60"/>
            <p:cNvSpPr txBox="1"/>
            <p:nvPr/>
          </p:nvSpPr>
          <p:spPr>
            <a:xfrm>
              <a:off x="1547018" y="1467017"/>
              <a:ext cx="715286"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昭和通２丁</a:t>
              </a:r>
            </a:p>
          </p:txBody>
        </p:sp>
        <p:sp>
          <p:nvSpPr>
            <p:cNvPr id="149" name="テキスト ボックス 61"/>
            <p:cNvSpPr txBox="1"/>
            <p:nvPr/>
          </p:nvSpPr>
          <p:spPr>
            <a:xfrm>
              <a:off x="1558256" y="1749895"/>
              <a:ext cx="692342"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昭和通３丁</a:t>
              </a:r>
            </a:p>
          </p:txBody>
        </p:sp>
        <p:sp>
          <p:nvSpPr>
            <p:cNvPr id="150" name="テキスト ボックス 62"/>
            <p:cNvSpPr txBox="1"/>
            <p:nvPr/>
          </p:nvSpPr>
          <p:spPr>
            <a:xfrm>
              <a:off x="1286467" y="1613343"/>
              <a:ext cx="670424"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菅原通１丁</a:t>
              </a:r>
            </a:p>
          </p:txBody>
        </p:sp>
        <p:sp>
          <p:nvSpPr>
            <p:cNvPr id="151" name="テキスト ボックス 63"/>
            <p:cNvSpPr txBox="1"/>
            <p:nvPr/>
          </p:nvSpPr>
          <p:spPr>
            <a:xfrm>
              <a:off x="1429328" y="1972587"/>
              <a:ext cx="749931"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菅原通２丁</a:t>
              </a:r>
            </a:p>
          </p:txBody>
        </p:sp>
        <p:sp>
          <p:nvSpPr>
            <p:cNvPr id="152" name="テキスト ボックス 64"/>
            <p:cNvSpPr txBox="1"/>
            <p:nvPr/>
          </p:nvSpPr>
          <p:spPr>
            <a:xfrm>
              <a:off x="1149894" y="1844405"/>
              <a:ext cx="664929" cy="1555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dirty="0"/>
                <a:t>春日通１丁</a:t>
              </a:r>
            </a:p>
          </p:txBody>
        </p:sp>
      </p:grpSp>
      <p:grpSp>
        <p:nvGrpSpPr>
          <p:cNvPr id="153" name="グループ化 152"/>
          <p:cNvGrpSpPr/>
          <p:nvPr/>
        </p:nvGrpSpPr>
        <p:grpSpPr>
          <a:xfrm>
            <a:off x="251254" y="3529086"/>
            <a:ext cx="3012965" cy="2388056"/>
            <a:chOff x="-2866364" y="116473"/>
            <a:chExt cx="3004325" cy="2419910"/>
          </a:xfrm>
        </p:grpSpPr>
        <p:sp>
          <p:nvSpPr>
            <p:cNvPr id="154" name="テキスト ボックス 31"/>
            <p:cNvSpPr txBox="1"/>
            <p:nvPr/>
          </p:nvSpPr>
          <p:spPr>
            <a:xfrm>
              <a:off x="-1119595" y="919365"/>
              <a:ext cx="707595" cy="2775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dirty="0"/>
                <a:t>●</a:t>
              </a:r>
              <a:endParaRPr kumimoji="1" lang="en-US" altLang="ja-JP" sz="600" dirty="0"/>
            </a:p>
            <a:p>
              <a:pPr algn="ctr"/>
              <a:r>
                <a:rPr kumimoji="1" lang="ja-JP" altLang="en-US" sz="600" dirty="0"/>
                <a:t>元湊小学校</a:t>
              </a:r>
            </a:p>
          </p:txBody>
        </p:sp>
        <p:sp>
          <p:nvSpPr>
            <p:cNvPr id="155" name="テキスト ボックス 32"/>
            <p:cNvSpPr txBox="1"/>
            <p:nvPr/>
          </p:nvSpPr>
          <p:spPr>
            <a:xfrm>
              <a:off x="-2122781" y="2226141"/>
              <a:ext cx="691769" cy="3102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dirty="0"/>
                <a:t>●</a:t>
              </a:r>
              <a:endParaRPr kumimoji="1" lang="en-US" altLang="ja-JP" sz="600" dirty="0"/>
            </a:p>
            <a:p>
              <a:pPr algn="ctr"/>
              <a:r>
                <a:rPr kumimoji="1" lang="ja-JP" altLang="en-US" sz="600" dirty="0"/>
                <a:t>新湊小学校</a:t>
              </a:r>
            </a:p>
          </p:txBody>
        </p:sp>
        <p:sp>
          <p:nvSpPr>
            <p:cNvPr id="156" name="テキスト ボックス 33"/>
            <p:cNvSpPr txBox="1"/>
            <p:nvPr/>
          </p:nvSpPr>
          <p:spPr>
            <a:xfrm>
              <a:off x="-2419234" y="883805"/>
              <a:ext cx="620486" cy="26670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dirty="0"/>
                <a:t>●</a:t>
              </a:r>
              <a:endParaRPr kumimoji="1" lang="en-US" altLang="ja-JP" sz="600" dirty="0"/>
            </a:p>
            <a:p>
              <a:pPr algn="ctr"/>
              <a:r>
                <a:rPr kumimoji="1" lang="ja-JP" altLang="en-US" sz="600" dirty="0"/>
                <a:t>ＵＲ湊駅前</a:t>
              </a:r>
            </a:p>
          </p:txBody>
        </p:sp>
        <p:sp>
          <p:nvSpPr>
            <p:cNvPr id="157" name="テキスト ボックス 34"/>
            <p:cNvSpPr txBox="1"/>
            <p:nvPr/>
          </p:nvSpPr>
          <p:spPr>
            <a:xfrm>
              <a:off x="-2795605" y="692638"/>
              <a:ext cx="400140" cy="27338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dirty="0"/>
                <a:t>●</a:t>
              </a:r>
              <a:r>
                <a:rPr kumimoji="1" lang="ja-JP" altLang="en-US" sz="600" baseline="0" dirty="0"/>
                <a:t>　</a:t>
              </a:r>
              <a:endParaRPr lang="en-US" altLang="ja-JP" sz="600" dirty="0"/>
            </a:p>
            <a:p>
              <a:r>
                <a:rPr kumimoji="1" lang="ja-JP" altLang="en-US" sz="600" dirty="0"/>
                <a:t>湊駅</a:t>
              </a:r>
            </a:p>
          </p:txBody>
        </p:sp>
        <p:sp>
          <p:nvSpPr>
            <p:cNvPr id="158" name="テキスト ボックス 36"/>
            <p:cNvSpPr txBox="1"/>
            <p:nvPr/>
          </p:nvSpPr>
          <p:spPr>
            <a:xfrm rot="21097442">
              <a:off x="-970865" y="1054473"/>
              <a:ext cx="141516" cy="6773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eaVert"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b="0" dirty="0"/>
                <a:t>錦浜寺南町</a:t>
              </a:r>
              <a:r>
                <a:rPr kumimoji="1" lang="ja-JP" altLang="en-US" sz="700" b="0" dirty="0"/>
                <a:t>線</a:t>
              </a:r>
            </a:p>
          </p:txBody>
        </p:sp>
        <p:sp>
          <p:nvSpPr>
            <p:cNvPr id="159" name="テキスト ボックス 37"/>
            <p:cNvSpPr txBox="1"/>
            <p:nvPr/>
          </p:nvSpPr>
          <p:spPr>
            <a:xfrm rot="467471">
              <a:off x="-2154707" y="116473"/>
              <a:ext cx="1137558" cy="18505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b="0" dirty="0"/>
                <a:t>出島百舌鳥線（御陵通）</a:t>
              </a:r>
            </a:p>
          </p:txBody>
        </p:sp>
        <p:sp>
          <p:nvSpPr>
            <p:cNvPr id="160" name="テキスト ボックス 38"/>
            <p:cNvSpPr txBox="1"/>
            <p:nvPr/>
          </p:nvSpPr>
          <p:spPr>
            <a:xfrm rot="1189773">
              <a:off x="-3555" y="1187241"/>
              <a:ext cx="141516" cy="6773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eaVert"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b="0" dirty="0"/>
                <a:t>国道２６号</a:t>
              </a:r>
            </a:p>
          </p:txBody>
        </p:sp>
        <p:sp>
          <p:nvSpPr>
            <p:cNvPr id="161" name="テキスト ボックス 39"/>
            <p:cNvSpPr txBox="1"/>
            <p:nvPr/>
          </p:nvSpPr>
          <p:spPr>
            <a:xfrm rot="21430274">
              <a:off x="-2866364" y="863801"/>
              <a:ext cx="141516" cy="6113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b="0" dirty="0"/>
                <a:t>南海本線</a:t>
              </a:r>
            </a:p>
          </p:txBody>
        </p:sp>
        <p:sp>
          <p:nvSpPr>
            <p:cNvPr id="162" name="テキスト ボックス 40"/>
            <p:cNvSpPr txBox="1"/>
            <p:nvPr/>
          </p:nvSpPr>
          <p:spPr>
            <a:xfrm rot="399164">
              <a:off x="-1217153" y="1313140"/>
              <a:ext cx="141516" cy="52896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600" b="0" dirty="0"/>
                <a:t>阪堺線</a:t>
              </a:r>
            </a:p>
          </p:txBody>
        </p:sp>
      </p:grpSp>
      <p:sp>
        <p:nvSpPr>
          <p:cNvPr id="164" name="テキスト ボックス 163"/>
          <p:cNvSpPr txBox="1"/>
          <p:nvPr/>
        </p:nvSpPr>
        <p:spPr>
          <a:xfrm>
            <a:off x="1612332" y="9186479"/>
            <a:ext cx="5020603" cy="246221"/>
          </a:xfrm>
          <a:prstGeom prst="rect">
            <a:avLst/>
          </a:prstGeom>
          <a:noFill/>
        </p:spPr>
        <p:txBody>
          <a:bodyPr wrap="square" rtlCol="0">
            <a:spAutoFit/>
          </a:bodyPr>
          <a:lstStyle/>
          <a:p>
            <a:r>
              <a:rPr lang="ja-JP" altLang="en-US" sz="1000" dirty="0"/>
              <a:t>相談・申請についてのお問い合わせ、</a:t>
            </a:r>
            <a:r>
              <a:rPr kumimoji="1" lang="ja-JP" altLang="en-US" sz="1000" dirty="0"/>
              <a:t>事業・手続きの流れについては、裏面をご覧ください。</a:t>
            </a:r>
          </a:p>
        </p:txBody>
      </p:sp>
      <p:sp>
        <p:nvSpPr>
          <p:cNvPr id="66" name="テキスト ボックス 65"/>
          <p:cNvSpPr txBox="1"/>
          <p:nvPr/>
        </p:nvSpPr>
        <p:spPr>
          <a:xfrm>
            <a:off x="919701" y="406440"/>
            <a:ext cx="5027726" cy="307777"/>
          </a:xfrm>
          <a:prstGeom prst="rect">
            <a:avLst/>
          </a:prstGeom>
          <a:noFill/>
        </p:spPr>
        <p:txBody>
          <a:bodyPr wrap="square" rtlCol="0">
            <a:spAutoFit/>
          </a:bodyPr>
          <a:lstStyle/>
          <a:p>
            <a:pPr algn="ctr"/>
            <a:r>
              <a:rPr kumimoji="1" lang="ja-JP" altLang="en-US" sz="1400" b="1" dirty="0"/>
              <a:t>～老朽木造住宅除却事業～</a:t>
            </a:r>
          </a:p>
        </p:txBody>
      </p:sp>
      <p:sp>
        <p:nvSpPr>
          <p:cNvPr id="67" name="テキスト ボックス 66"/>
          <p:cNvSpPr txBox="1"/>
          <p:nvPr/>
        </p:nvSpPr>
        <p:spPr>
          <a:xfrm>
            <a:off x="3483728" y="3836586"/>
            <a:ext cx="3212743" cy="1261884"/>
          </a:xfrm>
          <a:prstGeom prst="rect">
            <a:avLst/>
          </a:prstGeom>
          <a:noFill/>
        </p:spPr>
        <p:txBody>
          <a:bodyPr wrap="square" rtlCol="0">
            <a:spAutoFit/>
          </a:bodyPr>
          <a:lstStyle/>
          <a:p>
            <a:r>
              <a:rPr kumimoji="1" lang="ja-JP" altLang="en-US" sz="1000" dirty="0"/>
              <a:t>　</a:t>
            </a:r>
            <a:r>
              <a:rPr kumimoji="1" lang="ja-JP" altLang="en-US" sz="1100" dirty="0"/>
              <a:t>①除却に要する費用</a:t>
            </a:r>
            <a:r>
              <a:rPr kumimoji="1" lang="en-US" altLang="ja-JP" sz="1100" dirty="0"/>
              <a:t>×</a:t>
            </a:r>
            <a:r>
              <a:rPr kumimoji="1" lang="ja-JP" altLang="en-US" sz="1100" dirty="0"/>
              <a:t>補助率</a:t>
            </a:r>
            <a:endParaRPr kumimoji="1" lang="en-US" altLang="ja-JP" sz="1100" dirty="0"/>
          </a:p>
          <a:p>
            <a:pPr>
              <a:lnSpc>
                <a:spcPct val="150000"/>
              </a:lnSpc>
            </a:pPr>
            <a:r>
              <a:rPr lang="ja-JP" altLang="en-US" sz="1000" dirty="0"/>
              <a:t>　</a:t>
            </a:r>
            <a:r>
              <a:rPr lang="ja-JP" altLang="en-US" sz="1100" dirty="0"/>
              <a:t>②除却建築物の延床面積（㎡）</a:t>
            </a:r>
            <a:r>
              <a:rPr lang="en-US" altLang="ja-JP" sz="1100" dirty="0"/>
              <a:t>×</a:t>
            </a:r>
            <a:r>
              <a:rPr lang="ja-JP" altLang="en-US" sz="1100" dirty="0"/>
              <a:t>単価</a:t>
            </a:r>
            <a:r>
              <a:rPr lang="en-US" altLang="ja-JP" sz="1100" dirty="0"/>
              <a:t>×</a:t>
            </a:r>
            <a:r>
              <a:rPr lang="ja-JP" altLang="en-US" sz="1100" dirty="0"/>
              <a:t>補助率</a:t>
            </a:r>
            <a:endParaRPr lang="en-US" altLang="ja-JP" sz="1100" dirty="0"/>
          </a:p>
          <a:p>
            <a:r>
              <a:rPr kumimoji="1" lang="ja-JP" altLang="en-US" sz="1000" dirty="0"/>
              <a:t>　　　</a:t>
            </a:r>
            <a:r>
              <a:rPr kumimoji="1" lang="ja-JP" altLang="en-US" sz="1100" dirty="0"/>
              <a:t>（単価：</a:t>
            </a:r>
            <a:r>
              <a:rPr lang="ja-JP" altLang="en-US" sz="1100" dirty="0"/>
              <a:t>１２，０００</a:t>
            </a:r>
            <a:r>
              <a:rPr kumimoji="1" lang="ja-JP" altLang="en-US" sz="1100" dirty="0"/>
              <a:t>円　）</a:t>
            </a:r>
            <a:endParaRPr kumimoji="1" lang="en-US" altLang="ja-JP" sz="1100" dirty="0"/>
          </a:p>
          <a:p>
            <a:pPr>
              <a:lnSpc>
                <a:spcPct val="150000"/>
              </a:lnSpc>
            </a:pPr>
            <a:r>
              <a:rPr lang="ja-JP" altLang="en-US" sz="1000" dirty="0"/>
              <a:t>　</a:t>
            </a:r>
            <a:r>
              <a:rPr lang="ja-JP" altLang="en-US" sz="1100" dirty="0"/>
              <a:t>③補助の限度額（１棟あたり）</a:t>
            </a:r>
            <a:endParaRPr lang="en-US" altLang="ja-JP" sz="1100" dirty="0"/>
          </a:p>
          <a:p>
            <a:r>
              <a:rPr lang="ja-JP" altLang="en-US" sz="1000" dirty="0"/>
              <a:t>　　</a:t>
            </a:r>
            <a:r>
              <a:rPr lang="ja-JP" altLang="en-US" sz="1100" dirty="0"/>
              <a:t>　３００万円</a:t>
            </a:r>
            <a:r>
              <a:rPr lang="en-US" altLang="ja-JP" sz="1100" dirty="0"/>
              <a:t>×</a:t>
            </a:r>
            <a:r>
              <a:rPr lang="ja-JP" altLang="en-US" sz="1100" dirty="0"/>
              <a:t>補助率</a:t>
            </a:r>
            <a:endParaRPr lang="en-US" altLang="ja-JP" sz="1100" dirty="0"/>
          </a:p>
          <a:p>
            <a:r>
              <a:rPr lang="ja-JP" altLang="en-US" sz="1000" dirty="0"/>
              <a:t>　　　</a:t>
            </a:r>
            <a:r>
              <a:rPr lang="en-US" altLang="ja-JP" sz="900" dirty="0"/>
              <a:t>※</a:t>
            </a:r>
            <a:r>
              <a:rPr lang="ja-JP" altLang="en-US" sz="900" dirty="0"/>
              <a:t>補助率は変動する場合があります。</a:t>
            </a:r>
          </a:p>
        </p:txBody>
      </p:sp>
      <p:sp>
        <p:nvSpPr>
          <p:cNvPr id="83" name="角丸四角形 82"/>
          <p:cNvSpPr/>
          <p:nvPr/>
        </p:nvSpPr>
        <p:spPr>
          <a:xfrm>
            <a:off x="3512621" y="5184229"/>
            <a:ext cx="3154954"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主な注意事項</a:t>
            </a:r>
          </a:p>
        </p:txBody>
      </p:sp>
      <p:sp>
        <p:nvSpPr>
          <p:cNvPr id="84" name="テキスト ボックス 83"/>
          <p:cNvSpPr txBox="1"/>
          <p:nvPr/>
        </p:nvSpPr>
        <p:spPr>
          <a:xfrm>
            <a:off x="3373384" y="5433059"/>
            <a:ext cx="3340523" cy="2462213"/>
          </a:xfrm>
          <a:prstGeom prst="rect">
            <a:avLst/>
          </a:prstGeom>
          <a:noFill/>
        </p:spPr>
        <p:txBody>
          <a:bodyPr wrap="square" rtlCol="0">
            <a:spAutoFit/>
          </a:bodyPr>
          <a:lstStyle/>
          <a:p>
            <a:r>
              <a:rPr kumimoji="1" lang="ja-JP" altLang="en-US" sz="1100" dirty="0">
                <a:latin typeface="+mn-ea"/>
              </a:rPr>
              <a:t>◎手続きには時間を要しますので、早めにご相談</a:t>
            </a:r>
            <a:r>
              <a:rPr kumimoji="1" lang="ja-JP" altLang="en-US" sz="1100" dirty="0" err="1">
                <a:latin typeface="+mn-ea"/>
              </a:rPr>
              <a:t>く</a:t>
            </a:r>
            <a:r>
              <a:rPr kumimoji="1" lang="ja-JP" altLang="en-US" sz="1100" dirty="0">
                <a:latin typeface="+mn-ea"/>
              </a:rPr>
              <a:t>　</a:t>
            </a:r>
            <a:endParaRPr kumimoji="1" lang="en-US" altLang="ja-JP" sz="1100" dirty="0">
              <a:latin typeface="+mn-ea"/>
            </a:endParaRPr>
          </a:p>
          <a:p>
            <a:r>
              <a:rPr kumimoji="1" lang="ja-JP" altLang="en-US" sz="1100" dirty="0">
                <a:latin typeface="+mn-ea"/>
              </a:rPr>
              <a:t>　　ださい。</a:t>
            </a:r>
            <a:endParaRPr kumimoji="1" lang="en-US" altLang="ja-JP" sz="1100" dirty="0">
              <a:latin typeface="+mn-ea"/>
            </a:endParaRPr>
          </a:p>
          <a:p>
            <a:r>
              <a:rPr lang="ja-JP" altLang="en-US" sz="1100" dirty="0">
                <a:latin typeface="+mn-ea"/>
              </a:rPr>
              <a:t>◎店舗や事務所等との併用住宅の場合、補助の対象　</a:t>
            </a:r>
            <a:endParaRPr lang="en-US" altLang="ja-JP" sz="1100" dirty="0">
              <a:latin typeface="+mn-ea"/>
            </a:endParaRPr>
          </a:p>
          <a:p>
            <a:r>
              <a:rPr lang="ja-JP" altLang="en-US" sz="1100" dirty="0">
                <a:latin typeface="+mn-ea"/>
              </a:rPr>
              <a:t>　　面積の１／２以上が住宅である必要があります。</a:t>
            </a:r>
            <a:endParaRPr kumimoji="1" lang="en-US" altLang="ja-JP" sz="1100" dirty="0">
              <a:latin typeface="+mn-ea"/>
            </a:endParaRPr>
          </a:p>
          <a:p>
            <a:r>
              <a:rPr lang="ja-JP" altLang="en-US" sz="1100" dirty="0">
                <a:latin typeface="+mn-ea"/>
              </a:rPr>
              <a:t>◎既に工事の契約・着手を行っている場合、交付申請</a:t>
            </a:r>
            <a:endParaRPr lang="en-US" altLang="ja-JP" sz="1100" dirty="0">
              <a:latin typeface="+mn-ea"/>
            </a:endParaRPr>
          </a:p>
          <a:p>
            <a:r>
              <a:rPr lang="ja-JP" altLang="en-US" sz="1100" dirty="0">
                <a:latin typeface="+mn-ea"/>
              </a:rPr>
              <a:t>　　はできません。</a:t>
            </a:r>
            <a:endParaRPr lang="en-US" altLang="ja-JP" sz="1100" dirty="0">
              <a:latin typeface="+mn-ea"/>
            </a:endParaRPr>
          </a:p>
          <a:p>
            <a:r>
              <a:rPr kumimoji="1" lang="ja-JP" altLang="en-US" sz="1100" dirty="0">
                <a:latin typeface="+mn-ea"/>
              </a:rPr>
              <a:t>◎補助対象となる工事は、単年度で完了するものとし</a:t>
            </a:r>
            <a:endParaRPr kumimoji="1" lang="en-US" altLang="ja-JP" sz="1100" dirty="0">
              <a:latin typeface="+mn-ea"/>
            </a:endParaRPr>
          </a:p>
          <a:p>
            <a:r>
              <a:rPr lang="ja-JP" altLang="en-US" sz="1100" dirty="0">
                <a:latin typeface="+mn-ea"/>
              </a:rPr>
              <a:t>　　</a:t>
            </a:r>
            <a:r>
              <a:rPr kumimoji="1" lang="ja-JP" altLang="en-US" sz="1100" dirty="0">
                <a:latin typeface="+mn-ea"/>
              </a:rPr>
              <a:t>ます。</a:t>
            </a:r>
            <a:endParaRPr kumimoji="1" lang="en-US" altLang="ja-JP" sz="1100" dirty="0">
              <a:latin typeface="+mn-ea"/>
            </a:endParaRPr>
          </a:p>
          <a:p>
            <a:r>
              <a:rPr lang="ja-JP" altLang="en-US" sz="1100" dirty="0">
                <a:latin typeface="+mn-ea"/>
              </a:rPr>
              <a:t>◎当該年度の予算の範囲内で補助を行いますので、</a:t>
            </a:r>
            <a:endParaRPr lang="en-US" altLang="ja-JP" sz="1100" dirty="0">
              <a:latin typeface="+mn-ea"/>
            </a:endParaRPr>
          </a:p>
          <a:p>
            <a:r>
              <a:rPr lang="ja-JP" altLang="en-US" sz="1100" dirty="0">
                <a:latin typeface="+mn-ea"/>
              </a:rPr>
              <a:t>　　なくなり次第受付を締め切る場合があります。</a:t>
            </a:r>
            <a:endParaRPr lang="en-US" altLang="ja-JP" sz="1100" dirty="0">
              <a:latin typeface="+mn-ea"/>
            </a:endParaRPr>
          </a:p>
          <a:p>
            <a:r>
              <a:rPr kumimoji="1" lang="ja-JP" altLang="en-US" sz="1100" dirty="0">
                <a:latin typeface="+mn-ea"/>
              </a:rPr>
              <a:t>◎老朽木造賃貸住宅建替事業との併用はできません。</a:t>
            </a:r>
            <a:endParaRPr kumimoji="1" lang="en-US" altLang="ja-JP" sz="1100" dirty="0">
              <a:latin typeface="+mn-ea"/>
            </a:endParaRPr>
          </a:p>
          <a:p>
            <a:r>
              <a:rPr lang="ja-JP" altLang="en-US" sz="1100" dirty="0"/>
              <a:t>◎除却後の跡地が、空地でも補助対象となります。</a:t>
            </a:r>
          </a:p>
          <a:p>
            <a:r>
              <a:rPr lang="ja-JP" altLang="en-US" sz="1100" dirty="0">
                <a:latin typeface="+mn-ea"/>
              </a:rPr>
              <a:t>◎建築物を除却することにより、土地の税額が増額と</a:t>
            </a:r>
            <a:endParaRPr lang="en-US" altLang="ja-JP" sz="1100" dirty="0">
              <a:latin typeface="+mn-ea"/>
            </a:endParaRPr>
          </a:p>
          <a:p>
            <a:r>
              <a:rPr lang="ja-JP" altLang="en-US" sz="1100" dirty="0">
                <a:latin typeface="+mn-ea"/>
              </a:rPr>
              <a:t>　　なる場合がありますので、ご注意ください。</a:t>
            </a:r>
            <a:endParaRPr kumimoji="1" lang="ja-JP" altLang="en-US" sz="1100" dirty="0">
              <a:latin typeface="+mn-ea"/>
            </a:endParaRPr>
          </a:p>
        </p:txBody>
      </p:sp>
      <p:sp>
        <p:nvSpPr>
          <p:cNvPr id="85" name="角丸四角形 84"/>
          <p:cNvSpPr/>
          <p:nvPr/>
        </p:nvSpPr>
        <p:spPr>
          <a:xfrm>
            <a:off x="179930" y="8376005"/>
            <a:ext cx="3139245"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補助内容</a:t>
            </a:r>
          </a:p>
        </p:txBody>
      </p:sp>
      <p:sp>
        <p:nvSpPr>
          <p:cNvPr id="86" name="テキスト ボックス 85"/>
          <p:cNvSpPr txBox="1"/>
          <p:nvPr/>
        </p:nvSpPr>
        <p:spPr>
          <a:xfrm>
            <a:off x="188160" y="8600543"/>
            <a:ext cx="3067260" cy="400110"/>
          </a:xfrm>
          <a:prstGeom prst="rect">
            <a:avLst/>
          </a:prstGeom>
          <a:noFill/>
        </p:spPr>
        <p:txBody>
          <a:bodyPr wrap="square" rtlCol="0">
            <a:spAutoFit/>
          </a:bodyPr>
          <a:lstStyle/>
          <a:p>
            <a:r>
              <a:rPr kumimoji="1" lang="ja-JP" altLang="en-US" sz="1100" dirty="0"/>
              <a:t>老朽木造住宅の除却費及び整地費</a:t>
            </a:r>
            <a:endParaRPr kumimoji="1" lang="en-US" altLang="ja-JP" sz="1100" dirty="0"/>
          </a:p>
          <a:p>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家財道具・立木等・解体工事に伴う改修工事は対象外</a:t>
            </a:r>
            <a:endParaRPr kumimoji="1" lang="ja-JP" altLang="en-US" sz="900" dirty="0">
              <a:latin typeface="ＭＳ ゴシック" panose="020B0609070205080204" pitchFamily="49" charset="-128"/>
              <a:ea typeface="ＭＳ ゴシック" panose="020B0609070205080204" pitchFamily="49" charset="-128"/>
            </a:endParaRPr>
          </a:p>
        </p:txBody>
      </p:sp>
      <p:pic>
        <p:nvPicPr>
          <p:cNvPr id="87" name="図 86"/>
          <p:cNvPicPr>
            <a:picLocks noChangeAspect="1"/>
          </p:cNvPicPr>
          <p:nvPr/>
        </p:nvPicPr>
        <p:blipFill rotWithShape="1">
          <a:blip r:embed="rId4">
            <a:extLst>
              <a:ext uri="{28A0092B-C50C-407E-A947-70E740481C1C}">
                <a14:useLocalDpi xmlns:a14="http://schemas.microsoft.com/office/drawing/2010/main" val="0"/>
              </a:ext>
            </a:extLst>
          </a:blip>
          <a:srcRect l="9852" t="28925" r="6277" b="27515"/>
          <a:stretch/>
        </p:blipFill>
        <p:spPr>
          <a:xfrm>
            <a:off x="3863487" y="8208565"/>
            <a:ext cx="2509110" cy="834740"/>
          </a:xfrm>
          <a:prstGeom prst="rect">
            <a:avLst/>
          </a:prstGeom>
        </p:spPr>
      </p:pic>
    </p:spTree>
    <p:extLst>
      <p:ext uri="{BB962C8B-B14F-4D97-AF65-F5344CB8AC3E}">
        <p14:creationId xmlns:p14="http://schemas.microsoft.com/office/powerpoint/2010/main" val="383911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94928" y="8354903"/>
            <a:ext cx="6357960" cy="93378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206959" y="279171"/>
            <a:ext cx="6381661"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HG丸ｺﾞｼｯｸM-PRO" panose="020F0600000000000000" pitchFamily="50" charset="-128"/>
                <a:ea typeface="HG丸ｺﾞｼｯｸM-PRO" panose="020F0600000000000000" pitchFamily="50" charset="-128"/>
              </a:rPr>
              <a:t>事業、手続きの流れ</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180033" y="8128045"/>
            <a:ext cx="6381661" cy="224536"/>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HG丸ｺﾞｼｯｸM-PRO" panose="020F0600000000000000" pitchFamily="50" charset="-128"/>
                <a:ea typeface="HG丸ｺﾞｼｯｸM-PRO" panose="020F0600000000000000" pitchFamily="50" charset="-128"/>
              </a:rPr>
              <a:t>相談・申請窓口</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1980109" y="8424589"/>
            <a:ext cx="4824536" cy="1015663"/>
          </a:xfrm>
          <a:prstGeom prst="rect">
            <a:avLst/>
          </a:prstGeom>
          <a:noFill/>
        </p:spPr>
        <p:txBody>
          <a:bodyPr wrap="square" rtlCol="0">
            <a:spAutoFit/>
          </a:bodyPr>
          <a:lstStyle/>
          <a:p>
            <a:r>
              <a:rPr lang="ja-JP" altLang="en-US" sz="1000" dirty="0">
                <a:latin typeface="+mn-ea"/>
              </a:rPr>
              <a:t>堺市　建築都市局　都市整備部　区画整理担当</a:t>
            </a:r>
            <a:endParaRPr kumimoji="1" lang="en-US" altLang="ja-JP" sz="1000" dirty="0">
              <a:latin typeface="+mn-ea"/>
            </a:endParaRPr>
          </a:p>
          <a:p>
            <a:r>
              <a:rPr kumimoji="1" lang="ja-JP" altLang="en-US" sz="1000" dirty="0">
                <a:latin typeface="+mn-ea"/>
              </a:rPr>
              <a:t>〒</a:t>
            </a:r>
            <a:r>
              <a:rPr kumimoji="1" lang="en-US" altLang="ja-JP" sz="1000" dirty="0">
                <a:latin typeface="+mn-ea"/>
              </a:rPr>
              <a:t>590-0078</a:t>
            </a:r>
            <a:r>
              <a:rPr kumimoji="1" lang="ja-JP" altLang="en-US" sz="1000" dirty="0">
                <a:latin typeface="+mn-ea"/>
              </a:rPr>
              <a:t>　堺市堺区南瓦町３番１号（堺市役所）　　高層館１５階（北側）</a:t>
            </a:r>
            <a:endParaRPr kumimoji="1" lang="en-US" altLang="ja-JP" sz="1000" dirty="0">
              <a:latin typeface="+mn-ea"/>
            </a:endParaRPr>
          </a:p>
          <a:p>
            <a:r>
              <a:rPr lang="ja-JP" altLang="en-US" sz="1000" dirty="0">
                <a:latin typeface="+mn-ea"/>
              </a:rPr>
              <a:t>　　電　　　話</a:t>
            </a:r>
            <a:r>
              <a:rPr lang="ja-JP" altLang="en-US" sz="1000">
                <a:latin typeface="+mn-ea"/>
              </a:rPr>
              <a:t>：０７２－２４８－７００２　　　</a:t>
            </a:r>
            <a:r>
              <a:rPr lang="ja-JP" altLang="en-US" sz="1000" dirty="0">
                <a:latin typeface="+mn-ea"/>
              </a:rPr>
              <a:t>ＦＡＸ：０７２－２２８－７８９７</a:t>
            </a:r>
            <a:endParaRPr lang="en-US" altLang="ja-JP" sz="1000" dirty="0">
              <a:latin typeface="+mn-ea"/>
            </a:endParaRPr>
          </a:p>
          <a:p>
            <a:r>
              <a:rPr kumimoji="1" lang="ja-JP" altLang="en-US" sz="1000" dirty="0">
                <a:solidFill>
                  <a:srgbClr val="FF0000"/>
                </a:solidFill>
                <a:latin typeface="+mn-ea"/>
              </a:rPr>
              <a:t>　　</a:t>
            </a:r>
            <a:r>
              <a:rPr lang="ja-JP" altLang="en-US" sz="1000" dirty="0">
                <a:latin typeface="+mn-ea"/>
              </a:rPr>
              <a:t>Ｅ </a:t>
            </a:r>
            <a:r>
              <a:rPr lang="en-US" altLang="ja-JP" sz="1000" dirty="0">
                <a:latin typeface="+mn-ea"/>
              </a:rPr>
              <a:t>- </a:t>
            </a:r>
            <a:r>
              <a:rPr lang="ja-JP" altLang="en-US" sz="1000" dirty="0">
                <a:latin typeface="+mn-ea"/>
              </a:rPr>
              <a:t>ｍａｉｌ </a:t>
            </a:r>
            <a:r>
              <a:rPr kumimoji="1" lang="ja-JP" altLang="en-US" sz="1000" dirty="0">
                <a:latin typeface="+mn-ea"/>
              </a:rPr>
              <a:t>：</a:t>
            </a:r>
            <a:r>
              <a:rPr lang="en-US" altLang="ja-JP" sz="1000" dirty="0">
                <a:latin typeface="+mn-ea"/>
              </a:rPr>
              <a:t>kukaku</a:t>
            </a:r>
            <a:r>
              <a:rPr kumimoji="1" lang="en-US" altLang="ja-JP" sz="1000" dirty="0">
                <a:latin typeface="+mn-ea"/>
              </a:rPr>
              <a:t>@city.sakai.lg.jp</a:t>
            </a:r>
          </a:p>
          <a:p>
            <a:r>
              <a:rPr lang="ja-JP" altLang="en-US" sz="900" dirty="0">
                <a:latin typeface="+mn-ea"/>
              </a:rPr>
              <a:t>　　</a:t>
            </a:r>
            <a:r>
              <a:rPr lang="en-US" altLang="ja-JP" sz="900" dirty="0">
                <a:latin typeface="+mn-ea"/>
              </a:rPr>
              <a:t>HP</a:t>
            </a:r>
            <a:r>
              <a:rPr lang="ja-JP" altLang="en-US" sz="900" dirty="0">
                <a:latin typeface="+mn-ea"/>
              </a:rPr>
              <a:t>：</a:t>
            </a:r>
            <a:r>
              <a:rPr lang="en-US" altLang="ja-JP" sz="900" dirty="0">
                <a:latin typeface="+mn-ea"/>
              </a:rPr>
              <a:t>https://www.city.sakai.lg.jp/shisei/toshi/toshiseibi/mishujutakuchi/aramashi.html</a:t>
            </a:r>
            <a:endParaRPr kumimoji="1" lang="en-US" altLang="ja-JP" sz="900" dirty="0">
              <a:latin typeface="+mn-ea"/>
            </a:endParaRPr>
          </a:p>
          <a:p>
            <a:endParaRPr kumimoji="1" lang="en-US" altLang="ja-JP" sz="1000" dirty="0">
              <a:solidFill>
                <a:srgbClr val="FF0000"/>
              </a:solidFill>
              <a:latin typeface="+mn-ea"/>
            </a:endParaRPr>
          </a:p>
        </p:txBody>
      </p:sp>
      <p:sp>
        <p:nvSpPr>
          <p:cNvPr id="13" name="正方形/長方形 12"/>
          <p:cNvSpPr/>
          <p:nvPr/>
        </p:nvSpPr>
        <p:spPr>
          <a:xfrm>
            <a:off x="218990" y="647725"/>
            <a:ext cx="6369631" cy="3693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23925" y="724379"/>
            <a:ext cx="1557126" cy="216024"/>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交付申請</a:t>
            </a:r>
            <a:endParaRPr kumimoji="1" lang="ja-JP" altLang="en-US" sz="1100" dirty="0">
              <a:solidFill>
                <a:schemeClr val="tx1"/>
              </a:solidFill>
            </a:endParaRPr>
          </a:p>
        </p:txBody>
      </p:sp>
      <p:sp>
        <p:nvSpPr>
          <p:cNvPr id="15" name="テキスト ボックス 14"/>
          <p:cNvSpPr txBox="1"/>
          <p:nvPr/>
        </p:nvSpPr>
        <p:spPr>
          <a:xfrm>
            <a:off x="1907162" y="647725"/>
            <a:ext cx="4422946" cy="400110"/>
          </a:xfrm>
          <a:prstGeom prst="rect">
            <a:avLst/>
          </a:prstGeom>
          <a:noFill/>
        </p:spPr>
        <p:txBody>
          <a:bodyPr wrap="square" rtlCol="0">
            <a:spAutoFit/>
          </a:bodyPr>
          <a:lstStyle/>
          <a:p>
            <a:r>
              <a:rPr lang="ja-JP" altLang="en-US" sz="1000" dirty="0"/>
              <a:t>◇「補助金交付申請書」と「必要書類」を提出してください。</a:t>
            </a:r>
            <a:endParaRPr lang="en-US" altLang="ja-JP" sz="1000" dirty="0"/>
          </a:p>
          <a:p>
            <a:r>
              <a:rPr lang="ja-JP" altLang="en-US" sz="1000" dirty="0"/>
              <a:t>　</a:t>
            </a:r>
            <a:r>
              <a:rPr lang="en-US" altLang="ja-JP" sz="1000" dirty="0"/>
              <a:t>※</a:t>
            </a:r>
            <a:r>
              <a:rPr lang="ja-JP" altLang="en-US" sz="1000" dirty="0"/>
              <a:t>既に工事の契約・着手を行っている場合は、補助の対象となりません。</a:t>
            </a:r>
            <a:endParaRPr lang="en-US" altLang="ja-JP" sz="1000" dirty="0"/>
          </a:p>
        </p:txBody>
      </p:sp>
      <p:sp>
        <p:nvSpPr>
          <p:cNvPr id="16" name="正方形/長方形 15"/>
          <p:cNvSpPr/>
          <p:nvPr/>
        </p:nvSpPr>
        <p:spPr>
          <a:xfrm>
            <a:off x="234666" y="1295797"/>
            <a:ext cx="6369631" cy="3600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323925" y="1371741"/>
            <a:ext cx="1557126" cy="216024"/>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交付決定</a:t>
            </a:r>
            <a:endParaRPr kumimoji="1" lang="ja-JP" altLang="en-US" sz="1100" dirty="0">
              <a:solidFill>
                <a:schemeClr val="tx1"/>
              </a:solidFill>
            </a:endParaRPr>
          </a:p>
        </p:txBody>
      </p:sp>
      <p:sp>
        <p:nvSpPr>
          <p:cNvPr id="18" name="テキスト ボックス 17"/>
          <p:cNvSpPr txBox="1"/>
          <p:nvPr/>
        </p:nvSpPr>
        <p:spPr>
          <a:xfrm>
            <a:off x="1907162" y="1360401"/>
            <a:ext cx="4566962" cy="246221"/>
          </a:xfrm>
          <a:prstGeom prst="rect">
            <a:avLst/>
          </a:prstGeom>
          <a:noFill/>
        </p:spPr>
        <p:txBody>
          <a:bodyPr wrap="square" rtlCol="0">
            <a:spAutoFit/>
          </a:bodyPr>
          <a:lstStyle/>
          <a:p>
            <a:r>
              <a:rPr lang="ja-JP" altLang="en-US" sz="1000" dirty="0"/>
              <a:t>◇補助要件等の適合について審査の上、「補助金交付決定通知書」を交付します。</a:t>
            </a:r>
            <a:endParaRPr lang="en-US" altLang="ja-JP" sz="1000" dirty="0"/>
          </a:p>
        </p:txBody>
      </p:sp>
      <p:sp>
        <p:nvSpPr>
          <p:cNvPr id="19" name="正方形/長方形 18"/>
          <p:cNvSpPr/>
          <p:nvPr/>
        </p:nvSpPr>
        <p:spPr>
          <a:xfrm>
            <a:off x="228027" y="1925867"/>
            <a:ext cx="6369631" cy="3600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323925" y="1997875"/>
            <a:ext cx="1557126" cy="216024"/>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工事の契約・着手</a:t>
            </a:r>
            <a:endParaRPr kumimoji="1" lang="ja-JP" altLang="en-US" sz="1100" dirty="0">
              <a:solidFill>
                <a:schemeClr val="tx1"/>
              </a:solidFill>
            </a:endParaRPr>
          </a:p>
        </p:txBody>
      </p:sp>
      <p:sp>
        <p:nvSpPr>
          <p:cNvPr id="21" name="テキスト ボックス 20"/>
          <p:cNvSpPr txBox="1"/>
          <p:nvPr/>
        </p:nvSpPr>
        <p:spPr>
          <a:xfrm>
            <a:off x="1907162" y="1991208"/>
            <a:ext cx="4422947" cy="246221"/>
          </a:xfrm>
          <a:prstGeom prst="rect">
            <a:avLst/>
          </a:prstGeom>
          <a:noFill/>
        </p:spPr>
        <p:txBody>
          <a:bodyPr wrap="square" rtlCol="0">
            <a:spAutoFit/>
          </a:bodyPr>
          <a:lstStyle/>
          <a:p>
            <a:r>
              <a:rPr lang="ja-JP" altLang="en-US" sz="1000" dirty="0"/>
              <a:t>◇交付決定後に、工事の契約・着手を行ってください。</a:t>
            </a:r>
            <a:endParaRPr lang="en-US" altLang="ja-JP" sz="1000" dirty="0"/>
          </a:p>
        </p:txBody>
      </p:sp>
      <p:sp>
        <p:nvSpPr>
          <p:cNvPr id="22" name="角丸四角形 21"/>
          <p:cNvSpPr/>
          <p:nvPr/>
        </p:nvSpPr>
        <p:spPr>
          <a:xfrm>
            <a:off x="330789" y="2563252"/>
            <a:ext cx="1557126" cy="21602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工事等の完了</a:t>
            </a:r>
            <a:endParaRPr kumimoji="1" lang="ja-JP" altLang="en-US" sz="1100" b="1" dirty="0">
              <a:solidFill>
                <a:schemeClr val="bg1"/>
              </a:solidFill>
            </a:endParaRPr>
          </a:p>
        </p:txBody>
      </p:sp>
      <p:sp>
        <p:nvSpPr>
          <p:cNvPr id="23" name="正方形/長方形 22"/>
          <p:cNvSpPr/>
          <p:nvPr/>
        </p:nvSpPr>
        <p:spPr>
          <a:xfrm>
            <a:off x="234056" y="3036649"/>
            <a:ext cx="6369631" cy="32730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23925" y="3102111"/>
            <a:ext cx="1557126" cy="19638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実績報告</a:t>
            </a:r>
            <a:endParaRPr kumimoji="1" lang="ja-JP" altLang="en-US" sz="1100" dirty="0">
              <a:solidFill>
                <a:schemeClr val="tx1"/>
              </a:solidFill>
            </a:endParaRPr>
          </a:p>
        </p:txBody>
      </p:sp>
      <p:sp>
        <p:nvSpPr>
          <p:cNvPr id="25" name="テキスト ボックス 24"/>
          <p:cNvSpPr txBox="1"/>
          <p:nvPr/>
        </p:nvSpPr>
        <p:spPr>
          <a:xfrm>
            <a:off x="1922228" y="3077192"/>
            <a:ext cx="4445958" cy="246221"/>
          </a:xfrm>
          <a:prstGeom prst="rect">
            <a:avLst/>
          </a:prstGeom>
          <a:noFill/>
        </p:spPr>
        <p:txBody>
          <a:bodyPr wrap="square" rtlCol="0">
            <a:spAutoFit/>
          </a:bodyPr>
          <a:lstStyle/>
          <a:p>
            <a:r>
              <a:rPr lang="ja-JP" altLang="en-US" sz="1000" dirty="0"/>
              <a:t>◇工事等完了後、「完了実績報告書」を提出してください。</a:t>
            </a:r>
            <a:endParaRPr lang="en-US" altLang="ja-JP" sz="1000" dirty="0"/>
          </a:p>
        </p:txBody>
      </p:sp>
      <p:sp>
        <p:nvSpPr>
          <p:cNvPr id="26" name="正方形/長方形 25"/>
          <p:cNvSpPr/>
          <p:nvPr/>
        </p:nvSpPr>
        <p:spPr>
          <a:xfrm>
            <a:off x="228026" y="3600053"/>
            <a:ext cx="6369631" cy="32730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角丸四角形 26"/>
          <p:cNvSpPr/>
          <p:nvPr/>
        </p:nvSpPr>
        <p:spPr>
          <a:xfrm>
            <a:off x="323925" y="3665515"/>
            <a:ext cx="1557126" cy="19638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補助金の額の確定</a:t>
            </a:r>
            <a:endParaRPr kumimoji="1" lang="ja-JP" altLang="en-US" sz="1100" dirty="0">
              <a:solidFill>
                <a:schemeClr val="tx1"/>
              </a:solidFill>
            </a:endParaRPr>
          </a:p>
        </p:txBody>
      </p:sp>
      <p:sp>
        <p:nvSpPr>
          <p:cNvPr id="28" name="テキスト ボックス 27"/>
          <p:cNvSpPr txBox="1"/>
          <p:nvPr/>
        </p:nvSpPr>
        <p:spPr>
          <a:xfrm>
            <a:off x="1907162" y="3640596"/>
            <a:ext cx="4445959" cy="246221"/>
          </a:xfrm>
          <a:prstGeom prst="rect">
            <a:avLst/>
          </a:prstGeom>
          <a:noFill/>
        </p:spPr>
        <p:txBody>
          <a:bodyPr wrap="square" rtlCol="0">
            <a:spAutoFit/>
          </a:bodyPr>
          <a:lstStyle/>
          <a:p>
            <a:r>
              <a:rPr lang="ja-JP" altLang="en-US" sz="1000" dirty="0"/>
              <a:t>◇実績報告の内容等について審査の上、「補助金確定通知書」を交付します。</a:t>
            </a:r>
            <a:endParaRPr lang="en-US" altLang="ja-JP" sz="1000" dirty="0"/>
          </a:p>
        </p:txBody>
      </p:sp>
      <p:sp>
        <p:nvSpPr>
          <p:cNvPr id="29" name="正方形/長方形 28"/>
          <p:cNvSpPr/>
          <p:nvPr/>
        </p:nvSpPr>
        <p:spPr>
          <a:xfrm>
            <a:off x="217641" y="4172844"/>
            <a:ext cx="6369631" cy="37392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322576" y="4261614"/>
            <a:ext cx="1557126" cy="19638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交付請求</a:t>
            </a:r>
          </a:p>
        </p:txBody>
      </p:sp>
      <p:sp>
        <p:nvSpPr>
          <p:cNvPr id="31" name="テキスト ボックス 30"/>
          <p:cNvSpPr txBox="1"/>
          <p:nvPr/>
        </p:nvSpPr>
        <p:spPr>
          <a:xfrm>
            <a:off x="1905813" y="4172844"/>
            <a:ext cx="4453405" cy="400110"/>
          </a:xfrm>
          <a:prstGeom prst="rect">
            <a:avLst/>
          </a:prstGeom>
          <a:noFill/>
        </p:spPr>
        <p:txBody>
          <a:bodyPr wrap="square" rtlCol="0">
            <a:spAutoFit/>
          </a:bodyPr>
          <a:lstStyle/>
          <a:p>
            <a:r>
              <a:rPr lang="ja-JP" altLang="en-US" sz="1000" dirty="0"/>
              <a:t>◇補助金の額の確定後に、「補助金交付請求書」を提出してください。</a:t>
            </a:r>
            <a:endParaRPr lang="en-US" altLang="ja-JP" sz="1000" dirty="0"/>
          </a:p>
          <a:p>
            <a:r>
              <a:rPr lang="ja-JP" altLang="en-US" sz="1000" dirty="0"/>
              <a:t>　</a:t>
            </a:r>
            <a:r>
              <a:rPr lang="en-US" altLang="ja-JP" sz="1000" dirty="0"/>
              <a:t>※</a:t>
            </a:r>
            <a:r>
              <a:rPr lang="ja-JP" altLang="en-US" sz="1000" dirty="0"/>
              <a:t>代理受領制度を利用する場合、別途必要書類を添付してください。</a:t>
            </a:r>
            <a:endParaRPr lang="en-US" altLang="ja-JP" sz="1000" dirty="0"/>
          </a:p>
        </p:txBody>
      </p:sp>
      <p:sp>
        <p:nvSpPr>
          <p:cNvPr id="33" name="角丸四角形 32"/>
          <p:cNvSpPr/>
          <p:nvPr/>
        </p:nvSpPr>
        <p:spPr>
          <a:xfrm>
            <a:off x="302445" y="4787658"/>
            <a:ext cx="1557126" cy="19638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補助金の交付</a:t>
            </a:r>
            <a:endParaRPr kumimoji="1" lang="ja-JP" altLang="en-US" sz="1100" b="1" dirty="0">
              <a:solidFill>
                <a:schemeClr val="bg1"/>
              </a:solidFill>
            </a:endParaRPr>
          </a:p>
        </p:txBody>
      </p:sp>
      <p:sp>
        <p:nvSpPr>
          <p:cNvPr id="39" name="下矢印 38"/>
          <p:cNvSpPr/>
          <p:nvPr/>
        </p:nvSpPr>
        <p:spPr>
          <a:xfrm>
            <a:off x="948488" y="2290659"/>
            <a:ext cx="265553" cy="270030"/>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39"/>
          <p:cNvSpPr/>
          <p:nvPr/>
        </p:nvSpPr>
        <p:spPr>
          <a:xfrm>
            <a:off x="945140" y="2779276"/>
            <a:ext cx="265553" cy="245482"/>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a:off x="945140" y="3351298"/>
            <a:ext cx="265553" cy="245482"/>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927231" y="3927362"/>
            <a:ext cx="265553" cy="245482"/>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944509" y="4542176"/>
            <a:ext cx="265553" cy="245482"/>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下矢印 46"/>
          <p:cNvSpPr/>
          <p:nvPr/>
        </p:nvSpPr>
        <p:spPr>
          <a:xfrm>
            <a:off x="945140" y="1017057"/>
            <a:ext cx="265553" cy="278740"/>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下矢印 47"/>
          <p:cNvSpPr/>
          <p:nvPr/>
        </p:nvSpPr>
        <p:spPr>
          <a:xfrm>
            <a:off x="945140" y="1655837"/>
            <a:ext cx="265553" cy="270030"/>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Picture 2" descr="C:\Users\734440\AppData\Local\Microsoft\Windows\Temporary Internet Files\Content.IE5\IYUIPREG\MM90018835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383580" y="2906581"/>
            <a:ext cx="434769" cy="55806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 descr="C:\Users\734440\AppData\Local\Microsoft\Windows\Temporary Internet Files\Content.IE5\GI4FUHGH\MM900395702[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5254" y="2359013"/>
            <a:ext cx="432987" cy="34638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734440\AppData\Local\Microsoft\Windows\Temporary Internet Files\Content.IE5\3SVDUTYA\gi01a2014011002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8241" y="1757829"/>
            <a:ext cx="802308" cy="757178"/>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13" descr="C:\Users\734440\AppData\Local\Microsoft\Windows\Temporary Internet Files\Content.IE5\IYUIPREG\MC90043395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2558" y="575717"/>
            <a:ext cx="528264" cy="52826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5" descr="C:\Users\734440\AppData\Local\Microsoft\Windows\Temporary Internet Files\Content.IE5\KLAZMECE\MC900297141[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0941" y="4604406"/>
            <a:ext cx="574258" cy="384984"/>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グループ化 31"/>
          <p:cNvGrpSpPr/>
          <p:nvPr/>
        </p:nvGrpSpPr>
        <p:grpSpPr>
          <a:xfrm>
            <a:off x="339495" y="8496597"/>
            <a:ext cx="1656795" cy="619732"/>
            <a:chOff x="339495" y="8474759"/>
            <a:chExt cx="1656795" cy="619732"/>
          </a:xfrm>
        </p:grpSpPr>
        <p:sp>
          <p:nvSpPr>
            <p:cNvPr id="9" name="正方形/長方形 8"/>
            <p:cNvSpPr/>
            <p:nvPr/>
          </p:nvSpPr>
          <p:spPr>
            <a:xfrm>
              <a:off x="339495" y="8474759"/>
              <a:ext cx="1656795" cy="6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1984" y="8517194"/>
              <a:ext cx="1414331" cy="542420"/>
            </a:xfrm>
            <a:prstGeom prst="rect">
              <a:avLst/>
            </a:prstGeom>
          </p:spPr>
        </p:pic>
      </p:grpSp>
      <p:sp>
        <p:nvSpPr>
          <p:cNvPr id="46" name="角丸四角形 45"/>
          <p:cNvSpPr/>
          <p:nvPr/>
        </p:nvSpPr>
        <p:spPr>
          <a:xfrm>
            <a:off x="206960" y="5112221"/>
            <a:ext cx="6381661" cy="224538"/>
          </a:xfrm>
          <a:prstGeom prst="roundRect">
            <a:avLst/>
          </a:prstGeom>
          <a:gradFill flip="none" rotWithShape="1">
            <a:gsLst>
              <a:gs pos="19000">
                <a:schemeClr val="accent6">
                  <a:lumMod val="60000"/>
                  <a:lumOff val="40000"/>
                </a:schemeClr>
              </a:gs>
              <a:gs pos="41000">
                <a:schemeClr val="accent1">
                  <a:tint val="44500"/>
                  <a:satMod val="160000"/>
                </a:schemeClr>
              </a:gs>
              <a:gs pos="73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代理受領制度</a:t>
            </a:r>
          </a:p>
        </p:txBody>
      </p:sp>
      <p:sp>
        <p:nvSpPr>
          <p:cNvPr id="53" name="テキスト ボックス 52"/>
          <p:cNvSpPr txBox="1"/>
          <p:nvPr/>
        </p:nvSpPr>
        <p:spPr>
          <a:xfrm>
            <a:off x="251917" y="5328245"/>
            <a:ext cx="6366225" cy="861774"/>
          </a:xfrm>
          <a:prstGeom prst="rect">
            <a:avLst/>
          </a:prstGeom>
          <a:noFill/>
        </p:spPr>
        <p:txBody>
          <a:bodyPr wrap="square" rtlCol="0">
            <a:spAutoFit/>
          </a:bodyPr>
          <a:lstStyle/>
          <a:p>
            <a:r>
              <a:rPr lang="ja-JP" altLang="en-US" sz="1000" dirty="0"/>
              <a:t>　代理受領制度とは、申請者が除却工事にかかった費用から補助金額を差し引いた金額を工事業者に支払い、申請者から委任された工事業者に市が直接補助金を支払う制度です。</a:t>
            </a:r>
            <a:endParaRPr lang="en-US" altLang="ja-JP" sz="1000" dirty="0"/>
          </a:p>
          <a:p>
            <a:r>
              <a:rPr lang="en-US" altLang="ja-JP" sz="1000" dirty="0"/>
              <a:t>※</a:t>
            </a:r>
            <a:r>
              <a:rPr lang="ja-JP" altLang="en-US" sz="1000" dirty="0"/>
              <a:t>代理受領制度の利用については、工事業者との合意が必要です。施工業者と相談・協議のうえこの制度をご利用ください。</a:t>
            </a:r>
            <a:endParaRPr lang="en-US" altLang="ja-JP" sz="1000" dirty="0"/>
          </a:p>
          <a:p>
            <a:endParaRPr lang="en-US" altLang="ja-JP" sz="1000" dirty="0"/>
          </a:p>
        </p:txBody>
      </p:sp>
      <p:sp>
        <p:nvSpPr>
          <p:cNvPr id="54" name="テキスト ボックス 53"/>
          <p:cNvSpPr txBox="1"/>
          <p:nvPr/>
        </p:nvSpPr>
        <p:spPr>
          <a:xfrm>
            <a:off x="2741758" y="5976317"/>
            <a:ext cx="1539691" cy="261610"/>
          </a:xfrm>
          <a:prstGeom prst="rect">
            <a:avLst/>
          </a:prstGeom>
          <a:noFill/>
        </p:spPr>
        <p:txBody>
          <a:bodyPr wrap="square" rtlCol="0">
            <a:spAutoFit/>
          </a:bodyPr>
          <a:lstStyle/>
          <a:p>
            <a:r>
              <a:rPr lang="ja-JP" altLang="en-US" sz="1100" dirty="0"/>
              <a:t>代理受領のイメージ図</a:t>
            </a:r>
            <a:endParaRPr lang="en-US" altLang="ja-JP" sz="1100" dirty="0"/>
          </a:p>
        </p:txBody>
      </p:sp>
      <p:sp>
        <p:nvSpPr>
          <p:cNvPr id="2" name="正方形/長方形 1"/>
          <p:cNvSpPr/>
          <p:nvPr/>
        </p:nvSpPr>
        <p:spPr>
          <a:xfrm>
            <a:off x="339495" y="6315451"/>
            <a:ext cx="2720734" cy="167709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478024" y="6379709"/>
            <a:ext cx="2366181" cy="253916"/>
          </a:xfrm>
          <a:prstGeom prst="rect">
            <a:avLst/>
          </a:prstGeom>
          <a:noFill/>
          <a:ln>
            <a:solidFill>
              <a:schemeClr val="tx1"/>
            </a:solidFill>
          </a:ln>
        </p:spPr>
        <p:txBody>
          <a:bodyPr wrap="square" rtlCol="0">
            <a:spAutoFit/>
          </a:bodyPr>
          <a:lstStyle/>
          <a:p>
            <a:pPr algn="ctr"/>
            <a:r>
              <a:rPr kumimoji="1" lang="ja-JP" altLang="en-US" sz="1000" dirty="0"/>
              <a:t>申　請　者　（　補　助　対　象　者　）</a:t>
            </a:r>
          </a:p>
        </p:txBody>
      </p:sp>
      <p:sp>
        <p:nvSpPr>
          <p:cNvPr id="55" name="テキスト ボックス 54"/>
          <p:cNvSpPr txBox="1"/>
          <p:nvPr/>
        </p:nvSpPr>
        <p:spPr>
          <a:xfrm>
            <a:off x="488508" y="7029866"/>
            <a:ext cx="1254195" cy="253916"/>
          </a:xfrm>
          <a:prstGeom prst="rect">
            <a:avLst/>
          </a:prstGeom>
          <a:noFill/>
          <a:ln>
            <a:solidFill>
              <a:schemeClr val="tx1"/>
            </a:solidFill>
          </a:ln>
        </p:spPr>
        <p:txBody>
          <a:bodyPr wrap="square" rtlCol="0">
            <a:spAutoFit/>
          </a:bodyPr>
          <a:lstStyle/>
          <a:p>
            <a:pPr algn="ctr"/>
            <a:r>
              <a:rPr kumimoji="1" lang="ja-JP" altLang="en-US" sz="1000" dirty="0"/>
              <a:t>工 事 施 行 者 等</a:t>
            </a:r>
          </a:p>
        </p:txBody>
      </p:sp>
      <p:sp>
        <p:nvSpPr>
          <p:cNvPr id="56" name="テキスト ボックス 55"/>
          <p:cNvSpPr txBox="1"/>
          <p:nvPr/>
        </p:nvSpPr>
        <p:spPr>
          <a:xfrm>
            <a:off x="484625" y="7666617"/>
            <a:ext cx="2359580" cy="253916"/>
          </a:xfrm>
          <a:prstGeom prst="rect">
            <a:avLst/>
          </a:prstGeom>
          <a:noFill/>
          <a:ln>
            <a:solidFill>
              <a:schemeClr val="tx1"/>
            </a:solidFill>
          </a:ln>
        </p:spPr>
        <p:txBody>
          <a:bodyPr wrap="square" rtlCol="0">
            <a:spAutoFit/>
          </a:bodyPr>
          <a:lstStyle/>
          <a:p>
            <a:pPr algn="ctr"/>
            <a:r>
              <a:rPr kumimoji="1" lang="ja-JP" altLang="en-US" sz="1000" dirty="0"/>
              <a:t>堺　　　　市</a:t>
            </a:r>
          </a:p>
        </p:txBody>
      </p:sp>
      <p:sp>
        <p:nvSpPr>
          <p:cNvPr id="6" name="下矢印 5"/>
          <p:cNvSpPr/>
          <p:nvPr/>
        </p:nvSpPr>
        <p:spPr>
          <a:xfrm>
            <a:off x="611957" y="6629554"/>
            <a:ext cx="263850" cy="396240"/>
          </a:xfrm>
          <a:prstGeom prst="downArrow">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下矢印 56"/>
          <p:cNvSpPr/>
          <p:nvPr/>
        </p:nvSpPr>
        <p:spPr>
          <a:xfrm rot="10800000">
            <a:off x="1732440" y="6633625"/>
            <a:ext cx="263850" cy="1032992"/>
          </a:xfrm>
          <a:prstGeom prst="downArrow">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755973" y="6656327"/>
            <a:ext cx="772757" cy="400110"/>
          </a:xfrm>
          <a:prstGeom prst="rect">
            <a:avLst/>
          </a:prstGeom>
          <a:noFill/>
          <a:ln>
            <a:noFill/>
          </a:ln>
        </p:spPr>
        <p:txBody>
          <a:bodyPr wrap="square" rtlCol="0">
            <a:spAutoFit/>
          </a:bodyPr>
          <a:lstStyle/>
          <a:p>
            <a:pPr algn="ctr"/>
            <a:r>
              <a:rPr kumimoji="1" lang="ja-JP" altLang="en-US" sz="1000" dirty="0"/>
              <a:t>工事費</a:t>
            </a:r>
            <a:endParaRPr kumimoji="1" lang="en-US" altLang="ja-JP" sz="1000" dirty="0"/>
          </a:p>
          <a:p>
            <a:pPr algn="ctr"/>
            <a:r>
              <a:rPr lang="en-US" altLang="ja-JP" sz="1000" dirty="0"/>
              <a:t>300</a:t>
            </a:r>
            <a:r>
              <a:rPr lang="ja-JP" altLang="en-US" sz="1000" dirty="0"/>
              <a:t>万円</a:t>
            </a:r>
            <a:endParaRPr kumimoji="1" lang="ja-JP" altLang="en-US" sz="1000" dirty="0"/>
          </a:p>
        </p:txBody>
      </p:sp>
      <p:sp>
        <p:nvSpPr>
          <p:cNvPr id="59" name="テキスト ボックス 58"/>
          <p:cNvSpPr txBox="1"/>
          <p:nvPr/>
        </p:nvSpPr>
        <p:spPr>
          <a:xfrm>
            <a:off x="1930621" y="6950066"/>
            <a:ext cx="1189156" cy="400110"/>
          </a:xfrm>
          <a:prstGeom prst="rect">
            <a:avLst/>
          </a:prstGeom>
          <a:noFill/>
          <a:ln>
            <a:noFill/>
          </a:ln>
        </p:spPr>
        <p:txBody>
          <a:bodyPr wrap="square" rtlCol="0">
            <a:spAutoFit/>
          </a:bodyPr>
          <a:lstStyle/>
          <a:p>
            <a:pPr algn="ctr"/>
            <a:r>
              <a:rPr kumimoji="1" lang="ja-JP" altLang="en-US" sz="1000" dirty="0"/>
              <a:t>補助金：</a:t>
            </a:r>
            <a:r>
              <a:rPr kumimoji="1" lang="en-US" altLang="ja-JP" sz="1000" dirty="0"/>
              <a:t>200</a:t>
            </a:r>
            <a:r>
              <a:rPr kumimoji="1" lang="ja-JP" altLang="en-US" sz="1000" dirty="0"/>
              <a:t>万円</a:t>
            </a:r>
            <a:endParaRPr kumimoji="1" lang="en-US" altLang="ja-JP" sz="1000" dirty="0"/>
          </a:p>
          <a:p>
            <a:pPr algn="ctr"/>
            <a:r>
              <a:rPr lang="ja-JP" altLang="en-US" sz="1000" dirty="0"/>
              <a:t>事業完了後支払</a:t>
            </a:r>
            <a:endParaRPr kumimoji="1" lang="ja-JP" altLang="en-US" sz="1000" dirty="0"/>
          </a:p>
        </p:txBody>
      </p:sp>
      <p:sp>
        <p:nvSpPr>
          <p:cNvPr id="60" name="正方形/長方形 59"/>
          <p:cNvSpPr/>
          <p:nvPr/>
        </p:nvSpPr>
        <p:spPr>
          <a:xfrm>
            <a:off x="3780309" y="6315451"/>
            <a:ext cx="2720734" cy="167709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テキスト ボックス 60"/>
          <p:cNvSpPr txBox="1"/>
          <p:nvPr/>
        </p:nvSpPr>
        <p:spPr>
          <a:xfrm>
            <a:off x="3918838" y="6379709"/>
            <a:ext cx="2366181" cy="253916"/>
          </a:xfrm>
          <a:prstGeom prst="rect">
            <a:avLst/>
          </a:prstGeom>
          <a:noFill/>
          <a:ln>
            <a:solidFill>
              <a:schemeClr val="tx1"/>
            </a:solidFill>
          </a:ln>
        </p:spPr>
        <p:txBody>
          <a:bodyPr wrap="square" rtlCol="0">
            <a:spAutoFit/>
          </a:bodyPr>
          <a:lstStyle/>
          <a:p>
            <a:pPr algn="ctr"/>
            <a:r>
              <a:rPr kumimoji="1" lang="ja-JP" altLang="en-US" sz="1000" dirty="0"/>
              <a:t>申　請　者　（　補　助　対　象　者　）</a:t>
            </a:r>
          </a:p>
        </p:txBody>
      </p:sp>
      <p:sp>
        <p:nvSpPr>
          <p:cNvPr id="62" name="テキスト ボックス 61"/>
          <p:cNvSpPr txBox="1"/>
          <p:nvPr/>
        </p:nvSpPr>
        <p:spPr>
          <a:xfrm>
            <a:off x="3929322" y="7029866"/>
            <a:ext cx="1254195" cy="253916"/>
          </a:xfrm>
          <a:prstGeom prst="rect">
            <a:avLst/>
          </a:prstGeom>
          <a:noFill/>
          <a:ln>
            <a:solidFill>
              <a:schemeClr val="tx1"/>
            </a:solidFill>
          </a:ln>
        </p:spPr>
        <p:txBody>
          <a:bodyPr wrap="square" rtlCol="0">
            <a:spAutoFit/>
          </a:bodyPr>
          <a:lstStyle/>
          <a:p>
            <a:pPr algn="ctr"/>
            <a:r>
              <a:rPr kumimoji="1" lang="ja-JP" altLang="en-US" sz="1000" dirty="0"/>
              <a:t>工 事 施 行 者 等</a:t>
            </a:r>
          </a:p>
        </p:txBody>
      </p:sp>
      <p:sp>
        <p:nvSpPr>
          <p:cNvPr id="63" name="テキスト ボックス 62"/>
          <p:cNvSpPr txBox="1"/>
          <p:nvPr/>
        </p:nvSpPr>
        <p:spPr>
          <a:xfrm>
            <a:off x="3925439" y="7666617"/>
            <a:ext cx="2359580" cy="253916"/>
          </a:xfrm>
          <a:prstGeom prst="rect">
            <a:avLst/>
          </a:prstGeom>
          <a:noFill/>
          <a:ln>
            <a:solidFill>
              <a:schemeClr val="tx1"/>
            </a:solidFill>
          </a:ln>
        </p:spPr>
        <p:txBody>
          <a:bodyPr wrap="square" rtlCol="0">
            <a:spAutoFit/>
          </a:bodyPr>
          <a:lstStyle/>
          <a:p>
            <a:pPr algn="ctr"/>
            <a:r>
              <a:rPr kumimoji="1" lang="ja-JP" altLang="en-US" sz="1000" dirty="0"/>
              <a:t>堺　　　　市</a:t>
            </a:r>
          </a:p>
        </p:txBody>
      </p:sp>
      <p:sp>
        <p:nvSpPr>
          <p:cNvPr id="64" name="下矢印 63"/>
          <p:cNvSpPr/>
          <p:nvPr/>
        </p:nvSpPr>
        <p:spPr>
          <a:xfrm>
            <a:off x="4052771" y="6629554"/>
            <a:ext cx="263850" cy="396240"/>
          </a:xfrm>
          <a:prstGeom prst="downArrow">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下矢印 64"/>
          <p:cNvSpPr/>
          <p:nvPr/>
        </p:nvSpPr>
        <p:spPr>
          <a:xfrm rot="10800000">
            <a:off x="4052771" y="7288667"/>
            <a:ext cx="263850" cy="377950"/>
          </a:xfrm>
          <a:prstGeom prst="downArrow">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4281450" y="6624389"/>
            <a:ext cx="772757" cy="400110"/>
          </a:xfrm>
          <a:prstGeom prst="rect">
            <a:avLst/>
          </a:prstGeom>
          <a:noFill/>
          <a:ln>
            <a:noFill/>
          </a:ln>
        </p:spPr>
        <p:txBody>
          <a:bodyPr wrap="square" rtlCol="0">
            <a:spAutoFit/>
          </a:bodyPr>
          <a:lstStyle/>
          <a:p>
            <a:pPr algn="ctr"/>
            <a:r>
              <a:rPr kumimoji="1" lang="ja-JP" altLang="en-US" sz="1000" dirty="0"/>
              <a:t>工事費</a:t>
            </a:r>
            <a:endParaRPr kumimoji="1" lang="en-US" altLang="ja-JP" sz="1000" dirty="0"/>
          </a:p>
          <a:p>
            <a:pPr algn="ctr"/>
            <a:r>
              <a:rPr lang="en-US" altLang="ja-JP" sz="1000" dirty="0"/>
              <a:t>50</a:t>
            </a:r>
            <a:r>
              <a:rPr lang="ja-JP" altLang="en-US" sz="1000" dirty="0"/>
              <a:t>万円</a:t>
            </a:r>
            <a:endParaRPr kumimoji="1" lang="ja-JP" altLang="en-US" sz="1000" dirty="0"/>
          </a:p>
        </p:txBody>
      </p:sp>
      <p:sp>
        <p:nvSpPr>
          <p:cNvPr id="67" name="テキスト ボックス 66"/>
          <p:cNvSpPr txBox="1"/>
          <p:nvPr/>
        </p:nvSpPr>
        <p:spPr>
          <a:xfrm>
            <a:off x="4284365" y="7293553"/>
            <a:ext cx="1189156" cy="400110"/>
          </a:xfrm>
          <a:prstGeom prst="rect">
            <a:avLst/>
          </a:prstGeom>
          <a:noFill/>
          <a:ln>
            <a:noFill/>
          </a:ln>
        </p:spPr>
        <p:txBody>
          <a:bodyPr wrap="square" rtlCol="0">
            <a:spAutoFit/>
          </a:bodyPr>
          <a:lstStyle/>
          <a:p>
            <a:pPr algn="ctr"/>
            <a:r>
              <a:rPr kumimoji="1" lang="ja-JP" altLang="en-US" sz="1000" dirty="0"/>
              <a:t>補助金：</a:t>
            </a:r>
            <a:r>
              <a:rPr kumimoji="1" lang="en-US" altLang="ja-JP" sz="1000" dirty="0"/>
              <a:t>200</a:t>
            </a:r>
            <a:r>
              <a:rPr kumimoji="1" lang="ja-JP" altLang="en-US" sz="1000" dirty="0"/>
              <a:t>万円</a:t>
            </a:r>
            <a:endParaRPr kumimoji="1" lang="en-US" altLang="ja-JP" sz="1000" dirty="0"/>
          </a:p>
          <a:p>
            <a:pPr algn="ctr"/>
            <a:r>
              <a:rPr lang="ja-JP" altLang="en-US" sz="1000" dirty="0"/>
              <a:t>事業完了後支払</a:t>
            </a:r>
            <a:endParaRPr kumimoji="1" lang="ja-JP" altLang="en-US" sz="1000" dirty="0"/>
          </a:p>
        </p:txBody>
      </p:sp>
      <p:sp>
        <p:nvSpPr>
          <p:cNvPr id="68" name="テキスト ボックス 67"/>
          <p:cNvSpPr txBox="1"/>
          <p:nvPr/>
        </p:nvSpPr>
        <p:spPr>
          <a:xfrm>
            <a:off x="1332038" y="6069230"/>
            <a:ext cx="618904" cy="246221"/>
          </a:xfrm>
          <a:prstGeom prst="rect">
            <a:avLst/>
          </a:prstGeom>
          <a:noFill/>
        </p:spPr>
        <p:txBody>
          <a:bodyPr wrap="square" rtlCol="0">
            <a:spAutoFit/>
          </a:bodyPr>
          <a:lstStyle/>
          <a:p>
            <a:r>
              <a:rPr lang="ja-JP" altLang="en-US" sz="1000" dirty="0"/>
              <a:t>通　　常</a:t>
            </a:r>
            <a:endParaRPr lang="en-US" altLang="ja-JP" sz="1000" dirty="0"/>
          </a:p>
        </p:txBody>
      </p:sp>
      <p:sp>
        <p:nvSpPr>
          <p:cNvPr id="69" name="テキスト ボックス 68"/>
          <p:cNvSpPr txBox="1"/>
          <p:nvPr/>
        </p:nvSpPr>
        <p:spPr>
          <a:xfrm>
            <a:off x="4716413" y="6060081"/>
            <a:ext cx="1195794" cy="246221"/>
          </a:xfrm>
          <a:prstGeom prst="rect">
            <a:avLst/>
          </a:prstGeom>
          <a:noFill/>
        </p:spPr>
        <p:txBody>
          <a:bodyPr wrap="square" rtlCol="0">
            <a:spAutoFit/>
          </a:bodyPr>
          <a:lstStyle/>
          <a:p>
            <a:r>
              <a:rPr lang="ja-JP" altLang="en-US" sz="1000" dirty="0"/>
              <a:t>代 理 受 領 制 度</a:t>
            </a:r>
            <a:endParaRPr lang="en-US" altLang="ja-JP" sz="1000" dirty="0"/>
          </a:p>
        </p:txBody>
      </p:sp>
    </p:spTree>
    <p:extLst>
      <p:ext uri="{BB962C8B-B14F-4D97-AF65-F5344CB8AC3E}">
        <p14:creationId xmlns:p14="http://schemas.microsoft.com/office/powerpoint/2010/main" val="3515961246"/>
      </p:ext>
    </p:extLst>
  </p:cSld>
  <p:clrMapOvr>
    <a:masterClrMapping/>
  </p:clrMapOvr>
</p:sld>
</file>

<file path=ppt/theme/theme1.xml><?xml version="1.0" encoding="utf-8"?>
<a:theme xmlns:a="http://schemas.openxmlformats.org/drawingml/2006/main" name="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2029</TotalTime>
  <Words>1019</Words>
  <Application>Microsoft Office PowerPoint</Application>
  <PresentationFormat>ユーザー設定</PresentationFormat>
  <Paragraphs>133</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HGS創英角ﾎﾟｯﾌﾟ体</vt:lpstr>
      <vt:lpstr>HG丸ｺﾞｼｯｸM-PRO</vt:lpstr>
      <vt:lpstr>ＭＳ Ｐゴシック</vt:lpstr>
      <vt:lpstr>ＭＳ ゴシック</vt:lpstr>
      <vt:lpstr>Arial</vt:lpstr>
      <vt:lpstr>Calibri</vt:lpstr>
      <vt:lpstr>Office ​​テーマ</vt:lpstr>
      <vt:lpstr>PowerPoint プレゼンテーション</vt:lpstr>
      <vt:lpstr>PowerPoint プレゼンテーション</vt:lpstr>
    </vt:vector>
  </TitlesOfParts>
  <Company>堺市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堺市</dc:creator>
  <cp:lastModifiedBy>堺市</cp:lastModifiedBy>
  <cp:revision>150</cp:revision>
  <cp:lastPrinted>2018-01-31T04:36:59Z</cp:lastPrinted>
  <dcterms:created xsi:type="dcterms:W3CDTF">2014-11-11T04:52:42Z</dcterms:created>
  <dcterms:modified xsi:type="dcterms:W3CDTF">2024-04-03T00:14:42Z</dcterms:modified>
</cp:coreProperties>
</file>