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handoutMasterIdLst>
    <p:handoutMasterId r:id="rId15"/>
  </p:handout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2" autoAdjust="0"/>
    <p:restoredTop sz="94660"/>
  </p:normalViewPr>
  <p:slideViewPr>
    <p:cSldViewPr snapToGrid="0">
      <p:cViewPr varScale="1">
        <p:scale>
          <a:sx n="45" d="100"/>
          <a:sy n="45" d="100"/>
        </p:scale>
        <p:origin x="6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a:defRPr sz="1200"/>
            </a:lvl1pPr>
          </a:lstStyle>
          <a:p>
            <a:fld id="{E5266725-765B-4BB7-80DC-13B09DF89D6D}" type="datetimeFigureOut">
              <a:rPr kumimoji="1" lang="ja-JP" altLang="en-US" smtClean="0"/>
              <a:t>2020/7/21</a:t>
            </a:fld>
            <a:endParaRPr kumimoji="1" lang="ja-JP" altLang="en-US"/>
          </a:p>
        </p:txBody>
      </p:sp>
      <p:sp>
        <p:nvSpPr>
          <p:cNvPr id="4" name="フッター プレースホルダー 3"/>
          <p:cNvSpPr>
            <a:spLocks noGrp="1"/>
          </p:cNvSpPr>
          <p:nvPr>
            <p:ph type="ftr" sz="quarter" idx="2"/>
          </p:nvPr>
        </p:nvSpPr>
        <p:spPr>
          <a:xfrm>
            <a:off x="0" y="9371286"/>
            <a:ext cx="2918830"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0" cy="495028"/>
          </a:xfrm>
          <a:prstGeom prst="rect">
            <a:avLst/>
          </a:prstGeom>
        </p:spPr>
        <p:txBody>
          <a:bodyPr vert="horz" lIns="91440" tIns="45720" rIns="91440" bIns="45720" rtlCol="0" anchor="b"/>
          <a:lstStyle>
            <a:lvl1pPr algn="r">
              <a:defRPr sz="1200"/>
            </a:lvl1pPr>
          </a:lstStyle>
          <a:p>
            <a:fld id="{CED54052-E29A-4EA7-B7C6-A84F9B0F814E}" type="slidenum">
              <a:rPr kumimoji="1" lang="ja-JP" altLang="en-US" smtClean="0"/>
              <a:t>‹#›</a:t>
            </a:fld>
            <a:endParaRPr kumimoji="1" lang="ja-JP" altLang="en-US"/>
          </a:p>
        </p:txBody>
      </p:sp>
    </p:spTree>
    <p:extLst>
      <p:ext uri="{BB962C8B-B14F-4D97-AF65-F5344CB8AC3E}">
        <p14:creationId xmlns:p14="http://schemas.microsoft.com/office/powerpoint/2010/main" val="5771655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8BC56F44-341B-48AC-8054-306F68D73FA0}" type="datetimeFigureOut">
              <a:rPr kumimoji="1" lang="ja-JP" altLang="en-US" smtClean="0"/>
              <a:t>2020/7/21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694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C56F44-341B-48AC-8054-306F68D73FA0}" type="datetimeFigureOut">
              <a:rPr kumimoji="1" lang="ja-JP" altLang="en-US" smtClean="0"/>
              <a:t>2020/7/21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spTree>
    <p:extLst>
      <p:ext uri="{BB962C8B-B14F-4D97-AF65-F5344CB8AC3E}">
        <p14:creationId xmlns:p14="http://schemas.microsoft.com/office/powerpoint/2010/main" val="345005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C56F44-341B-48AC-8054-306F68D73FA0}" type="datetimeFigureOut">
              <a:rPr kumimoji="1" lang="ja-JP" altLang="en-US" smtClean="0"/>
              <a:t>2020/7/21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81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C56F44-341B-48AC-8054-306F68D73FA0}" type="datetimeFigureOut">
              <a:rPr kumimoji="1" lang="ja-JP" altLang="en-US" smtClean="0"/>
              <a:t>2020/7/21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spTree>
    <p:extLst>
      <p:ext uri="{BB962C8B-B14F-4D97-AF65-F5344CB8AC3E}">
        <p14:creationId xmlns:p14="http://schemas.microsoft.com/office/powerpoint/2010/main" val="400971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BC56F44-341B-48AC-8054-306F68D73FA0}" type="datetimeFigureOut">
              <a:rPr kumimoji="1" lang="ja-JP" altLang="en-US" smtClean="0"/>
              <a:t>2020/7/21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29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BC56F44-341B-48AC-8054-306F68D73FA0}" type="datetimeFigureOut">
              <a:rPr kumimoji="1" lang="ja-JP" altLang="en-US" smtClean="0"/>
              <a:t>2020/7/21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spTree>
    <p:extLst>
      <p:ext uri="{BB962C8B-B14F-4D97-AF65-F5344CB8AC3E}">
        <p14:creationId xmlns:p14="http://schemas.microsoft.com/office/powerpoint/2010/main" val="132121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24128" y="2967788"/>
            <a:ext cx="4754880" cy="33415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smtClean="0"/>
              <a:t>マスター テキストの書式設定</a:t>
            </a:r>
          </a:p>
        </p:txBody>
      </p:sp>
      <p:sp>
        <p:nvSpPr>
          <p:cNvPr id="6" name="Content Placeholder 5"/>
          <p:cNvSpPr>
            <a:spLocks noGrp="1"/>
          </p:cNvSpPr>
          <p:nvPr>
            <p:ph sz="quarter" idx="4"/>
          </p:nvPr>
        </p:nvSpPr>
        <p:spPr>
          <a:xfrm>
            <a:off x="5990888" y="2967788"/>
            <a:ext cx="4754880" cy="33415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BC56F44-341B-48AC-8054-306F68D73FA0}" type="datetimeFigureOut">
              <a:rPr kumimoji="1" lang="ja-JP" altLang="en-US" smtClean="0"/>
              <a:t>2020/7/21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spTree>
    <p:extLst>
      <p:ext uri="{BB962C8B-B14F-4D97-AF65-F5344CB8AC3E}">
        <p14:creationId xmlns:p14="http://schemas.microsoft.com/office/powerpoint/2010/main" val="753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BC56F44-341B-48AC-8054-306F68D73FA0}" type="datetimeFigureOut">
              <a:rPr kumimoji="1" lang="ja-JP" altLang="en-US" smtClean="0"/>
              <a:t>2020/7/21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spTree>
    <p:extLst>
      <p:ext uri="{BB962C8B-B14F-4D97-AF65-F5344CB8AC3E}">
        <p14:creationId xmlns:p14="http://schemas.microsoft.com/office/powerpoint/2010/main" val="273888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56F44-341B-48AC-8054-306F68D73FA0}" type="datetimeFigureOut">
              <a:rPr kumimoji="1" lang="ja-JP" altLang="en-US" smtClean="0"/>
              <a:t>2020/7/21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spTree>
    <p:extLst>
      <p:ext uri="{BB962C8B-B14F-4D97-AF65-F5344CB8AC3E}">
        <p14:creationId xmlns:p14="http://schemas.microsoft.com/office/powerpoint/2010/main" val="112694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BC56F44-341B-48AC-8054-306F68D73FA0}" type="datetimeFigureOut">
              <a:rPr kumimoji="1" lang="ja-JP" altLang="en-US" smtClean="0"/>
              <a:t>2020/7/21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spTree>
    <p:extLst>
      <p:ext uri="{BB962C8B-B14F-4D97-AF65-F5344CB8AC3E}">
        <p14:creationId xmlns:p14="http://schemas.microsoft.com/office/powerpoint/2010/main" val="239610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BC56F44-341B-48AC-8054-306F68D73FA0}" type="datetimeFigureOut">
              <a:rPr kumimoji="1" lang="ja-JP" altLang="en-US" smtClean="0"/>
              <a:t>2020/7/21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451D03-1F7F-495E-A967-A6241663630F}"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46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BC56F44-341B-48AC-8054-306F68D73FA0}" type="datetimeFigureOut">
              <a:rPr kumimoji="1" lang="ja-JP" altLang="en-US" smtClean="0"/>
              <a:t>2020/7/21</a:t>
            </a:fld>
            <a:endParaRPr kumimoji="1" lang="ja-JP" alt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A451D03-1F7F-495E-A967-A6241663630F}" type="slidenum">
              <a:rPr kumimoji="1" lang="ja-JP" altLang="en-US" smtClean="0"/>
              <a:t>‹#›</a:t>
            </a:fld>
            <a:endParaRPr kumimoji="1" lang="ja-JP" alt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69610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堺とアセアンのつながり</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p:txBody>
          <a:bodyPr/>
          <a:lstStyle/>
          <a:p>
            <a:r>
              <a:rPr kumimoji="1" lang="ja-JP" altLang="en-US" dirty="0" smtClean="0"/>
              <a:t>ずっと昔からアセアンとつながりがあったんだって</a:t>
            </a:r>
            <a:endParaRPr kumimoji="1" lang="ja-JP" altLang="en-US" dirty="0"/>
          </a:p>
        </p:txBody>
      </p:sp>
      <p:sp>
        <p:nvSpPr>
          <p:cNvPr id="4" name="テキスト ボックス 3"/>
          <p:cNvSpPr txBox="1"/>
          <p:nvPr/>
        </p:nvSpPr>
        <p:spPr>
          <a:xfrm>
            <a:off x="8516983" y="4193177"/>
            <a:ext cx="3461657" cy="369332"/>
          </a:xfrm>
          <a:prstGeom prst="rect">
            <a:avLst/>
          </a:prstGeom>
          <a:solidFill>
            <a:schemeClr val="bg1"/>
          </a:solidFill>
        </p:spPr>
        <p:txBody>
          <a:bodyPr wrap="square" rtlCol="0">
            <a:spAutoFit/>
          </a:bodyPr>
          <a:lstStyle/>
          <a:p>
            <a:r>
              <a:rPr kumimoji="1" lang="ja-JP" altLang="en-US" dirty="0" smtClean="0"/>
              <a:t>堺市国際部アセアン交流推進室</a:t>
            </a:r>
            <a:endParaRPr kumimoji="1" lang="ja-JP" altLang="en-US" dirty="0"/>
          </a:p>
        </p:txBody>
      </p:sp>
    </p:spTree>
    <p:extLst>
      <p:ext uri="{BB962C8B-B14F-4D97-AF65-F5344CB8AC3E}">
        <p14:creationId xmlns:p14="http://schemas.microsoft.com/office/powerpoint/2010/main" val="285405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アセアン文化講座</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024128" y="1933303"/>
            <a:ext cx="4971723" cy="4140926"/>
          </a:xfrm>
        </p:spPr>
        <p:txBody>
          <a:bodyPr>
            <a:normAutofit/>
          </a:bodyPr>
          <a:lstStyle/>
          <a:p>
            <a:pPr>
              <a:lnSpc>
                <a:spcPct val="200000"/>
              </a:lnSpc>
              <a:buFont typeface="Wingdings" panose="05000000000000000000" pitchFamily="2" charset="2"/>
              <a:buChar char="u"/>
            </a:pPr>
            <a:r>
              <a:rPr lang="ja-JP" altLang="en-US" sz="2400" dirty="0" smtClean="0">
                <a:latin typeface="HG丸ｺﾞｼｯｸM-PRO" panose="020F0600000000000000" pitchFamily="50" charset="-128"/>
                <a:ea typeface="HG丸ｺﾞｼｯｸM-PRO" panose="020F0600000000000000" pitchFamily="50" charset="-128"/>
              </a:rPr>
              <a:t>アセアンの文化を知ってもらえるように、アセアン各国を紹介する講座を定期的におこなっています。映画の上映会も開催し、中でも料理講座が人気です。</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1549" y="705884"/>
            <a:ext cx="3677194" cy="2757896"/>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063" y="3584448"/>
            <a:ext cx="3884024" cy="2913018"/>
          </a:xfrm>
          <a:prstGeom prst="rect">
            <a:avLst/>
          </a:prstGeom>
        </p:spPr>
      </p:pic>
    </p:spTree>
    <p:extLst>
      <p:ext uri="{BB962C8B-B14F-4D97-AF65-F5344CB8AC3E}">
        <p14:creationId xmlns:p14="http://schemas.microsoft.com/office/powerpoint/2010/main" val="2729865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その他</a:t>
            </a:r>
            <a:r>
              <a:rPr kumimoji="1" lang="ja-JP" altLang="en-US" dirty="0" smtClean="0"/>
              <a:t>　</a:t>
            </a:r>
            <a:endParaRPr kumimoji="1" lang="ja-JP" altLang="en-US" dirty="0"/>
          </a:p>
        </p:txBody>
      </p:sp>
      <p:sp>
        <p:nvSpPr>
          <p:cNvPr id="3" name="コンテンツ プレースホルダー 2"/>
          <p:cNvSpPr>
            <a:spLocks noGrp="1"/>
          </p:cNvSpPr>
          <p:nvPr>
            <p:ph idx="1"/>
          </p:nvPr>
        </p:nvSpPr>
        <p:spPr>
          <a:xfrm>
            <a:off x="614282" y="2509179"/>
            <a:ext cx="10383012" cy="3891619"/>
          </a:xfrm>
        </p:spPr>
        <p:txBody>
          <a:bodyPr>
            <a:normAutofit/>
          </a:bodyPr>
          <a:lstStyle/>
          <a:p>
            <a:pPr>
              <a:lnSpc>
                <a:spcPct val="100000"/>
              </a:lnSpc>
              <a:buFont typeface="Wingdings" panose="05000000000000000000" pitchFamily="2" charset="2"/>
              <a:buChar char="u"/>
            </a:pPr>
            <a:r>
              <a:rPr lang="ja-JP" altLang="en-US" sz="2400" dirty="0" smtClean="0">
                <a:latin typeface="HG丸ｺﾞｼｯｸM-PRO" panose="020F0600000000000000" pitchFamily="50" charset="-128"/>
                <a:ea typeface="HG丸ｺﾞｼｯｸM-PRO" panose="020F0600000000000000" pitchFamily="50" charset="-128"/>
              </a:rPr>
              <a:t>活動はたくさんありますが、特に関西に総領事館</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（そうりょうじかん）、名誉領事館（めいよりょうじかん）がある</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カンボジア、インドネシア、フィリピン、タイ、ベトナムなどと交流がさかんに行われています。</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buFont typeface="Wingdings" panose="05000000000000000000" pitchFamily="2" charset="2"/>
              <a:buChar char="u"/>
            </a:pPr>
            <a:r>
              <a:rPr lang="ja-JP" altLang="en-US" sz="2400" dirty="0" smtClean="0">
                <a:latin typeface="HG丸ｺﾞｼｯｸM-PRO" panose="020F0600000000000000" pitchFamily="50" charset="-128"/>
                <a:ea typeface="HG丸ｺﾞｼｯｸM-PRO" panose="020F0600000000000000" pitchFamily="50" charset="-128"/>
              </a:rPr>
              <a:t>日本の（堺の）公共の施設の仕組み、文化を学ぶため、国を代表する人達が堺に見学で来て、色々な堺の施設を勉強したりしています。そのサポートを堺市がしています。</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buFont typeface="Wingdings" panose="05000000000000000000" pitchFamily="2" charset="2"/>
              <a:buChar char="u"/>
            </a:pPr>
            <a:r>
              <a:rPr lang="ja-JP" altLang="en-US" sz="2400" dirty="0" smtClean="0">
                <a:latin typeface="HG丸ｺﾞｼｯｸM-PRO" panose="020F0600000000000000" pitchFamily="50" charset="-128"/>
                <a:ea typeface="HG丸ｺﾞｼｯｸM-PRO" panose="020F0600000000000000" pitchFamily="50" charset="-128"/>
              </a:rPr>
              <a:t>堺を知ってもらうために、アセアン各国のイベントやプログラムに参加させてもらうこともあります。</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lnSpc>
                <a:spcPct val="150000"/>
              </a:lnSpc>
              <a:buNone/>
            </a:pP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3030" y="566928"/>
            <a:ext cx="3153865" cy="2365399"/>
          </a:xfrm>
          <a:prstGeom prst="rect">
            <a:avLst/>
          </a:prstGeom>
          <a:ln>
            <a:noFill/>
          </a:ln>
          <a:effectLst>
            <a:softEdge rad="112500"/>
          </a:effectLst>
        </p:spPr>
      </p:pic>
      <p:sp>
        <p:nvSpPr>
          <p:cNvPr id="7" name="テキスト ボックス 6"/>
          <p:cNvSpPr txBox="1"/>
          <p:nvPr/>
        </p:nvSpPr>
        <p:spPr>
          <a:xfrm>
            <a:off x="7903030" y="308217"/>
            <a:ext cx="2737213" cy="276999"/>
          </a:xfrm>
          <a:prstGeom prst="rect">
            <a:avLst/>
          </a:prstGeom>
          <a:noFill/>
        </p:spPr>
        <p:txBody>
          <a:bodyPr wrap="square" rtlCol="0">
            <a:spAutoFit/>
          </a:bodyPr>
          <a:lstStyle/>
          <a:p>
            <a:r>
              <a:rPr kumimoji="1" lang="ja-JP" altLang="en-US" sz="1200" dirty="0" smtClean="0"/>
              <a:t>▼堺クリーンセンター見学の様子</a:t>
            </a:r>
            <a:endParaRPr kumimoji="1" lang="ja-JP" altLang="en-US" sz="1200" dirty="0"/>
          </a:p>
        </p:txBody>
      </p:sp>
    </p:spTree>
    <p:extLst>
      <p:ext uri="{BB962C8B-B14F-4D97-AF65-F5344CB8AC3E}">
        <p14:creationId xmlns:p14="http://schemas.microsoft.com/office/powerpoint/2010/main" val="3178011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mConfetti">
          <a:fgClr>
            <a:schemeClr val="accent2"/>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まとめ</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024127" y="2084832"/>
            <a:ext cx="9720073" cy="4023360"/>
          </a:xfrm>
        </p:spPr>
        <p:txBody>
          <a:bodyPr>
            <a:normAutofit/>
          </a:bodyPr>
          <a:lstStyle/>
          <a:p>
            <a:pPr>
              <a:buFont typeface="Wingdings" panose="05000000000000000000" pitchFamily="2" charset="2"/>
              <a:buChar char="u"/>
            </a:pPr>
            <a:r>
              <a:rPr kumimoji="1" lang="ja-JP" altLang="en-US" sz="2800" dirty="0" smtClean="0">
                <a:latin typeface="HG丸ｺﾞｼｯｸM-PRO" panose="020F0600000000000000" pitchFamily="50" charset="-128"/>
                <a:ea typeface="HG丸ｺﾞｼｯｸM-PRO" panose="020F0600000000000000" pitchFamily="50" charset="-128"/>
              </a:rPr>
              <a:t>色々なプログラムやイベントを利用して、たくさんの国の文化や考え方などを知ってください。</a:t>
            </a:r>
            <a:endParaRPr kumimoji="1" lang="en-US" altLang="ja-JP" sz="28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u"/>
            </a:pPr>
            <a:endParaRPr kumimoji="1" lang="en-US" altLang="ja-JP" sz="24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u"/>
            </a:pPr>
            <a:r>
              <a:rPr kumimoji="1" lang="ja-JP" altLang="en-US" sz="2800" dirty="0" smtClean="0">
                <a:latin typeface="HG丸ｺﾞｼｯｸM-PRO" panose="020F0600000000000000" pitchFamily="50" charset="-128"/>
                <a:ea typeface="HG丸ｺﾞｼｯｸM-PRO" panose="020F0600000000000000" pitchFamily="50" charset="-128"/>
              </a:rPr>
              <a:t>「違い」や「同じ点」に気付き、お互いを尊重する気持ちをもってください。</a:t>
            </a:r>
            <a:endParaRPr kumimoji="1" lang="en-US" altLang="ja-JP" sz="28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u"/>
            </a:pPr>
            <a:endParaRPr kumimoji="1" lang="en-US" altLang="ja-JP" sz="24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u"/>
            </a:pPr>
            <a:r>
              <a:rPr lang="ja-JP" altLang="en-US" sz="2800" dirty="0" smtClean="0">
                <a:latin typeface="HG丸ｺﾞｼｯｸM-PRO" panose="020F0600000000000000" pitchFamily="50" charset="-128"/>
                <a:ea typeface="HG丸ｺﾞｼｯｸM-PRO" panose="020F0600000000000000" pitchFamily="50" charset="-128"/>
              </a:rPr>
              <a:t>他の国の文化を知ることで、自分の国の良い点、もっと知りたくなる気持ちにも気づくかもしれません。</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p>
          <a:p>
            <a:pPr marL="0" indent="0">
              <a:buNone/>
            </a:pPr>
            <a:endParaRPr lang="en-US" altLang="ja-JP" sz="2400" dirty="0"/>
          </a:p>
        </p:txBody>
      </p:sp>
    </p:spTree>
    <p:extLst>
      <p:ext uri="{BB962C8B-B14F-4D97-AF65-F5344CB8AC3E}">
        <p14:creationId xmlns:p14="http://schemas.microsoft.com/office/powerpoint/2010/main" val="34238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1314" y="4365145"/>
            <a:ext cx="2734057" cy="1667108"/>
          </a:xfrm>
        </p:spPr>
      </p:pic>
      <p:sp>
        <p:nvSpPr>
          <p:cNvPr id="5" name="テキスト ボックス 4"/>
          <p:cNvSpPr txBox="1"/>
          <p:nvPr/>
        </p:nvSpPr>
        <p:spPr>
          <a:xfrm>
            <a:off x="1188720" y="836023"/>
            <a:ext cx="2873828" cy="1015663"/>
          </a:xfrm>
          <a:prstGeom prst="rect">
            <a:avLst/>
          </a:prstGeom>
          <a:noFill/>
        </p:spPr>
        <p:txBody>
          <a:bodyPr wrap="square" rtlCol="0">
            <a:spAutoFit/>
          </a:bodyPr>
          <a:lstStyle/>
          <a:p>
            <a:r>
              <a:rPr kumimoji="1" lang="ja-JP" altLang="en-US" sz="6000" dirty="0" smtClean="0">
                <a:solidFill>
                  <a:srgbClr val="00B050"/>
                </a:solidFill>
              </a:rPr>
              <a:t>おわ</a:t>
            </a:r>
            <a:r>
              <a:rPr kumimoji="1" lang="ja-JP" altLang="en-US" sz="6000" dirty="0">
                <a:solidFill>
                  <a:srgbClr val="00B050"/>
                </a:solidFill>
              </a:rPr>
              <a:t>り</a:t>
            </a:r>
          </a:p>
        </p:txBody>
      </p:sp>
    </p:spTree>
    <p:extLst>
      <p:ext uri="{BB962C8B-B14F-4D97-AF65-F5344CB8AC3E}">
        <p14:creationId xmlns:p14="http://schemas.microsoft.com/office/powerpoint/2010/main" val="249299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なんばん貿易</a:t>
            </a:r>
            <a:r>
              <a:rPr lang="ja-JP" altLang="en-US" dirty="0" smtClean="0">
                <a:latin typeface="HG丸ｺﾞｼｯｸM-PRO" panose="020F0600000000000000" pitchFamily="50" charset="-128"/>
                <a:ea typeface="HG丸ｺﾞｼｯｸM-PRO" panose="020F0600000000000000" pitchFamily="50" charset="-128"/>
              </a:rPr>
              <a:t>のころ</a:t>
            </a:r>
            <a:r>
              <a:rPr kumimoji="1" lang="ja-JP" altLang="en-US" dirty="0" smtClean="0">
                <a:latin typeface="HG丸ｺﾞｼｯｸM-PRO" panose="020F0600000000000000" pitchFamily="50" charset="-128"/>
                <a:ea typeface="HG丸ｺﾞｼｯｸM-PRO" panose="020F0600000000000000" pitchFamily="50" charset="-128"/>
              </a:rPr>
              <a:t>から</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120142" y="2084832"/>
            <a:ext cx="7971608" cy="4006222"/>
          </a:xfrm>
        </p:spPr>
        <p:txBody>
          <a:bodyPr>
            <a:normAutofit lnSpcReduction="10000"/>
          </a:bodyPr>
          <a:lstStyle/>
          <a:p>
            <a:pPr>
              <a:buFont typeface="Wingdings" panose="05000000000000000000" pitchFamily="2" charset="2"/>
              <a:buChar char="u"/>
            </a:pPr>
            <a:r>
              <a:rPr kumimoji="1" lang="ja-JP" altLang="en-US" sz="2400" dirty="0" smtClean="0">
                <a:latin typeface="HG丸ｺﾞｼｯｸM-PRO" panose="020F0600000000000000" pitchFamily="50" charset="-128"/>
                <a:ea typeface="HG丸ｺﾞｼｯｸM-PRO" panose="020F0600000000000000" pitchFamily="50" charset="-128"/>
              </a:rPr>
              <a:t>１５４０年頃（今から約４</a:t>
            </a:r>
            <a:r>
              <a:rPr lang="ja-JP" altLang="en-US" sz="2400" dirty="0" smtClean="0">
                <a:latin typeface="HG丸ｺﾞｼｯｸM-PRO" panose="020F0600000000000000" pitchFamily="50" charset="-128"/>
                <a:ea typeface="HG丸ｺﾞｼｯｸM-PRO" panose="020F0600000000000000" pitchFamily="50" charset="-128"/>
              </a:rPr>
              <a:t>８</a:t>
            </a:r>
            <a:r>
              <a:rPr kumimoji="1" lang="ja-JP" altLang="en-US" sz="2400" dirty="0" smtClean="0">
                <a:latin typeface="HG丸ｺﾞｼｯｸM-PRO" panose="020F0600000000000000" pitchFamily="50" charset="-128"/>
                <a:ea typeface="HG丸ｺﾞｼｯｸM-PRO" panose="020F0600000000000000" pitchFamily="50" charset="-128"/>
              </a:rPr>
              <a:t>０年前）</a:t>
            </a:r>
            <a:r>
              <a:rPr lang="ja-JP" altLang="en-US" sz="2400" dirty="0" smtClean="0">
                <a:latin typeface="HG丸ｺﾞｼｯｸM-PRO" panose="020F0600000000000000" pitchFamily="50" charset="-128"/>
                <a:ea typeface="HG丸ｺﾞｼｯｸM-PRO" panose="020F0600000000000000" pitchFamily="50" charset="-128"/>
              </a:rPr>
              <a:t>に、日本の商人（物を売り買いする人）、なんばん人（ポルトガル人とスペイン人）、中国人などの間で東南アジアから東アジアの海域で行われていた貿易を「なんばん貿易」といいます。</a:t>
            </a:r>
            <a:endParaRPr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u"/>
            </a:pPr>
            <a:r>
              <a:rPr lang="ja-JP" altLang="en-US" sz="2400" dirty="0" smtClean="0">
                <a:latin typeface="HG丸ｺﾞｼｯｸM-PRO" panose="020F0600000000000000" pitchFamily="50" charset="-128"/>
                <a:ea typeface="HG丸ｺﾞｼｯｸM-PRO" panose="020F0600000000000000" pitchFamily="50" charset="-128"/>
              </a:rPr>
              <a:t>このころから堺も東南アジアとの貿易をさかんに行っていました。</a:t>
            </a:r>
            <a:endParaRPr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u"/>
            </a:pPr>
            <a:r>
              <a:rPr lang="ja-JP" altLang="en-US" sz="2400" dirty="0" smtClean="0">
                <a:latin typeface="HG丸ｺﾞｼｯｸM-PRO" panose="020F0600000000000000" pitchFamily="50" charset="-128"/>
                <a:ea typeface="HG丸ｺﾞｼｯｸM-PRO" panose="020F0600000000000000" pitchFamily="50" charset="-128"/>
              </a:rPr>
              <a:t>たくさんの堺商人が東南アジアに移り住んでいまし</a:t>
            </a:r>
            <a:r>
              <a:rPr lang="ja-JP" altLang="en-US" sz="2400" dirty="0">
                <a:latin typeface="HG丸ｺﾞｼｯｸM-PRO" panose="020F0600000000000000" pitchFamily="50" charset="-128"/>
                <a:ea typeface="HG丸ｺﾞｼｯｸM-PRO" panose="020F0600000000000000" pitchFamily="50" charset="-128"/>
              </a:rPr>
              <a:t>た</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endParaRPr kumimoji="1" lang="ja-JP" altLang="en-US" sz="24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5958" y="1071154"/>
            <a:ext cx="1727781" cy="2389168"/>
          </a:xfrm>
          <a:prstGeom prst="rect">
            <a:avLst/>
          </a:prstGeom>
        </p:spPr>
      </p:pic>
    </p:spTree>
    <p:extLst>
      <p:ext uri="{BB962C8B-B14F-4D97-AF65-F5344CB8AC3E}">
        <p14:creationId xmlns:p14="http://schemas.microsoft.com/office/powerpoint/2010/main" val="148686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カンボジアのアンコールワット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241702" y="1733144"/>
            <a:ext cx="9502498" cy="2637863"/>
          </a:xfrm>
        </p:spPr>
        <p:txBody>
          <a:bodyPr>
            <a:noAutofit/>
          </a:bodyPr>
          <a:lstStyle/>
          <a:p>
            <a:pPr>
              <a:lnSpc>
                <a:spcPct val="150000"/>
              </a:lnSpc>
            </a:pPr>
            <a:r>
              <a:rPr lang="ja-JP" altLang="ja-JP" sz="2400" dirty="0">
                <a:latin typeface="HG丸ｺﾞｼｯｸM-PRO" panose="020F0600000000000000" pitchFamily="50" charset="-128"/>
                <a:ea typeface="HG丸ｺﾞｼｯｸM-PRO" panose="020F0600000000000000" pitchFamily="50" charset="-128"/>
              </a:rPr>
              <a:t>アンコールワット十字</a:t>
            </a:r>
            <a:r>
              <a:rPr lang="ja-JP" altLang="ja-JP" sz="2400" dirty="0" smtClean="0">
                <a:latin typeface="HG丸ｺﾞｼｯｸM-PRO" panose="020F0600000000000000" pitchFamily="50" charset="-128"/>
                <a:ea typeface="HG丸ｺﾞｼｯｸM-PRO" panose="020F0600000000000000" pitchFamily="50" charset="-128"/>
              </a:rPr>
              <a:t>回廊</a:t>
            </a:r>
            <a:r>
              <a:rPr lang="ja-JP" altLang="en-US" sz="2400" dirty="0" smtClean="0">
                <a:latin typeface="HG丸ｺﾞｼｯｸM-PRO" panose="020F0600000000000000" pitchFamily="50" charset="-128"/>
                <a:ea typeface="HG丸ｺﾞｼｯｸM-PRO" panose="020F0600000000000000" pitchFamily="50" charset="-128"/>
              </a:rPr>
              <a:t>（じゅうじかいろう）と呼ばれるところ</a:t>
            </a:r>
            <a:r>
              <a:rPr lang="ja-JP" altLang="ja-JP" sz="2400" dirty="0" smtClean="0">
                <a:latin typeface="HG丸ｺﾞｼｯｸM-PRO" panose="020F0600000000000000" pitchFamily="50" charset="-128"/>
                <a:ea typeface="HG丸ｺﾞｼｯｸM-PRO" panose="020F0600000000000000" pitchFamily="50" charset="-128"/>
              </a:rPr>
              <a:t>に</a:t>
            </a:r>
            <a:r>
              <a:rPr lang="ja-JP" altLang="en-US" sz="2400" dirty="0" smtClean="0">
                <a:latin typeface="HG丸ｺﾞｼｯｸM-PRO" panose="020F0600000000000000" pitchFamily="50" charset="-128"/>
                <a:ea typeface="HG丸ｺﾞｼｯｸM-PRO" panose="020F0600000000000000" pitchFamily="50" charset="-128"/>
              </a:rPr>
              <a:t>日本人の墨書（ぼくしょ）で落書きが残されています。</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墨書は</a:t>
            </a:r>
            <a:r>
              <a:rPr lang="en-US" altLang="ja-JP" sz="2400" dirty="0" smtClean="0">
                <a:latin typeface="HG丸ｺﾞｼｯｸM-PRO" panose="020F0600000000000000" pitchFamily="50" charset="-128"/>
                <a:ea typeface="HG丸ｺﾞｼｯｸM-PRO" panose="020F0600000000000000" pitchFamily="50" charset="-128"/>
              </a:rPr>
              <a:t>14</a:t>
            </a:r>
            <a:r>
              <a:rPr lang="ja-JP" altLang="en-US" sz="2400" dirty="0" smtClean="0">
                <a:latin typeface="HG丸ｺﾞｼｯｸM-PRO" panose="020F0600000000000000" pitchFamily="50" charset="-128"/>
                <a:ea typeface="HG丸ｺﾞｼｯｸM-PRO" panose="020F0600000000000000" pitchFamily="50" charset="-128"/>
              </a:rPr>
              <a:t>カ所に残されています。</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400" dirty="0" smtClean="0">
                <a:latin typeface="HG丸ｺﾞｼｯｸM-PRO" panose="020F0600000000000000" pitchFamily="50" charset="-128"/>
                <a:ea typeface="HG丸ｺﾞｼｯｸM-PRO" panose="020F0600000000000000" pitchFamily="50" charset="-128"/>
              </a:rPr>
              <a:t>その中に堺の人の墨書があります。</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352" y="2829280"/>
            <a:ext cx="4553244" cy="3414933"/>
          </a:xfrm>
          <a:prstGeom prst="rect">
            <a:avLst/>
          </a:prstGeom>
        </p:spPr>
      </p:pic>
      <p:sp>
        <p:nvSpPr>
          <p:cNvPr id="6" name="フローチャート: 結合子 5"/>
          <p:cNvSpPr/>
          <p:nvPr/>
        </p:nvSpPr>
        <p:spPr>
          <a:xfrm>
            <a:off x="8679766" y="4295393"/>
            <a:ext cx="1533379" cy="143490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線吹き出し 1 (枠付き) 6"/>
          <p:cNvSpPr/>
          <p:nvPr/>
        </p:nvSpPr>
        <p:spPr>
          <a:xfrm>
            <a:off x="4965895" y="4329334"/>
            <a:ext cx="1308296" cy="1185202"/>
          </a:xfrm>
          <a:prstGeom prst="borderCallout1">
            <a:avLst>
              <a:gd name="adj1" fmla="val 42228"/>
              <a:gd name="adj2" fmla="val 100088"/>
              <a:gd name="adj3" fmla="val 56708"/>
              <a:gd name="adj4" fmla="val 2814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088985" y="4412681"/>
            <a:ext cx="1002326" cy="1200329"/>
          </a:xfrm>
          <a:prstGeom prst="rect">
            <a:avLst/>
          </a:prstGeom>
          <a:noFill/>
        </p:spPr>
        <p:txBody>
          <a:bodyPr wrap="square" rtlCol="0">
            <a:spAutoFit/>
          </a:bodyPr>
          <a:lstStyle/>
          <a:p>
            <a:r>
              <a:rPr kumimoji="1" lang="ja-JP" altLang="en-US" sz="7200" dirty="0" smtClean="0"/>
              <a:t>堺</a:t>
            </a:r>
            <a:endParaRPr kumimoji="1" lang="ja-JP" altLang="en-US" sz="7200" dirty="0"/>
          </a:p>
        </p:txBody>
      </p:sp>
      <p:sp>
        <p:nvSpPr>
          <p:cNvPr id="9" name="テキスト ボックス 8"/>
          <p:cNvSpPr txBox="1"/>
          <p:nvPr/>
        </p:nvSpPr>
        <p:spPr>
          <a:xfrm>
            <a:off x="3766622" y="5597882"/>
            <a:ext cx="2974730" cy="646331"/>
          </a:xfrm>
          <a:prstGeom prst="rect">
            <a:avLst/>
          </a:prstGeom>
          <a:noFill/>
        </p:spPr>
        <p:txBody>
          <a:bodyPr wrap="square" rtlCol="0">
            <a:spAutoFit/>
          </a:bodyPr>
          <a:lstStyle/>
          <a:p>
            <a:r>
              <a:rPr kumimoji="1" lang="ja-JP" altLang="en-US" dirty="0" smtClean="0"/>
              <a:t>長い月日がたち、うすれてみえにくくなっています。</a:t>
            </a:r>
            <a:endParaRPr kumimoji="1" lang="ja-JP" altLang="en-US" dirty="0"/>
          </a:p>
        </p:txBody>
      </p:sp>
    </p:spTree>
    <p:extLst>
      <p:ext uri="{BB962C8B-B14F-4D97-AF65-F5344CB8AC3E}">
        <p14:creationId xmlns:p14="http://schemas.microsoft.com/office/powerpoint/2010/main" val="23482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フィリピンのルソン島</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024128" y="2084832"/>
            <a:ext cx="7472758" cy="4211741"/>
          </a:xfrm>
        </p:spPr>
        <p:txBody>
          <a:bodyPr>
            <a:noAutofit/>
          </a:bodyPr>
          <a:lstStyle/>
          <a:p>
            <a:pPr>
              <a:buFont typeface="Wingdings" panose="05000000000000000000" pitchFamily="2" charset="2"/>
              <a:buChar char="u"/>
            </a:pPr>
            <a:r>
              <a:rPr lang="ja-JP" altLang="en-US" sz="2000" dirty="0">
                <a:latin typeface="HG丸ｺﾞｼｯｸM-PRO" panose="020F0600000000000000" pitchFamily="50" charset="-128"/>
                <a:ea typeface="HG丸ｺﾞｼｯｸM-PRO" panose="020F0600000000000000" pitchFamily="50" charset="-128"/>
              </a:rPr>
              <a:t>呂宋 助左衛門（るそん すけざえ</a:t>
            </a:r>
            <a:r>
              <a:rPr lang="ja-JP" altLang="en-US" sz="2000" dirty="0" smtClean="0">
                <a:latin typeface="HG丸ｺﾞｼｯｸM-PRO" panose="020F0600000000000000" pitchFamily="50" charset="-128"/>
                <a:ea typeface="HG丸ｺﾞｼｯｸM-PRO" panose="020F0600000000000000" pitchFamily="50" charset="-128"/>
              </a:rPr>
              <a:t>もん）って知ってる？</a:t>
            </a:r>
            <a:endParaRPr lang="en-US" altLang="ja-JP" sz="20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u"/>
            </a:pPr>
            <a:r>
              <a:rPr lang="ja-JP" altLang="en-US" sz="2000" dirty="0">
                <a:latin typeface="HG丸ｺﾞｼｯｸM-PRO" panose="020F0600000000000000" pitchFamily="50" charset="-128"/>
                <a:ea typeface="HG丸ｺﾞｼｯｸM-PRO" panose="020F0600000000000000" pitchFamily="50" charset="-128"/>
              </a:rPr>
              <a:t>本名：納屋助左衛門（なや すけざえもん）。戦国時代</a:t>
            </a:r>
            <a:r>
              <a:rPr lang="ja-JP" altLang="en-US" sz="2000" dirty="0" smtClean="0">
                <a:latin typeface="HG丸ｺﾞｼｯｸM-PRO" panose="020F0600000000000000" pitchFamily="50" charset="-128"/>
                <a:ea typeface="HG丸ｺﾞｼｯｸM-PRO" panose="020F0600000000000000" pitchFamily="50" charset="-128"/>
              </a:rPr>
              <a:t>の堺</a:t>
            </a:r>
            <a:r>
              <a:rPr lang="ja-JP" altLang="en-US" sz="2000" dirty="0">
                <a:latin typeface="HG丸ｺﾞｼｯｸM-PRO" panose="020F0600000000000000" pitchFamily="50" charset="-128"/>
                <a:ea typeface="HG丸ｺﾞｼｯｸM-PRO" panose="020F0600000000000000" pitchFamily="50" charset="-128"/>
              </a:rPr>
              <a:t>の伝説的貿易</a:t>
            </a:r>
            <a:r>
              <a:rPr lang="ja-JP" altLang="en-US" sz="2000" dirty="0" smtClean="0">
                <a:latin typeface="HG丸ｺﾞｼｯｸM-PRO" panose="020F0600000000000000" pitchFamily="50" charset="-128"/>
                <a:ea typeface="HG丸ｺﾞｼｯｸM-PRO" panose="020F0600000000000000" pitchFamily="50" charset="-128"/>
              </a:rPr>
              <a:t>商人。</a:t>
            </a:r>
            <a:endParaRPr lang="en-US" altLang="ja-JP" sz="20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u"/>
            </a:pPr>
            <a:r>
              <a:rPr lang="ja-JP" altLang="en-US" sz="2000" dirty="0" smtClean="0">
                <a:latin typeface="HG丸ｺﾞｼｯｸM-PRO" panose="020F0600000000000000" pitchFamily="50" charset="-128"/>
                <a:ea typeface="HG丸ｺﾞｼｯｸM-PRO" panose="020F0600000000000000" pitchFamily="50" charset="-128"/>
              </a:rPr>
              <a:t>この</a:t>
            </a:r>
            <a:r>
              <a:rPr kumimoji="1" lang="ja-JP" altLang="en-US" sz="2000" dirty="0" smtClean="0">
                <a:latin typeface="HG丸ｺﾞｼｯｸM-PRO" panose="020F0600000000000000" pitchFamily="50" charset="-128"/>
                <a:ea typeface="HG丸ｺﾞｼｯｸM-PRO" panose="020F0600000000000000" pitchFamily="50" charset="-128"/>
              </a:rPr>
              <a:t>時代、一つの土地をもらうために命をかけて戦い、ようやく小さな土地をもらえる時代だったのですが、たった一つのつぼで</a:t>
            </a:r>
            <a:r>
              <a:rPr kumimoji="1" lang="en-US" altLang="ja-JP" sz="2000" dirty="0" smtClean="0">
                <a:latin typeface="HG丸ｺﾞｼｯｸM-PRO" panose="020F0600000000000000" pitchFamily="50" charset="-128"/>
                <a:ea typeface="HG丸ｺﾞｼｯｸM-PRO" panose="020F0600000000000000" pitchFamily="50" charset="-128"/>
              </a:rPr>
              <a:t>1</a:t>
            </a:r>
            <a:r>
              <a:rPr kumimoji="1" lang="ja-JP" altLang="en-US" sz="2000" dirty="0" smtClean="0">
                <a:latin typeface="HG丸ｺﾞｼｯｸM-PRO" panose="020F0600000000000000" pitchFamily="50" charset="-128"/>
                <a:ea typeface="HG丸ｺﾞｼｯｸM-PRO" panose="020F0600000000000000" pitchFamily="50" charset="-128"/>
              </a:rPr>
              <a:t>国ほどの価値がある</a:t>
            </a:r>
            <a:r>
              <a:rPr lang="ja-JP" altLang="en-US" sz="2000" dirty="0">
                <a:latin typeface="HG丸ｺﾞｼｯｸM-PRO" panose="020F0600000000000000" pitchFamily="50" charset="-128"/>
                <a:ea typeface="HG丸ｺﾞｼｯｸM-PRO" panose="020F0600000000000000" pitchFamily="50" charset="-128"/>
              </a:rPr>
              <a:t>と</a:t>
            </a:r>
            <a:r>
              <a:rPr lang="ja-JP" altLang="en-US" sz="2000" dirty="0" smtClean="0">
                <a:latin typeface="HG丸ｺﾞｼｯｸM-PRO" panose="020F0600000000000000" pitchFamily="50" charset="-128"/>
                <a:ea typeface="HG丸ｺﾞｼｯｸM-PRO" panose="020F0600000000000000" pitchFamily="50" charset="-128"/>
              </a:rPr>
              <a:t>いわれるものがありました。それがルソンつぼ（呂</a:t>
            </a:r>
            <a:r>
              <a:rPr lang="ja-JP" altLang="en-US" sz="2000" dirty="0">
                <a:latin typeface="HG丸ｺﾞｼｯｸM-PRO" panose="020F0600000000000000" pitchFamily="50" charset="-128"/>
                <a:ea typeface="HG丸ｺﾞｼｯｸM-PRO" panose="020F0600000000000000" pitchFamily="50" charset="-128"/>
              </a:rPr>
              <a:t>宋壺</a:t>
            </a:r>
            <a:r>
              <a:rPr lang="ja-JP" altLang="en-US" sz="2000" dirty="0" smtClean="0">
                <a:latin typeface="HG丸ｺﾞｼｯｸM-PRO" panose="020F0600000000000000" pitchFamily="50" charset="-128"/>
                <a:ea typeface="HG丸ｺﾞｼｯｸM-PRO" panose="020F0600000000000000" pitchFamily="50" charset="-128"/>
              </a:rPr>
              <a:t>）です。</a:t>
            </a:r>
            <a:endParaRPr lang="en-US" altLang="ja-JP" sz="20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u"/>
            </a:pPr>
            <a:r>
              <a:rPr lang="ja-JP" altLang="en-US" sz="2000" dirty="0">
                <a:latin typeface="HG丸ｺﾞｼｯｸM-PRO" panose="020F0600000000000000" pitchFamily="50" charset="-128"/>
                <a:ea typeface="HG丸ｺﾞｼｯｸM-PRO" panose="020F0600000000000000" pitchFamily="50" charset="-128"/>
              </a:rPr>
              <a:t>納屋助左衛門</a:t>
            </a:r>
            <a:r>
              <a:rPr kumimoji="1" lang="ja-JP" altLang="en-US" sz="2000" dirty="0" smtClean="0">
                <a:latin typeface="HG丸ｺﾞｼｯｸM-PRO" panose="020F0600000000000000" pitchFamily="50" charset="-128"/>
                <a:ea typeface="HG丸ｺﾞｼｯｸM-PRO" panose="020F0600000000000000" pitchFamily="50" charset="-128"/>
              </a:rPr>
              <a:t>が、フィリピンのルソン島から持ち帰ったルソンつぼを豊臣秀吉（とよとみひでよし）に贈り物として渡したのがきっかけで、</a:t>
            </a:r>
            <a:r>
              <a:rPr lang="ja-JP" altLang="en-US" sz="2000" dirty="0" smtClean="0">
                <a:latin typeface="HG丸ｺﾞｼｯｸM-PRO" panose="020F0600000000000000" pitchFamily="50" charset="-128"/>
                <a:ea typeface="HG丸ｺﾞｼｯｸM-PRO" panose="020F0600000000000000" pitchFamily="50" charset="-128"/>
              </a:rPr>
              <a:t>つぼ</a:t>
            </a:r>
            <a:r>
              <a:rPr kumimoji="1" lang="ja-JP" altLang="en-US" sz="2000" dirty="0" smtClean="0">
                <a:latin typeface="HG丸ｺﾞｼｯｸM-PRO" panose="020F0600000000000000" pitchFamily="50" charset="-128"/>
                <a:ea typeface="HG丸ｺﾞｼｯｸM-PRO" panose="020F0600000000000000" pitchFamily="50" charset="-128"/>
              </a:rPr>
              <a:t>が高く売れ大商人として有名になり、名前もそれにちなんで、</a:t>
            </a:r>
            <a:r>
              <a:rPr lang="ja-JP" altLang="en-US" sz="2000" dirty="0" smtClean="0">
                <a:latin typeface="HG丸ｺﾞｼｯｸM-PRO" panose="020F0600000000000000" pitchFamily="50" charset="-128"/>
                <a:ea typeface="HG丸ｺﾞｼｯｸM-PRO" panose="020F0600000000000000" pitchFamily="50" charset="-128"/>
              </a:rPr>
              <a:t>るそん </a:t>
            </a:r>
            <a:r>
              <a:rPr lang="ja-JP" altLang="en-US" sz="2000" dirty="0">
                <a:latin typeface="HG丸ｺﾞｼｯｸM-PRO" panose="020F0600000000000000" pitchFamily="50" charset="-128"/>
                <a:ea typeface="HG丸ｺﾞｼｯｸM-PRO" panose="020F0600000000000000" pitchFamily="50" charset="-128"/>
              </a:rPr>
              <a:t>すけざえ</a:t>
            </a:r>
            <a:r>
              <a:rPr lang="ja-JP" altLang="en-US" sz="2000" dirty="0" smtClean="0">
                <a:latin typeface="HG丸ｺﾞｼｯｸM-PRO" panose="020F0600000000000000" pitchFamily="50" charset="-128"/>
                <a:ea typeface="HG丸ｺﾞｼｯｸM-PRO" panose="020F0600000000000000" pitchFamily="50" charset="-128"/>
              </a:rPr>
              <a:t>もんとよばれるようになりました。</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8543717" y="5650242"/>
            <a:ext cx="3545182" cy="646331"/>
          </a:xfrm>
          <a:prstGeom prst="rect">
            <a:avLst/>
          </a:prstGeom>
          <a:noFill/>
        </p:spPr>
        <p:txBody>
          <a:bodyPr wrap="square" rtlCol="0">
            <a:spAutoFit/>
          </a:bodyPr>
          <a:lstStyle/>
          <a:p>
            <a:r>
              <a:rPr kumimoji="1" lang="ja-JP" altLang="en-US" dirty="0" smtClean="0"/>
              <a:t>▲堺旧港に</a:t>
            </a:r>
            <a:r>
              <a:rPr lang="ja-JP" altLang="en-US" dirty="0"/>
              <a:t>呂宋 助左</a:t>
            </a:r>
            <a:r>
              <a:rPr lang="ja-JP" altLang="en-US" dirty="0" smtClean="0"/>
              <a:t>衛門の銅像が立っているよ。</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8762" y="2084832"/>
            <a:ext cx="2381582" cy="3277057"/>
          </a:xfrm>
          <a:prstGeom prst="rect">
            <a:avLst/>
          </a:prstGeom>
        </p:spPr>
      </p:pic>
    </p:spTree>
    <p:extLst>
      <p:ext uri="{BB962C8B-B14F-4D97-AF65-F5344CB8AC3E}">
        <p14:creationId xmlns:p14="http://schemas.microsoft.com/office/powerpoint/2010/main" val="60997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ベトナムのホイアン</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7076" y="2084830"/>
            <a:ext cx="5694146" cy="4270610"/>
          </a:xfrm>
          <a:prstGeom prst="rect">
            <a:avLst/>
          </a:prstGeom>
        </p:spPr>
      </p:pic>
      <p:sp>
        <p:nvSpPr>
          <p:cNvPr id="3" name="テキスト ボックス 2"/>
          <p:cNvSpPr txBox="1"/>
          <p:nvPr/>
        </p:nvSpPr>
        <p:spPr>
          <a:xfrm>
            <a:off x="679268" y="1779687"/>
            <a:ext cx="4781006" cy="5262979"/>
          </a:xfrm>
          <a:prstGeom prst="rect">
            <a:avLst/>
          </a:prstGeom>
          <a:noFill/>
        </p:spPr>
        <p:txBody>
          <a:bodyPr wrap="square" rtlCol="0">
            <a:spAutoFit/>
          </a:bodyPr>
          <a:lstStyle/>
          <a:p>
            <a:pPr>
              <a:lnSpc>
                <a:spcPct val="150000"/>
              </a:lnSpc>
            </a:pPr>
            <a:r>
              <a:rPr lang="ja-JP" altLang="ja-JP" sz="2400" dirty="0"/>
              <a:t>多くの堺商人が国際貿易都市として栄えていたベトナムのホイアンに移り住んでいました。</a:t>
            </a:r>
          </a:p>
          <a:p>
            <a:pPr>
              <a:lnSpc>
                <a:spcPct val="150000"/>
              </a:lnSpc>
            </a:pPr>
            <a:r>
              <a:rPr lang="ja-JP" altLang="ja-JP" sz="2400" dirty="0"/>
              <a:t>堺商人・</a:t>
            </a:r>
            <a:r>
              <a:rPr lang="ja-JP" altLang="ja-JP" sz="2400" dirty="0" smtClean="0"/>
              <a:t>具足屋</a:t>
            </a:r>
            <a:r>
              <a:rPr lang="en-US" altLang="ja-JP" sz="2400" dirty="0" smtClean="0"/>
              <a:t>*</a:t>
            </a:r>
            <a:r>
              <a:rPr lang="ja-JP" altLang="ja-JP" sz="2400" dirty="0" smtClean="0"/>
              <a:t>が</a:t>
            </a:r>
            <a:r>
              <a:rPr lang="ja-JP" altLang="ja-JP" sz="2400" dirty="0"/>
              <a:t>亡くなり、その墓が今でもあり、 ベトナム人により、大切に守られています</a:t>
            </a:r>
            <a:r>
              <a:rPr lang="ja-JP" altLang="ja-JP" sz="2400" dirty="0" smtClean="0"/>
              <a:t>。</a:t>
            </a:r>
            <a:endParaRPr lang="en-US" altLang="ja-JP" sz="2400" dirty="0" smtClean="0"/>
          </a:p>
          <a:p>
            <a:pPr>
              <a:lnSpc>
                <a:spcPct val="150000"/>
              </a:lnSpc>
            </a:pPr>
            <a:r>
              <a:rPr lang="en-US" altLang="ja-JP" sz="2400" dirty="0" smtClean="0"/>
              <a:t>*</a:t>
            </a:r>
            <a:r>
              <a:rPr lang="ja-JP" altLang="en-US" sz="1600" dirty="0"/>
              <a:t>戦士が身や頭につけた防備の</a:t>
            </a:r>
            <a:r>
              <a:rPr lang="ja-JP" altLang="en-US" sz="1600" dirty="0" smtClean="0"/>
              <a:t>武具である甲冑（かっちゅう）をつくったり売ったりする家。また、その人。</a:t>
            </a:r>
            <a:endParaRPr lang="en-US" altLang="ja-JP" sz="1600" dirty="0" smtClean="0"/>
          </a:p>
          <a:p>
            <a:pPr>
              <a:lnSpc>
                <a:spcPct val="150000"/>
              </a:lnSpc>
            </a:pPr>
            <a:endParaRPr kumimoji="1" lang="ja-JP" altLang="en-US" sz="2400" dirty="0"/>
          </a:p>
        </p:txBody>
      </p:sp>
    </p:spTree>
    <p:extLst>
      <p:ext uri="{BB962C8B-B14F-4D97-AF65-F5344CB8AC3E}">
        <p14:creationId xmlns:p14="http://schemas.microsoft.com/office/powerpoint/2010/main" val="3032728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24128" y="786384"/>
            <a:ext cx="9720072" cy="1682496"/>
          </a:xfrm>
        </p:spPr>
        <p:txBody>
          <a:bodyPr>
            <a:normAutofit/>
          </a:bodyPr>
          <a:lstStyle/>
          <a:p>
            <a:r>
              <a:rPr lang="ja-JP" altLang="en-US" sz="4000" dirty="0" smtClean="0">
                <a:latin typeface="HG丸ｺﾞｼｯｸM-PRO" panose="020F0600000000000000" pitchFamily="50" charset="-128"/>
                <a:ea typeface="HG丸ｺﾞｼｯｸM-PRO" panose="020F0600000000000000" pitchFamily="50" charset="-128"/>
              </a:rPr>
              <a:t>そんなことが</a:t>
            </a:r>
            <a:r>
              <a:rPr lang="ja-JP" altLang="ja-JP" sz="4000" dirty="0" smtClean="0">
                <a:latin typeface="HG丸ｺﾞｼｯｸM-PRO" panose="020F0600000000000000" pitchFamily="50" charset="-128"/>
                <a:ea typeface="HG丸ｺﾞｼｯｸM-PRO" panose="020F0600000000000000" pitchFamily="50" charset="-128"/>
              </a:rPr>
              <a:t>今の</a:t>
            </a:r>
            <a:r>
              <a:rPr lang="ja-JP" altLang="ja-JP" sz="4000" dirty="0">
                <a:latin typeface="HG丸ｺﾞｼｯｸM-PRO" panose="020F0600000000000000" pitchFamily="50" charset="-128"/>
                <a:ea typeface="HG丸ｺﾞｼｯｸM-PRO" panose="020F0600000000000000" pitchFamily="50" charset="-128"/>
              </a:rPr>
              <a:t>堺</a:t>
            </a:r>
            <a:r>
              <a:rPr lang="ja-JP" altLang="ja-JP" sz="4000" dirty="0" smtClean="0">
                <a:latin typeface="HG丸ｺﾞｼｯｸM-PRO" panose="020F0600000000000000" pitchFamily="50" charset="-128"/>
                <a:ea typeface="HG丸ｺﾞｼｯｸM-PRO" panose="020F0600000000000000" pitchFamily="50" charset="-128"/>
              </a:rPr>
              <a:t>と</a:t>
            </a:r>
            <a:r>
              <a:rPr lang="ja-JP" altLang="en-US" sz="4000" dirty="0" smtClean="0">
                <a:latin typeface="HG丸ｺﾞｼｯｸM-PRO" panose="020F0600000000000000" pitchFamily="50" charset="-128"/>
                <a:ea typeface="HG丸ｺﾞｼｯｸM-PRO" panose="020F0600000000000000" pitchFamily="50" charset="-128"/>
              </a:rPr>
              <a:t>アセアン各国</a:t>
            </a:r>
            <a:r>
              <a:rPr lang="ja-JP" altLang="ja-JP" sz="4000" dirty="0" smtClean="0">
                <a:latin typeface="HG丸ｺﾞｼｯｸM-PRO" panose="020F0600000000000000" pitchFamily="50" charset="-128"/>
                <a:ea typeface="HG丸ｺﾞｼｯｸM-PRO" panose="020F0600000000000000" pitchFamily="50" charset="-128"/>
              </a:rPr>
              <a:t>の</a:t>
            </a:r>
            <a:r>
              <a:rPr lang="en-US" altLang="ja-JP" sz="4000" dirty="0" smtClean="0">
                <a:latin typeface="HG丸ｺﾞｼｯｸM-PRO" panose="020F0600000000000000" pitchFamily="50" charset="-128"/>
                <a:ea typeface="HG丸ｺﾞｼｯｸM-PRO" panose="020F0600000000000000" pitchFamily="50" charset="-128"/>
              </a:rPr>
              <a:t/>
            </a:r>
            <a:br>
              <a:rPr lang="en-US" altLang="ja-JP" sz="4000" dirty="0" smtClean="0">
                <a:latin typeface="HG丸ｺﾞｼｯｸM-PRO" panose="020F0600000000000000" pitchFamily="50" charset="-128"/>
                <a:ea typeface="HG丸ｺﾞｼｯｸM-PRO" panose="020F0600000000000000" pitchFamily="50" charset="-128"/>
              </a:rPr>
            </a:br>
            <a:r>
              <a:rPr lang="ja-JP" altLang="en-US" sz="4000" dirty="0" smtClean="0">
                <a:latin typeface="HG丸ｺﾞｼｯｸM-PRO" panose="020F0600000000000000" pitchFamily="50" charset="-128"/>
                <a:ea typeface="HG丸ｺﾞｼｯｸM-PRO" panose="020F0600000000000000" pitchFamily="50" charset="-128"/>
              </a:rPr>
              <a:t>つながりのはじまり</a:t>
            </a:r>
            <a:r>
              <a:rPr lang="en-US" altLang="ja-JP" sz="4000" dirty="0" smtClean="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
            </a:r>
            <a:br>
              <a:rPr lang="ja-JP" altLang="ja-JP" dirty="0">
                <a:latin typeface="HG丸ｺﾞｼｯｸM-PRO" panose="020F0600000000000000" pitchFamily="50" charset="-128"/>
                <a:ea typeface="HG丸ｺﾞｼｯｸM-PRO" panose="020F0600000000000000" pitchFamily="50" charset="-128"/>
              </a:rPr>
            </a:b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783771" y="2124222"/>
            <a:ext cx="8289892" cy="4433332"/>
          </a:xfrm>
        </p:spPr>
        <p:txBody>
          <a:bodyPr>
            <a:normAutofit/>
          </a:bodyPr>
          <a:lstStyle/>
          <a:p>
            <a:pPr>
              <a:buFont typeface="Wingdings" panose="05000000000000000000" pitchFamily="2" charset="2"/>
              <a:buChar char="Ø"/>
            </a:pPr>
            <a:r>
              <a:rPr kumimoji="1" lang="en-US" altLang="ja-JP" sz="2400" dirty="0" smtClean="0">
                <a:latin typeface="HG丸ｺﾞｼｯｸM-PRO" panose="020F0600000000000000" pitchFamily="50" charset="-128"/>
                <a:ea typeface="HG丸ｺﾞｼｯｸM-PRO" panose="020F0600000000000000" pitchFamily="50" charset="-128"/>
              </a:rPr>
              <a:t>2008</a:t>
            </a:r>
            <a:r>
              <a:rPr kumimoji="1" lang="ja-JP" altLang="en-US" sz="2400" dirty="0" smtClean="0">
                <a:latin typeface="HG丸ｺﾞｼｯｸM-PRO" panose="020F0600000000000000" pitchFamily="50" charset="-128"/>
                <a:ea typeface="HG丸ｺﾞｼｯｸM-PRO" panose="020F0600000000000000" pitchFamily="50" charset="-128"/>
              </a:rPr>
              <a:t>年</a:t>
            </a:r>
            <a:r>
              <a:rPr kumimoji="1" lang="en-US" altLang="ja-JP" sz="2400" dirty="0" smtClean="0">
                <a:latin typeface="HG丸ｺﾞｼｯｸM-PRO" panose="020F0600000000000000" pitchFamily="50" charset="-128"/>
                <a:ea typeface="HG丸ｺﾞｼｯｸM-PRO" panose="020F0600000000000000" pitchFamily="50" charset="-128"/>
              </a:rPr>
              <a:t>12</a:t>
            </a:r>
            <a:r>
              <a:rPr kumimoji="1" lang="ja-JP" altLang="en-US" sz="2400" dirty="0" smtClean="0">
                <a:latin typeface="HG丸ｺﾞｼｯｸM-PRO" panose="020F0600000000000000" pitchFamily="50" charset="-128"/>
                <a:ea typeface="HG丸ｺﾞｼｯｸM-PRO" panose="020F0600000000000000" pitchFamily="50" charset="-128"/>
              </a:rPr>
              <a:t>月堺市役所に東南アジア諸国との交流を深めるため、「アセアン交流推進室」がつくられ</a:t>
            </a:r>
            <a:r>
              <a:rPr lang="ja-JP" altLang="en-US" sz="2400" dirty="0" smtClean="0">
                <a:latin typeface="HG丸ｺﾞｼｯｸM-PRO" panose="020F0600000000000000" pitchFamily="50" charset="-128"/>
                <a:ea typeface="HG丸ｺﾞｼｯｸM-PRO" panose="020F0600000000000000" pitchFamily="50" charset="-128"/>
              </a:rPr>
              <a:t>ました。</a:t>
            </a:r>
            <a:r>
              <a:rPr lang="ja-JP" altLang="en-US" sz="2400" dirty="0">
                <a:latin typeface="HG丸ｺﾞｼｯｸM-PRO" panose="020F0600000000000000" pitchFamily="50" charset="-128"/>
                <a:ea typeface="HG丸ｺﾞｼｯｸM-PRO" panose="020F0600000000000000" pitchFamily="50" charset="-128"/>
              </a:rPr>
              <a:t>日本</a:t>
            </a:r>
            <a:r>
              <a:rPr lang="ja-JP" altLang="en-US" sz="2400" dirty="0" smtClean="0">
                <a:latin typeface="HG丸ｺﾞｼｯｸM-PRO" panose="020F0600000000000000" pitchFamily="50" charset="-128"/>
                <a:ea typeface="HG丸ｺﾞｼｯｸM-PRO" panose="020F0600000000000000" pitchFamily="50" charset="-128"/>
              </a:rPr>
              <a:t>で「アセアン」という名前のついた部署が</a:t>
            </a:r>
            <a:r>
              <a:rPr lang="ja-JP" altLang="en-US" sz="2400" dirty="0">
                <a:latin typeface="HG丸ｺﾞｼｯｸM-PRO" panose="020F0600000000000000" pitchFamily="50" charset="-128"/>
                <a:ea typeface="HG丸ｺﾞｼｯｸM-PRO" panose="020F0600000000000000" pitchFamily="50" charset="-128"/>
              </a:rPr>
              <a:t>あるの</a:t>
            </a:r>
            <a:r>
              <a:rPr lang="ja-JP" altLang="en-US" sz="2400" dirty="0" smtClean="0">
                <a:latin typeface="HG丸ｺﾞｼｯｸM-PRO" panose="020F0600000000000000" pitchFamily="50" charset="-128"/>
                <a:ea typeface="HG丸ｺﾞｼｯｸM-PRO" panose="020F0600000000000000" pitchFamily="50" charset="-128"/>
              </a:rPr>
              <a:t>は堺だけです。</a:t>
            </a:r>
            <a:endParaRPr lang="en-US" altLang="ja-JP" sz="1600" dirty="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kumimoji="1" lang="en-US" altLang="ja-JP" sz="2400" dirty="0" smtClean="0">
                <a:latin typeface="HG丸ｺﾞｼｯｸM-PRO" panose="020F0600000000000000" pitchFamily="50" charset="-128"/>
                <a:ea typeface="HG丸ｺﾞｼｯｸM-PRO" panose="020F0600000000000000" pitchFamily="50" charset="-128"/>
              </a:rPr>
              <a:t>2009</a:t>
            </a:r>
            <a:r>
              <a:rPr kumimoji="1" lang="ja-JP" altLang="en-US" sz="2400" dirty="0" smtClean="0">
                <a:latin typeface="HG丸ｺﾞｼｯｸM-PRO" panose="020F0600000000000000" pitchFamily="50" charset="-128"/>
                <a:ea typeface="HG丸ｺﾞｼｯｸM-PRO" panose="020F0600000000000000" pitchFamily="50" charset="-128"/>
              </a:rPr>
              <a:t>年</a:t>
            </a:r>
            <a:r>
              <a:rPr kumimoji="1" lang="en-US" altLang="ja-JP" sz="2400" dirty="0" smtClean="0">
                <a:latin typeface="HG丸ｺﾞｼｯｸM-PRO" panose="020F0600000000000000" pitchFamily="50" charset="-128"/>
                <a:ea typeface="HG丸ｺﾞｼｯｸM-PRO" panose="020F0600000000000000" pitchFamily="50" charset="-128"/>
              </a:rPr>
              <a:t>9</a:t>
            </a:r>
            <a:r>
              <a:rPr kumimoji="1" lang="ja-JP" altLang="en-US" sz="2400" dirty="0" smtClean="0">
                <a:latin typeface="HG丸ｺﾞｼｯｸM-PRO" panose="020F0600000000000000" pitchFamily="50" charset="-128"/>
                <a:ea typeface="HG丸ｺﾞｼｯｸM-PRO" panose="020F0600000000000000" pitchFamily="50" charset="-128"/>
              </a:rPr>
              <a:t>月にベトナム総領事館が堺市に引っ越してきました</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kumimoji="1" lang="en-US" altLang="ja-JP" sz="2400" dirty="0" smtClean="0">
                <a:latin typeface="HG丸ｺﾞｼｯｸM-PRO" panose="020F0600000000000000" pitchFamily="50" charset="-128"/>
                <a:ea typeface="HG丸ｺﾞｼｯｸM-PRO" panose="020F0600000000000000" pitchFamily="50" charset="-128"/>
              </a:rPr>
              <a:t>2011</a:t>
            </a:r>
            <a:r>
              <a:rPr kumimoji="1" lang="ja-JP" altLang="en-US" sz="2400" dirty="0" smtClean="0">
                <a:latin typeface="HG丸ｺﾞｼｯｸM-PRO" panose="020F0600000000000000" pitchFamily="50" charset="-128"/>
                <a:ea typeface="HG丸ｺﾞｼｯｸM-PRO" panose="020F0600000000000000" pitchFamily="50" charset="-128"/>
              </a:rPr>
              <a:t>年に堺市にあるシマノ株式会社内に、在大阪シンガポール名誉領事館が開設されました。</a:t>
            </a:r>
            <a:endParaRPr kumimoji="1" lang="en-US" altLang="ja-JP" sz="2400" dirty="0" smtClean="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en-US" altLang="ja-JP" sz="2400" dirty="0">
                <a:latin typeface="HG丸ｺﾞｼｯｸM-PRO" panose="020F0600000000000000" pitchFamily="50" charset="-128"/>
                <a:ea typeface="HG丸ｺﾞｼｯｸM-PRO" panose="020F0600000000000000" pitchFamily="50" charset="-128"/>
              </a:rPr>
              <a:t>2019</a:t>
            </a:r>
            <a:r>
              <a:rPr lang="ja-JP" altLang="en-US" sz="2400" dirty="0" smtClean="0">
                <a:latin typeface="HG丸ｺﾞｼｯｸM-PRO" panose="020F0600000000000000" pitchFamily="50" charset="-128"/>
                <a:ea typeface="HG丸ｺﾞｼｯｸM-PRO" panose="020F0600000000000000" pitchFamily="50" charset="-128"/>
              </a:rPr>
              <a:t>年</a:t>
            </a:r>
            <a:r>
              <a:rPr lang="en-US" altLang="ja-JP" sz="2400" dirty="0" smtClean="0">
                <a:latin typeface="HG丸ｺﾞｼｯｸM-PRO" panose="020F0600000000000000" pitchFamily="50" charset="-128"/>
                <a:ea typeface="HG丸ｺﾞｼｯｸM-PRO" panose="020F0600000000000000" pitchFamily="50" charset="-128"/>
              </a:rPr>
              <a:t>2</a:t>
            </a:r>
            <a:r>
              <a:rPr lang="ja-JP" altLang="en-US" sz="2400" dirty="0" smtClean="0">
                <a:latin typeface="HG丸ｺﾞｼｯｸM-PRO" panose="020F0600000000000000" pitchFamily="50" charset="-128"/>
                <a:ea typeface="HG丸ｺﾞｼｯｸM-PRO" panose="020F0600000000000000" pitchFamily="50" charset="-128"/>
              </a:rPr>
              <a:t>月に、ベトナムのダナン市と堺市は友好都市提携を結びました。</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3277" y="2627141"/>
            <a:ext cx="2110154" cy="2813538"/>
          </a:xfrm>
          <a:prstGeom prst="rect">
            <a:avLst/>
          </a:prstGeom>
        </p:spPr>
      </p:pic>
      <p:sp>
        <p:nvSpPr>
          <p:cNvPr id="5" name="テキスト ボックス 4"/>
          <p:cNvSpPr txBox="1"/>
          <p:nvPr/>
        </p:nvSpPr>
        <p:spPr>
          <a:xfrm>
            <a:off x="9513277" y="5598940"/>
            <a:ext cx="2461846" cy="307777"/>
          </a:xfrm>
          <a:prstGeom prst="rect">
            <a:avLst/>
          </a:prstGeom>
          <a:noFill/>
        </p:spPr>
        <p:txBody>
          <a:bodyPr wrap="square" rtlCol="0">
            <a:spAutoFit/>
          </a:bodyPr>
          <a:lstStyle/>
          <a:p>
            <a:r>
              <a:rPr kumimoji="1" lang="ja-JP" altLang="en-US" sz="1400" dirty="0" smtClean="0"/>
              <a:t>△在大阪ベトナム総領事館</a:t>
            </a:r>
            <a:endParaRPr kumimoji="1" lang="ja-JP" altLang="en-US" sz="1400" dirty="0"/>
          </a:p>
        </p:txBody>
      </p:sp>
    </p:spTree>
    <p:extLst>
      <p:ext uri="{BB962C8B-B14F-4D97-AF65-F5344CB8AC3E}">
        <p14:creationId xmlns:p14="http://schemas.microsoft.com/office/powerpoint/2010/main" val="196590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2276">
              <a:srgbClr val="DDEEBC"/>
            </a:gs>
            <a:gs pos="23828">
              <a:srgbClr val="EDF6D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堺とアセアンとの交流</a:t>
            </a:r>
            <a:endParaRPr kumimoji="1" lang="ja-JP" altLang="en-US" dirty="0"/>
          </a:p>
        </p:txBody>
      </p:sp>
      <p:sp>
        <p:nvSpPr>
          <p:cNvPr id="3" name="コンテンツ プレースホルダー 2"/>
          <p:cNvSpPr>
            <a:spLocks noGrp="1"/>
          </p:cNvSpPr>
          <p:nvPr>
            <p:ph idx="1"/>
          </p:nvPr>
        </p:nvSpPr>
        <p:spPr>
          <a:xfrm>
            <a:off x="1227909" y="2338250"/>
            <a:ext cx="9113955" cy="3524203"/>
          </a:xfrm>
        </p:spPr>
        <p:txBody>
          <a:bodyPr/>
          <a:lstStyle/>
          <a:p>
            <a:pPr>
              <a:buFont typeface="Wingdings" panose="05000000000000000000" pitchFamily="2" charset="2"/>
              <a:buChar char="u"/>
            </a:pPr>
            <a:r>
              <a:rPr kumimoji="1" lang="ja-JP" altLang="en-US" sz="3600" dirty="0" smtClean="0"/>
              <a:t>堺・アセアンウィーク</a:t>
            </a:r>
            <a:endParaRPr lang="en-US" altLang="ja-JP" sz="3600" dirty="0" smtClean="0"/>
          </a:p>
          <a:p>
            <a:pPr>
              <a:buFont typeface="Wingdings" panose="05000000000000000000" pitchFamily="2" charset="2"/>
              <a:buChar char="u"/>
            </a:pPr>
            <a:endParaRPr kumimoji="1" lang="en-US" altLang="ja-JP" sz="3600" dirty="0"/>
          </a:p>
          <a:p>
            <a:pPr>
              <a:buFont typeface="Wingdings" panose="05000000000000000000" pitchFamily="2" charset="2"/>
              <a:buChar char="u"/>
            </a:pPr>
            <a:r>
              <a:rPr lang="ja-JP" altLang="en-US" sz="3600" dirty="0" smtClean="0"/>
              <a:t>アセアン文化講座</a:t>
            </a:r>
            <a:endParaRPr lang="en-US" altLang="ja-JP" sz="3600" dirty="0" smtClean="0"/>
          </a:p>
          <a:p>
            <a:pPr>
              <a:buFont typeface="Wingdings" panose="05000000000000000000" pitchFamily="2" charset="2"/>
              <a:buChar char="u"/>
            </a:pPr>
            <a:endParaRPr lang="en-US" altLang="ja-JP" sz="3600" dirty="0"/>
          </a:p>
          <a:p>
            <a:pPr>
              <a:buFont typeface="Wingdings" panose="05000000000000000000" pitchFamily="2" charset="2"/>
              <a:buChar char="u"/>
            </a:pPr>
            <a:r>
              <a:rPr lang="ja-JP" altLang="en-US" sz="3600" dirty="0" smtClean="0"/>
              <a:t>その</a:t>
            </a:r>
            <a:r>
              <a:rPr lang="ja-JP" altLang="en-US" sz="3600" dirty="0"/>
              <a:t>他</a:t>
            </a:r>
            <a:endParaRPr lang="en-US" altLang="ja-JP" sz="3600" dirty="0" smtClean="0"/>
          </a:p>
          <a:p>
            <a:pPr>
              <a:buFont typeface="Wingdings" panose="05000000000000000000" pitchFamily="2" charset="2"/>
              <a:buChar char="u"/>
            </a:pPr>
            <a:endParaRPr lang="en-US" altLang="ja-JP" dirty="0"/>
          </a:p>
          <a:p>
            <a:pPr>
              <a:buFont typeface="Wingdings" panose="05000000000000000000" pitchFamily="2" charset="2"/>
              <a:buChar char="u"/>
            </a:pPr>
            <a:endParaRPr kumimoji="1" lang="en-US" altLang="ja-JP" dirty="0"/>
          </a:p>
        </p:txBody>
      </p:sp>
    </p:spTree>
    <p:extLst>
      <p:ext uri="{BB962C8B-B14F-4D97-AF65-F5344CB8AC3E}">
        <p14:creationId xmlns:p14="http://schemas.microsoft.com/office/powerpoint/2010/main" val="57201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堺・アセアンウィークその１</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624413" y="2081565"/>
            <a:ext cx="5236019" cy="4410676"/>
          </a:xfrm>
        </p:spPr>
        <p:txBody>
          <a:bodyPr>
            <a:normAutofit/>
          </a:bodyPr>
          <a:lstStyle/>
          <a:p>
            <a:pPr>
              <a:buFont typeface="Wingdings" panose="05000000000000000000" pitchFamily="2" charset="2"/>
              <a:buChar char="u"/>
            </a:pPr>
            <a:r>
              <a:rPr kumimoji="1" lang="ja-JP" altLang="en-US" sz="2800" dirty="0" smtClean="0">
                <a:latin typeface="HG丸ｺﾞｼｯｸM-PRO" panose="020F0600000000000000" pitchFamily="50" charset="-128"/>
                <a:ea typeface="HG丸ｺﾞｼｯｸM-PRO" panose="020F0600000000000000" pitchFamily="50" charset="-128"/>
              </a:rPr>
              <a:t>民間大使プログラム</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0" indent="0">
              <a:lnSpc>
                <a:spcPct val="150000"/>
              </a:lnSpc>
              <a:buNone/>
            </a:pPr>
            <a:r>
              <a:rPr kumimoji="1" lang="ja-JP" altLang="en-US" dirty="0" smtClean="0">
                <a:latin typeface="HG丸ｺﾞｼｯｸM-PRO" panose="020F0600000000000000" pitchFamily="50" charset="-128"/>
                <a:ea typeface="HG丸ｺﾞｼｯｸM-PRO" panose="020F0600000000000000" pitchFamily="50" charset="-128"/>
              </a:rPr>
              <a:t>インドネシア、ラオス</a:t>
            </a:r>
            <a:r>
              <a:rPr kumimoji="1" lang="ja-JP" altLang="en-US" dirty="0" smtClean="0">
                <a:latin typeface="HG丸ｺﾞｼｯｸM-PRO" panose="020F0600000000000000" pitchFamily="50" charset="-128"/>
                <a:ea typeface="HG丸ｺﾞｼｯｸM-PRO" panose="020F0600000000000000" pitchFamily="50" charset="-128"/>
              </a:rPr>
              <a:t>、マレーシア、ミャンマー、</a:t>
            </a:r>
            <a:r>
              <a:rPr lang="ja-JP" altLang="en-US" dirty="0" smtClean="0">
                <a:latin typeface="HG丸ｺﾞｼｯｸM-PRO" panose="020F0600000000000000" pitchFamily="50" charset="-128"/>
                <a:ea typeface="HG丸ｺﾞｼｯｸM-PRO" panose="020F0600000000000000" pitchFamily="50" charset="-128"/>
              </a:rPr>
              <a:t>フィリピン</a:t>
            </a:r>
            <a:r>
              <a:rPr lang="ja-JP" altLang="en-US" dirty="0" smtClean="0">
                <a:latin typeface="HG丸ｺﾞｼｯｸM-PRO" panose="020F0600000000000000" pitchFamily="50" charset="-128"/>
                <a:ea typeface="HG丸ｺﾞｼｯｸM-PRO" panose="020F0600000000000000" pitchFamily="50" charset="-128"/>
              </a:rPr>
              <a:t>、タイ</a:t>
            </a:r>
            <a:r>
              <a:rPr lang="ja-JP" altLang="en-US" dirty="0" smtClean="0">
                <a:latin typeface="HG丸ｺﾞｼｯｸM-PRO" panose="020F0600000000000000" pitchFamily="50" charset="-128"/>
                <a:ea typeface="HG丸ｺﾞｼｯｸM-PRO" panose="020F0600000000000000" pitchFamily="50" charset="-128"/>
              </a:rPr>
              <a:t>、ベトナム</a:t>
            </a:r>
            <a:r>
              <a:rPr lang="ja-JP" altLang="en-US" dirty="0" smtClean="0">
                <a:latin typeface="HG丸ｺﾞｼｯｸM-PRO" panose="020F0600000000000000" pitchFamily="50" charset="-128"/>
                <a:ea typeface="HG丸ｺﾞｼｯｸM-PRO" panose="020F0600000000000000" pitchFamily="50" charset="-128"/>
              </a:rPr>
              <a:t>の大学</a:t>
            </a:r>
            <a:r>
              <a:rPr lang="ja-JP" altLang="en-US" dirty="0" smtClean="0">
                <a:latin typeface="HG丸ｺﾞｼｯｸM-PRO" panose="020F0600000000000000" pitchFamily="50" charset="-128"/>
                <a:ea typeface="HG丸ｺﾞｼｯｸM-PRO" panose="020F0600000000000000" pitchFamily="50" charset="-128"/>
              </a:rPr>
              <a:t>で</a:t>
            </a:r>
            <a:r>
              <a:rPr kumimoji="1" lang="ja-JP" altLang="en-US" dirty="0" smtClean="0">
                <a:latin typeface="HG丸ｺﾞｼｯｸM-PRO" panose="020F0600000000000000" pitchFamily="50" charset="-128"/>
                <a:ea typeface="HG丸ｺﾞｼｯｸM-PRO" panose="020F0600000000000000" pitchFamily="50" charset="-128"/>
              </a:rPr>
              <a:t>日本語</a:t>
            </a:r>
            <a:r>
              <a:rPr kumimoji="1" lang="ja-JP" altLang="en-US" dirty="0" smtClean="0">
                <a:latin typeface="HG丸ｺﾞｼｯｸM-PRO" panose="020F0600000000000000" pitchFamily="50" charset="-128"/>
                <a:ea typeface="HG丸ｺﾞｼｯｸM-PRO" panose="020F0600000000000000" pitchFamily="50" charset="-128"/>
              </a:rPr>
              <a:t>や日本について学んでいる</a:t>
            </a:r>
            <a:r>
              <a:rPr kumimoji="1" lang="ja-JP" altLang="en-US" dirty="0" smtClean="0">
                <a:latin typeface="HG丸ｺﾞｼｯｸM-PRO" panose="020F0600000000000000" pitchFamily="50" charset="-128"/>
                <a:ea typeface="HG丸ｺﾞｼｯｸM-PRO" panose="020F0600000000000000" pitchFamily="50" charset="-128"/>
              </a:rPr>
              <a:t>大学</a:t>
            </a:r>
            <a:r>
              <a:rPr lang="ja-JP" altLang="en-US" dirty="0" smtClean="0">
                <a:latin typeface="HG丸ｺﾞｼｯｸM-PRO" panose="020F0600000000000000" pitchFamily="50" charset="-128"/>
                <a:ea typeface="HG丸ｺﾞｼｯｸM-PRO" panose="020F0600000000000000" pitchFamily="50" charset="-128"/>
              </a:rPr>
              <a:t>生</a:t>
            </a:r>
            <a:r>
              <a:rPr lang="ja-JP" altLang="en-US" dirty="0" smtClean="0">
                <a:latin typeface="HG丸ｺﾞｼｯｸM-PRO" panose="020F0600000000000000" pitchFamily="50" charset="-128"/>
                <a:ea typeface="HG丸ｺﾞｼｯｸM-PRO" panose="020F0600000000000000" pitchFamily="50" charset="-128"/>
              </a:rPr>
              <a:t>が</a:t>
            </a:r>
            <a:r>
              <a:rPr lang="en-US" altLang="ja-JP" dirty="0" smtClean="0">
                <a:latin typeface="HG丸ｺﾞｼｯｸM-PRO" panose="020F0600000000000000" pitchFamily="50" charset="-128"/>
                <a:ea typeface="HG丸ｺﾞｼｯｸM-PRO" panose="020F0600000000000000" pitchFamily="50" charset="-128"/>
              </a:rPr>
              <a:t>2</a:t>
            </a:r>
            <a:r>
              <a:rPr lang="ja-JP" altLang="en-US" dirty="0" smtClean="0">
                <a:latin typeface="HG丸ｺﾞｼｯｸM-PRO" panose="020F0600000000000000" pitchFamily="50" charset="-128"/>
                <a:ea typeface="HG丸ｺﾞｼｯｸM-PRO" panose="020F0600000000000000" pitchFamily="50" charset="-128"/>
              </a:rPr>
              <a:t>週間ほど堺に来て、堺市内の</a:t>
            </a:r>
            <a:r>
              <a:rPr lang="ja-JP" altLang="en-US" dirty="0" smtClean="0">
                <a:latin typeface="HG丸ｺﾞｼｯｸM-PRO" panose="020F0600000000000000" pitchFamily="50" charset="-128"/>
                <a:ea typeface="HG丸ｺﾞｼｯｸM-PRO" panose="020F0600000000000000" pitchFamily="50" charset="-128"/>
              </a:rPr>
              <a:t>小学校</a:t>
            </a:r>
            <a:r>
              <a:rPr kumimoji="1" lang="ja-JP" altLang="en-US" dirty="0" smtClean="0">
                <a:latin typeface="HG丸ｺﾞｼｯｸM-PRO" panose="020F0600000000000000" pitchFamily="50" charset="-128"/>
                <a:ea typeface="HG丸ｺﾞｼｯｸM-PRO" panose="020F0600000000000000" pitchFamily="50" charset="-128"/>
              </a:rPr>
              <a:t>で自分の国の紹介をする特別</a:t>
            </a:r>
            <a:r>
              <a:rPr kumimoji="1" lang="ja-JP" altLang="en-US" dirty="0" smtClean="0">
                <a:latin typeface="HG丸ｺﾞｼｯｸM-PRO" panose="020F0600000000000000" pitchFamily="50" charset="-128"/>
                <a:ea typeface="HG丸ｺﾞｼｯｸM-PRO" panose="020F0600000000000000" pitchFamily="50" charset="-128"/>
              </a:rPr>
              <a:t>授業を</a:t>
            </a:r>
            <a:r>
              <a:rPr kumimoji="1" lang="ja-JP" altLang="en-US" dirty="0" smtClean="0">
                <a:latin typeface="HG丸ｺﾞｼｯｸM-PRO" panose="020F0600000000000000" pitchFamily="50" charset="-128"/>
                <a:ea typeface="HG丸ｺﾞｼｯｸM-PRO" panose="020F0600000000000000" pitchFamily="50" charset="-128"/>
              </a:rPr>
              <a:t>行っています。堺に滞在中は</a:t>
            </a:r>
            <a:r>
              <a:rPr kumimoji="1" lang="ja-JP" altLang="en-US" dirty="0" smtClean="0">
                <a:latin typeface="HG丸ｺﾞｼｯｸM-PRO" panose="020F0600000000000000" pitchFamily="50" charset="-128"/>
                <a:ea typeface="HG丸ｺﾞｼｯｸM-PRO" panose="020F0600000000000000" pitchFamily="50" charset="-128"/>
              </a:rPr>
              <a:t>、ホームステイ</a:t>
            </a:r>
            <a:r>
              <a:rPr kumimoji="1" lang="ja-JP" altLang="en-US" dirty="0" smtClean="0">
                <a:latin typeface="HG丸ｺﾞｼｯｸM-PRO" panose="020F0600000000000000" pitchFamily="50" charset="-128"/>
                <a:ea typeface="HG丸ｺﾞｼｯｸM-PRO" panose="020F0600000000000000" pitchFamily="50" charset="-128"/>
              </a:rPr>
              <a:t>をしています</a:t>
            </a:r>
            <a:r>
              <a:rPr lang="ja-JP" altLang="en-US" dirty="0" smtClean="0">
                <a:latin typeface="HG丸ｺﾞｼｯｸM-PRO" panose="020F0600000000000000" pitchFamily="50" charset="-128"/>
                <a:ea typeface="HG丸ｺﾞｼｯｸM-PRO" panose="020F0600000000000000" pitchFamily="50" charset="-128"/>
              </a:rPr>
              <a:t>。</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244046" y="1802674"/>
            <a:ext cx="4950823" cy="4297680"/>
          </a:xfrm>
          <a:prstGeom prst="rect">
            <a:avLst/>
          </a:prstGeom>
          <a:noFill/>
        </p:spPr>
        <p:txBody>
          <a:bodyPr wrap="square" rtlCol="0">
            <a:spAutoFit/>
          </a:bodyPr>
          <a:lstStyle/>
          <a:p>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1101" y="2081565"/>
            <a:ext cx="4986529" cy="3739897"/>
          </a:xfrm>
          <a:prstGeom prst="rect">
            <a:avLst/>
          </a:prstGeom>
        </p:spPr>
      </p:pic>
    </p:spTree>
    <p:extLst>
      <p:ext uri="{BB962C8B-B14F-4D97-AF65-F5344CB8AC3E}">
        <p14:creationId xmlns:p14="http://schemas.microsoft.com/office/powerpoint/2010/main" val="1034499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堺・アセアンウィークその２</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024128" y="1776548"/>
            <a:ext cx="5376672" cy="4773168"/>
          </a:xfrm>
        </p:spPr>
        <p:txBody>
          <a:bodyPr>
            <a:normAutofit/>
          </a:bodyPr>
          <a:lstStyle/>
          <a:p>
            <a:pPr>
              <a:buFont typeface="Wingdings" panose="05000000000000000000" pitchFamily="2" charset="2"/>
              <a:buChar char="u"/>
            </a:pPr>
            <a:r>
              <a:rPr kumimoji="1" lang="ja-JP" altLang="en-US" sz="3200" dirty="0" smtClean="0">
                <a:latin typeface="HG丸ｺﾞｼｯｸM-PRO" panose="020F0600000000000000" pitchFamily="50" charset="-128"/>
                <a:ea typeface="HG丸ｺﾞｼｯｸM-PRO" panose="020F0600000000000000" pitchFamily="50" charset="-128"/>
              </a:rPr>
              <a:t>堺・アセアンひろば</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400" dirty="0">
                <a:latin typeface="HG丸ｺﾞｼｯｸM-PRO" panose="020F0600000000000000" pitchFamily="50" charset="-128"/>
                <a:ea typeface="HG丸ｺﾞｼｯｸM-PRO" panose="020F0600000000000000" pitchFamily="50" charset="-128"/>
              </a:rPr>
              <a:t>10</a:t>
            </a:r>
            <a:r>
              <a:rPr lang="ja-JP" altLang="en-US" sz="2400" dirty="0" smtClean="0">
                <a:latin typeface="HG丸ｺﾞｼｯｸM-PRO" panose="020F0600000000000000" pitchFamily="50" charset="-128"/>
                <a:ea typeface="HG丸ｺﾞｼｯｸM-PRO" panose="020F0600000000000000" pitchFamily="50" charset="-128"/>
              </a:rPr>
              <a:t>月の第</a:t>
            </a:r>
            <a:r>
              <a:rPr lang="en-US" altLang="ja-JP" sz="2400" dirty="0" smtClean="0">
                <a:latin typeface="HG丸ｺﾞｼｯｸM-PRO" panose="020F0600000000000000" pitchFamily="50" charset="-128"/>
                <a:ea typeface="HG丸ｺﾞｼｯｸM-PRO" panose="020F0600000000000000" pitchFamily="50" charset="-128"/>
              </a:rPr>
              <a:t>2</a:t>
            </a:r>
            <a:r>
              <a:rPr lang="ja-JP" altLang="en-US" sz="2400" dirty="0" smtClean="0">
                <a:latin typeface="HG丸ｺﾞｼｯｸM-PRO" panose="020F0600000000000000" pitchFamily="50" charset="-128"/>
                <a:ea typeface="HG丸ｺﾞｼｯｸM-PRO" panose="020F0600000000000000" pitchFamily="50" charset="-128"/>
              </a:rPr>
              <a:t>日曜日に市民交流</a:t>
            </a:r>
            <a:r>
              <a:rPr lang="ja-JP" altLang="en-US" sz="2400" dirty="0">
                <a:latin typeface="HG丸ｺﾞｼｯｸM-PRO" panose="020F0600000000000000" pitchFamily="50" charset="-128"/>
                <a:ea typeface="HG丸ｺﾞｼｯｸM-PRO" panose="020F0600000000000000" pitchFamily="50" charset="-128"/>
              </a:rPr>
              <a:t>広場</a:t>
            </a:r>
            <a:r>
              <a:rPr lang="ja-JP" altLang="en-US" sz="2400" dirty="0" smtClean="0">
                <a:latin typeface="HG丸ｺﾞｼｯｸM-PRO" panose="020F0600000000000000" pitchFamily="50" charset="-128"/>
                <a:ea typeface="HG丸ｺﾞｼｯｸM-PRO" panose="020F0600000000000000" pitchFamily="50" charset="-128"/>
              </a:rPr>
              <a:t>で行われるイベント。</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アセアン各国の音楽、料理、雑貨、ワークショップなどを行い、アセアンについて知ってもらえるよう</a:t>
            </a:r>
            <a:r>
              <a:rPr lang="ja-JP" altLang="en-US" sz="2400" dirty="0" smtClean="0">
                <a:latin typeface="HG丸ｺﾞｼｯｸM-PRO" panose="020F0600000000000000" pitchFamily="50" charset="-128"/>
                <a:ea typeface="HG丸ｺﾞｼｯｸM-PRO" panose="020F0600000000000000" pitchFamily="50" charset="-128"/>
              </a:rPr>
              <a:t>なイベントを行っていま</a:t>
            </a:r>
            <a:r>
              <a:rPr lang="ja-JP" altLang="en-US" sz="2400" dirty="0">
                <a:latin typeface="HG丸ｺﾞｼｯｸM-PRO" panose="020F0600000000000000" pitchFamily="50" charset="-128"/>
                <a:ea typeface="HG丸ｺﾞｼｯｸM-PRO" panose="020F0600000000000000" pitchFamily="50" charset="-128"/>
              </a:rPr>
              <a:t>す</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1600" dirty="0" smtClean="0">
                <a:latin typeface="HG丸ｺﾞｼｯｸM-PRO" panose="020F0600000000000000" pitchFamily="50" charset="-128"/>
                <a:ea typeface="HG丸ｺﾞｼｯｸM-PRO" panose="020F0600000000000000" pitchFamily="50" charset="-128"/>
              </a:rPr>
              <a:t>★他にも堺・アセアンウィーク</a:t>
            </a:r>
            <a:r>
              <a:rPr lang="ja-JP" altLang="en-US" sz="1600" dirty="0" smtClean="0">
                <a:latin typeface="HG丸ｺﾞｼｯｸM-PRO" panose="020F0600000000000000" pitchFamily="50" charset="-128"/>
                <a:ea typeface="HG丸ｺﾞｼｯｸM-PRO" panose="020F0600000000000000" pitchFamily="50" charset="-128"/>
              </a:rPr>
              <a:t>期間中に</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smtClean="0">
                <a:latin typeface="HG丸ｺﾞｼｯｸM-PRO" panose="020F0600000000000000" pitchFamily="50" charset="-128"/>
                <a:ea typeface="HG丸ｺﾞｼｯｸM-PRO" panose="020F0600000000000000" pitchFamily="50" charset="-128"/>
              </a:rPr>
              <a:t>様々なプログラムが</a:t>
            </a:r>
            <a:r>
              <a:rPr kumimoji="1" lang="ja-JP" altLang="en-US" sz="1600" dirty="0" smtClean="0">
                <a:latin typeface="HG丸ｺﾞｼｯｸM-PRO" panose="020F0600000000000000" pitchFamily="50" charset="-128"/>
                <a:ea typeface="HG丸ｺﾞｼｯｸM-PRO" panose="020F0600000000000000" pitchFamily="50" charset="-128"/>
              </a:rPr>
              <a:t>あります。</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kumimoji="1" lang="ja-JP" altLang="en-US" sz="2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2321" y="4440065"/>
            <a:ext cx="3211504" cy="214100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482" y="2070463"/>
            <a:ext cx="3289882" cy="219325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5329" y="4458353"/>
            <a:ext cx="3203667" cy="2135777"/>
          </a:xfrm>
          <a:prstGeom prst="rect">
            <a:avLst/>
          </a:prstGeom>
        </p:spPr>
      </p:pic>
    </p:spTree>
    <p:extLst>
      <p:ext uri="{BB962C8B-B14F-4D97-AF65-F5344CB8AC3E}">
        <p14:creationId xmlns:p14="http://schemas.microsoft.com/office/powerpoint/2010/main" val="1561870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945</TotalTime>
  <Words>894</Words>
  <Application>Microsoft Office PowerPoint</Application>
  <PresentationFormat>ワイド画面</PresentationFormat>
  <Paragraphs>63</Paragraphs>
  <Slides>13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HG丸ｺﾞｼｯｸM-PRO</vt:lpstr>
      <vt:lpstr>メイリオ</vt:lpstr>
      <vt:lpstr>游ゴシック</vt:lpstr>
      <vt:lpstr>Tw Cen MT</vt:lpstr>
      <vt:lpstr>Tw Cen MT Condensed</vt:lpstr>
      <vt:lpstr>Wingdings</vt:lpstr>
      <vt:lpstr>Wingdings 3</vt:lpstr>
      <vt:lpstr>インテグラル</vt:lpstr>
      <vt:lpstr>堺とアセアンのつながり</vt:lpstr>
      <vt:lpstr>なんばん貿易のころから</vt:lpstr>
      <vt:lpstr>カンボジアのアンコールワット</vt:lpstr>
      <vt:lpstr>フィリピンのルソン島</vt:lpstr>
      <vt:lpstr>ベトナムのホイアン</vt:lpstr>
      <vt:lpstr>そんなことが今の堺とアセアン各国の つながりのはじまり  </vt:lpstr>
      <vt:lpstr>堺とアセアンとの交流</vt:lpstr>
      <vt:lpstr>堺・アセアンウィークその１</vt:lpstr>
      <vt:lpstr>堺・アセアンウィークその２</vt:lpstr>
      <vt:lpstr>アセアン文化講座</vt:lpstr>
      <vt:lpstr>その他　</vt:lpstr>
      <vt:lpstr>まとめ</vt:lpstr>
      <vt:lpstr>PowerPoint プレゼンテーション</vt:lpstr>
    </vt:vector>
  </TitlesOfParts>
  <Company>堺市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堺とアセアンのつながり</dc:title>
  <dc:creator>堺市</dc:creator>
  <cp:lastModifiedBy>堺市</cp:lastModifiedBy>
  <cp:revision>64</cp:revision>
  <cp:lastPrinted>2018-12-12T05:35:37Z</cp:lastPrinted>
  <dcterms:created xsi:type="dcterms:W3CDTF">2017-11-01T08:04:54Z</dcterms:created>
  <dcterms:modified xsi:type="dcterms:W3CDTF">2020-07-21T02:54:01Z</dcterms:modified>
</cp:coreProperties>
</file>