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7" r:id="rId3"/>
    <p:sldId id="263" r:id="rId4"/>
    <p:sldId id="264" r:id="rId5"/>
    <p:sldId id="262" r:id="rId6"/>
    <p:sldId id="268" r:id="rId7"/>
    <p:sldId id="267" r:id="rId8"/>
    <p:sldId id="265" r:id="rId9"/>
    <p:sldId id="258" r:id="rId10"/>
    <p:sldId id="259" r:id="rId11"/>
    <p:sldId id="260" r:id="rId12"/>
    <p:sldId id="261" r:id="rId13"/>
    <p:sldId id="266" r:id="rId14"/>
    <p:sldId id="269" r:id="rId1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647" autoAdjust="0"/>
    <p:restoredTop sz="94660"/>
  </p:normalViewPr>
  <p:slideViewPr>
    <p:cSldViewPr>
      <p:cViewPr varScale="1">
        <p:scale>
          <a:sx n="69" d="100"/>
          <a:sy n="69" d="100"/>
        </p:scale>
        <p:origin x="92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1" cy="495029"/>
          </a:xfrm>
          <a:prstGeom prst="rect">
            <a:avLst/>
          </a:prstGeom>
        </p:spPr>
        <p:txBody>
          <a:bodyPr vert="horz" lIns="91440" tIns="45720" rIns="91440" bIns="45720" rtlCol="0"/>
          <a:lstStyle>
            <a:lvl1pPr algn="r">
              <a:defRPr sz="1200"/>
            </a:lvl1pPr>
          </a:lstStyle>
          <a:p>
            <a:fld id="{3976E7B6-1115-4BAF-94D2-94408A50F1FF}" type="datetime1">
              <a:rPr kumimoji="1" lang="ja-JP" altLang="en-US" smtClean="0"/>
              <a:t>2020/2/4</a:t>
            </a:fld>
            <a:endParaRPr kumimoji="1" lang="ja-JP" altLang="en-US"/>
          </a:p>
        </p:txBody>
      </p:sp>
      <p:sp>
        <p:nvSpPr>
          <p:cNvPr id="4" name="フッター プレースホルダー 3"/>
          <p:cNvSpPr>
            <a:spLocks noGrp="1"/>
          </p:cNvSpPr>
          <p:nvPr>
            <p:ph type="ftr" sz="quarter" idx="2"/>
          </p:nvPr>
        </p:nvSpPr>
        <p:spPr>
          <a:xfrm>
            <a:off x="1" y="9371287"/>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7"/>
            <a:ext cx="2918831" cy="495028"/>
          </a:xfrm>
          <a:prstGeom prst="rect">
            <a:avLst/>
          </a:prstGeom>
        </p:spPr>
        <p:txBody>
          <a:bodyPr vert="horz" lIns="91440" tIns="45720" rIns="91440" bIns="45720" rtlCol="0" anchor="b"/>
          <a:lstStyle>
            <a:lvl1pPr algn="r">
              <a:defRPr sz="1200"/>
            </a:lvl1pPr>
          </a:lstStyle>
          <a:p>
            <a:fld id="{764077E1-4239-469D-9861-55828FD752B9}" type="slidenum">
              <a:rPr kumimoji="1" lang="ja-JP" altLang="en-US" smtClean="0"/>
              <a:t>‹#›</a:t>
            </a:fld>
            <a:endParaRPr kumimoji="1" lang="ja-JP" altLang="en-US"/>
          </a:p>
        </p:txBody>
      </p:sp>
    </p:spTree>
    <p:extLst>
      <p:ext uri="{BB962C8B-B14F-4D97-AF65-F5344CB8AC3E}">
        <p14:creationId xmlns:p14="http://schemas.microsoft.com/office/powerpoint/2010/main" val="27211581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5029"/>
          </a:xfrm>
          <a:prstGeom prst="rect">
            <a:avLst/>
          </a:prstGeom>
        </p:spPr>
        <p:txBody>
          <a:bodyPr vert="horz" lIns="91440" tIns="45720" rIns="91440" bIns="45720" rtlCol="0"/>
          <a:lstStyle>
            <a:lvl1pPr algn="r">
              <a:defRPr sz="1200"/>
            </a:lvl1pPr>
          </a:lstStyle>
          <a:p>
            <a:fld id="{3FA93633-0AEE-4660-8B54-DA6D6FD707B8}" type="datetime1">
              <a:rPr kumimoji="1" lang="ja-JP" altLang="en-US" smtClean="0"/>
              <a:t>2020/2/4</a:t>
            </a:fld>
            <a:endParaRPr kumimoji="1" lang="ja-JP" altLang="en-US"/>
          </a:p>
        </p:txBody>
      </p:sp>
      <p:sp>
        <p:nvSpPr>
          <p:cNvPr id="4" name="スライド イメージ プレースホルダー 3"/>
          <p:cNvSpPr>
            <a:spLocks noGrp="1" noRot="1" noChangeAspect="1"/>
          </p:cNvSpPr>
          <p:nvPr>
            <p:ph type="sldImg" idx="2"/>
          </p:nvPr>
        </p:nvSpPr>
        <p:spPr>
          <a:xfrm>
            <a:off x="1147763" y="1231900"/>
            <a:ext cx="4440237" cy="3330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287"/>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7"/>
            <a:ext cx="2918831" cy="495028"/>
          </a:xfrm>
          <a:prstGeom prst="rect">
            <a:avLst/>
          </a:prstGeom>
        </p:spPr>
        <p:txBody>
          <a:bodyPr vert="horz" lIns="91440" tIns="45720" rIns="91440" bIns="45720" rtlCol="0" anchor="b"/>
          <a:lstStyle>
            <a:lvl1pPr algn="r">
              <a:defRPr sz="1200"/>
            </a:lvl1pPr>
          </a:lstStyle>
          <a:p>
            <a:fld id="{1DB3368C-0C6A-479F-B943-A14699829A6D}" type="slidenum">
              <a:rPr kumimoji="1" lang="ja-JP" altLang="en-US" smtClean="0"/>
              <a:t>‹#›</a:t>
            </a:fld>
            <a:endParaRPr kumimoji="1" lang="ja-JP" altLang="en-US"/>
          </a:p>
        </p:txBody>
      </p:sp>
    </p:spTree>
    <p:extLst>
      <p:ext uri="{BB962C8B-B14F-4D97-AF65-F5344CB8AC3E}">
        <p14:creationId xmlns:p14="http://schemas.microsoft.com/office/powerpoint/2010/main" val="124038333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D86BFD2-F177-4669-B177-441FD3D8EE17}" type="datetime1">
              <a:rPr kumimoji="1" lang="ja-JP" altLang="en-US" smtClean="0"/>
              <a:t>2020/2/4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FCDCBA-E5A5-4AE8-ADED-0BC8919351FE}"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F2A9257A-4DD4-48B3-AEB4-A03B46679951}" type="datetime1">
              <a:rPr kumimoji="1" lang="ja-JP" altLang="en-US" smtClean="0"/>
              <a:t>2020/2/4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FCDCBA-E5A5-4AE8-ADED-0BC8919351FE}"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6C22CB53-8696-4AA2-8CFA-A373F3380685}" type="datetime1">
              <a:rPr kumimoji="1" lang="ja-JP" altLang="en-US" smtClean="0"/>
              <a:t>2020/2/4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FCDCBA-E5A5-4AE8-ADED-0BC8919351FE}"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CD83A6-19BE-4EA9-A138-F87B71B8A307}" type="datetime1">
              <a:rPr kumimoji="1" lang="ja-JP" altLang="en-US" smtClean="0"/>
              <a:t>2020/2/4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FCDCBA-E5A5-4AE8-ADED-0BC8919351FE}"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mtClean="0"/>
              <a:t>マスター タイトルの書式設定</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ja-JP" altLang="en-US" smtClean="0"/>
              <a:t>マスター テキストの書式設定</a:t>
            </a:r>
          </a:p>
        </p:txBody>
      </p:sp>
      <p:sp>
        <p:nvSpPr>
          <p:cNvPr id="4" name="Date Placeholder 3"/>
          <p:cNvSpPr>
            <a:spLocks noGrp="1"/>
          </p:cNvSpPr>
          <p:nvPr>
            <p:ph type="dt" sz="half" idx="10"/>
          </p:nvPr>
        </p:nvSpPr>
        <p:spPr/>
        <p:txBody>
          <a:bodyPr/>
          <a:lstStyle/>
          <a:p>
            <a:fld id="{51CDFE10-0767-468A-BDDB-8CA878EB8866}" type="datetime1">
              <a:rPr kumimoji="1" lang="ja-JP" altLang="en-US" smtClean="0"/>
              <a:t>2020/2/4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FCDCBA-E5A5-4AE8-ADED-0BC8919351FE}"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E136196-91EE-4517-9685-18512F5EE96B}" type="datetime1">
              <a:rPr kumimoji="1" lang="ja-JP" altLang="en-US" smtClean="0"/>
              <a:t>2020/2/4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FCDCBA-E5A5-4AE8-ADED-0BC8919351FE}"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ja-JP" altLang="en-US" smtClean="0"/>
              <a:t>マスター テキストの書式設定</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ja-JP" altLang="en-US" smtClean="0"/>
              <a:t>マスター テキストの書式設定</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5F6B0DB-3B5D-4313-A67E-48300F259D0E}" type="datetime1">
              <a:rPr kumimoji="1" lang="ja-JP" altLang="en-US" smtClean="0"/>
              <a:t>2020/2/4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2FCDCBA-E5A5-4AE8-ADED-0BC8919351FE}"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34D5A510-F2F0-4725-B1EA-E711A3856C36}" type="datetime1">
              <a:rPr kumimoji="1" lang="ja-JP" altLang="en-US" smtClean="0"/>
              <a:t>2020/2/4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2FCDCBA-E5A5-4AE8-ADED-0BC8919351FE}"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8B5753-6F87-4AE3-952A-5797A17D5C3D}" type="datetime1">
              <a:rPr kumimoji="1" lang="ja-JP" altLang="en-US" smtClean="0"/>
              <a:t>2020/2/4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2FCDCBA-E5A5-4AE8-ADED-0BC8919351FE}"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mtClean="0"/>
              <a:t>マスター タイトルの書式設定</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ja-JP" altLang="en-US" smtClean="0"/>
              <a:t>マスター テキストの書式設定</a:t>
            </a:r>
          </a:p>
        </p:txBody>
      </p:sp>
      <p:sp>
        <p:nvSpPr>
          <p:cNvPr id="5" name="Date Placeholder 4"/>
          <p:cNvSpPr>
            <a:spLocks noGrp="1"/>
          </p:cNvSpPr>
          <p:nvPr>
            <p:ph type="dt" sz="half" idx="10"/>
          </p:nvPr>
        </p:nvSpPr>
        <p:spPr/>
        <p:txBody>
          <a:bodyPr/>
          <a:lstStyle/>
          <a:p>
            <a:fld id="{0ED2EDAC-6718-43EB-ADAA-6D9C678E335A}" type="datetime1">
              <a:rPr kumimoji="1" lang="ja-JP" altLang="en-US" smtClean="0"/>
              <a:t>2020/2/4</a:t>
            </a:fld>
            <a:endParaRPr kumimoji="1" lang="ja-JP" alt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2FCDCBA-E5A5-4AE8-ADED-0BC8919351FE}"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ja-JP" altLang="en-US" smtClean="0"/>
              <a:t>アイコンをクリックして図を追加</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031251-5C9C-4682-898A-F88CB3462A5A}" type="datetime1">
              <a:rPr kumimoji="1" lang="ja-JP" altLang="en-US" smtClean="0"/>
              <a:t>2020/2/4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FCDCBA-E5A5-4AE8-ADED-0BC8919351FE}"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988FD118-77A6-4785-9FE4-340C19416F83}" type="datetime1">
              <a:rPr kumimoji="1" lang="ja-JP" altLang="en-US" smtClean="0"/>
              <a:t>2020/2/4</a:t>
            </a:fld>
            <a:endParaRPr kumimoji="1" lang="ja-JP" alt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2FCDCBA-E5A5-4AE8-ADED-0BC8919351FE}"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kumimoji="1"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kumimoji="1"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rot="19140000">
            <a:off x="759928" y="1577458"/>
            <a:ext cx="6114878" cy="1204306"/>
          </a:xfrm>
        </p:spPr>
        <p:txBody>
          <a:bodyPr/>
          <a:lstStyle/>
          <a:p>
            <a:r>
              <a:rPr lang="ja-JP" altLang="en-US" sz="4800" dirty="0" smtClean="0"/>
              <a:t>外国の「ことわざ」</a:t>
            </a:r>
            <a:endParaRPr kumimoji="1" lang="ja-JP" altLang="en-US" sz="2400" dirty="0"/>
          </a:p>
        </p:txBody>
      </p:sp>
      <p:sp>
        <p:nvSpPr>
          <p:cNvPr id="3" name="サブタイトル 2"/>
          <p:cNvSpPr>
            <a:spLocks noGrp="1"/>
          </p:cNvSpPr>
          <p:nvPr>
            <p:ph type="subTitle" idx="1"/>
          </p:nvPr>
        </p:nvSpPr>
        <p:spPr>
          <a:xfrm rot="19140000">
            <a:off x="1142405" y="2388508"/>
            <a:ext cx="6874856" cy="421166"/>
          </a:xfrm>
        </p:spPr>
        <p:txBody>
          <a:bodyPr>
            <a:normAutofit fontScale="92500"/>
          </a:bodyPr>
          <a:lstStyle/>
          <a:p>
            <a:r>
              <a:rPr kumimoji="1" lang="ja-JP" altLang="en-US" dirty="0" smtClean="0"/>
              <a:t>アセアン諸国の「ことわざ」と日本の</a:t>
            </a:r>
            <a:r>
              <a:rPr kumimoji="1" lang="ja-JP" altLang="en-US" dirty="0"/>
              <a:t>「</a:t>
            </a:r>
            <a:r>
              <a:rPr kumimoji="1" lang="ja-JP" altLang="en-US" dirty="0" smtClean="0"/>
              <a:t>ことわざ」を比べてみよう</a:t>
            </a:r>
            <a:endParaRPr kumimoji="1" lang="ja-JP" altLang="en-US" dirty="0"/>
          </a:p>
        </p:txBody>
      </p:sp>
      <p:sp>
        <p:nvSpPr>
          <p:cNvPr id="4" name="テキスト ボックス 3"/>
          <p:cNvSpPr txBox="1"/>
          <p:nvPr/>
        </p:nvSpPr>
        <p:spPr>
          <a:xfrm>
            <a:off x="5543600" y="6165304"/>
            <a:ext cx="3600400" cy="369332"/>
          </a:xfrm>
          <a:prstGeom prst="rect">
            <a:avLst/>
          </a:prstGeom>
          <a:noFill/>
        </p:spPr>
        <p:txBody>
          <a:bodyPr wrap="square" rtlCol="0">
            <a:spAutoFit/>
          </a:bodyPr>
          <a:lstStyle/>
          <a:p>
            <a:r>
              <a:rPr kumimoji="1" lang="ja-JP" altLang="en-US" dirty="0" smtClean="0"/>
              <a:t>堺市国際部アセアン交流推進</a:t>
            </a:r>
            <a:r>
              <a:rPr lang="ja-JP" altLang="en-US" dirty="0"/>
              <a:t>室</a:t>
            </a:r>
            <a:endParaRPr kumimoji="1" lang="ja-JP" altLang="en-US" dirty="0"/>
          </a:p>
        </p:txBody>
      </p:sp>
    </p:spTree>
    <p:extLst>
      <p:ext uri="{BB962C8B-B14F-4D97-AF65-F5344CB8AC3E}">
        <p14:creationId xmlns:p14="http://schemas.microsoft.com/office/powerpoint/2010/main" val="32295758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565524" y="764704"/>
            <a:ext cx="8064896" cy="548640"/>
          </a:xfrm>
          <a:prstGeom prst="rect">
            <a:avLst/>
          </a:prstGeom>
          <a:solidFill>
            <a:schemeClr val="accent2">
              <a:lumMod val="40000"/>
              <a:lumOff val="60000"/>
            </a:schemeClr>
          </a:solidFill>
        </p:spPr>
        <p:txBody>
          <a:bodyPr vert="horz" lIns="91440" tIns="45720" rIns="91440" bIns="45720" rtlCol="0" anchor="ctr">
            <a:noAutofit/>
          </a:bodyPr>
          <a:lstStyle>
            <a:lvl1pPr algn="l" defTabSz="914400" rtl="0" eaLnBrk="1" latinLnBrk="0" hangingPunct="1">
              <a:spcBef>
                <a:spcPct val="0"/>
              </a:spcBef>
              <a:buNone/>
              <a:defRPr kumimoji="1" sz="2800" kern="1200" cap="all" baseline="0">
                <a:solidFill>
                  <a:schemeClr val="tx1"/>
                </a:solidFill>
                <a:latin typeface="+mj-lt"/>
                <a:ea typeface="+mj-ea"/>
                <a:cs typeface="+mj-cs"/>
              </a:defRPr>
            </a:lvl1pPr>
          </a:lstStyle>
          <a:p>
            <a:r>
              <a:rPr lang="ja-JP" altLang="en-US" sz="3600" dirty="0" smtClean="0"/>
              <a:t>タイの「ことわざ」　</a:t>
            </a:r>
            <a:r>
              <a:rPr lang="ja-JP" altLang="en-US" sz="2400" dirty="0" smtClean="0"/>
              <a:t>その２</a:t>
            </a:r>
            <a:endParaRPr lang="ja-JP" altLang="en-US" sz="2400" dirty="0"/>
          </a:p>
        </p:txBody>
      </p:sp>
      <p:sp>
        <p:nvSpPr>
          <p:cNvPr id="6" name="テキスト ボックス 5"/>
          <p:cNvSpPr txBox="1"/>
          <p:nvPr/>
        </p:nvSpPr>
        <p:spPr>
          <a:xfrm>
            <a:off x="539552" y="1844824"/>
            <a:ext cx="8074928" cy="2585323"/>
          </a:xfrm>
          <a:prstGeom prst="rect">
            <a:avLst/>
          </a:prstGeom>
          <a:noFill/>
          <a:ln>
            <a:solidFill>
              <a:schemeClr val="tx1"/>
            </a:solidFill>
            <a:prstDash val="dash"/>
          </a:ln>
        </p:spPr>
        <p:txBody>
          <a:bodyPr wrap="square" rtlCol="0">
            <a:spAutoFit/>
          </a:bodyPr>
          <a:lstStyle/>
          <a:p>
            <a:pPr>
              <a:lnSpc>
                <a:spcPct val="150000"/>
              </a:lnSpc>
            </a:pPr>
            <a:r>
              <a:rPr kumimoji="1" lang="ja-JP" altLang="en-US" dirty="0" smtClean="0"/>
              <a:t>日本</a:t>
            </a:r>
            <a:r>
              <a:rPr lang="ja-JP" altLang="en-US" dirty="0" smtClean="0"/>
              <a:t>は</a:t>
            </a:r>
            <a:r>
              <a:rPr lang="ja-JP" altLang="en-US" dirty="0"/>
              <a:t>、</a:t>
            </a:r>
            <a:r>
              <a:rPr kumimoji="1" lang="ja-JP" altLang="en-US" dirty="0" smtClean="0"/>
              <a:t>一番強い動物は</a:t>
            </a:r>
            <a:r>
              <a:rPr kumimoji="1" lang="ja-JP" altLang="en-US" b="1" dirty="0" smtClean="0"/>
              <a:t>「　　　　　　」</a:t>
            </a:r>
            <a:r>
              <a:rPr kumimoji="1" lang="ja-JP" altLang="en-US" dirty="0" smtClean="0"/>
              <a:t>のイメージが強く、</a:t>
            </a:r>
            <a:r>
              <a:rPr lang="ja-JP" altLang="en-US" dirty="0" smtClean="0"/>
              <a:t>「百獣の王　　　　　」といいますが、タイでは断然 </a:t>
            </a:r>
            <a:r>
              <a:rPr lang="ja-JP" altLang="en-US" b="1" dirty="0" smtClean="0"/>
              <a:t>「　　」</a:t>
            </a:r>
            <a:r>
              <a:rPr lang="ja-JP" altLang="en-US" dirty="0" smtClean="0"/>
              <a:t>です。</a:t>
            </a:r>
            <a:endParaRPr lang="en-US" altLang="ja-JP" dirty="0" smtClean="0"/>
          </a:p>
          <a:p>
            <a:pPr>
              <a:lnSpc>
                <a:spcPct val="150000"/>
              </a:lnSpc>
            </a:pPr>
            <a:r>
              <a:rPr lang="ja-JP" altLang="en-US" dirty="0"/>
              <a:t>タイに</a:t>
            </a:r>
            <a:r>
              <a:rPr lang="ja-JP" altLang="en-US" dirty="0" smtClean="0"/>
              <a:t>は、　　が生息しているため、より身近で「強く」「怖い」動物として、印象深いようです。ライオンは、野生動物というより、動物園で</a:t>
            </a:r>
            <a:r>
              <a:rPr lang="ja-JP" altLang="en-US" dirty="0"/>
              <a:t>見</a:t>
            </a:r>
            <a:r>
              <a:rPr lang="ja-JP" altLang="en-US" dirty="0" smtClean="0"/>
              <a:t>られる動物という印象が強いようです。</a:t>
            </a:r>
            <a:endParaRPr lang="en-US" altLang="ja-JP" dirty="0" smtClean="0"/>
          </a:p>
          <a:p>
            <a:pPr>
              <a:lnSpc>
                <a:spcPct val="150000"/>
              </a:lnSpc>
            </a:pPr>
            <a:r>
              <a:rPr kumimoji="1" lang="ja-JP" altLang="en-US" dirty="0" smtClean="0"/>
              <a:t>　（例）　爪をなくした虎　意味：　死を恐れずに戦う、死に物狂いで戦うことの例え。</a:t>
            </a:r>
            <a:endParaRPr kumimoji="1" lang="en-US" altLang="ja-JP" dirty="0"/>
          </a:p>
        </p:txBody>
      </p:sp>
      <p:pic>
        <p:nvPicPr>
          <p:cNvPr id="7" name="Picture 4" descr="C:\Users\594021\Desktop\ライオン.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6149" y="4477802"/>
            <a:ext cx="1334255" cy="161549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594021\Desktop\虎.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4451514"/>
            <a:ext cx="1368152" cy="1641782"/>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p:cNvSpPr txBox="1"/>
          <p:nvPr/>
        </p:nvSpPr>
        <p:spPr>
          <a:xfrm>
            <a:off x="3635896" y="4523636"/>
            <a:ext cx="1296144" cy="1569660"/>
          </a:xfrm>
          <a:prstGeom prst="rect">
            <a:avLst/>
          </a:prstGeom>
          <a:noFill/>
        </p:spPr>
        <p:txBody>
          <a:bodyPr wrap="square" rtlCol="0">
            <a:spAutoFit/>
          </a:bodyPr>
          <a:lstStyle/>
          <a:p>
            <a:r>
              <a:rPr kumimoji="1" lang="ja-JP" altLang="en-US" sz="9600" dirty="0" smtClean="0"/>
              <a:t>？</a:t>
            </a:r>
            <a:endParaRPr kumimoji="1" lang="ja-JP" altLang="en-US" sz="9600" dirty="0"/>
          </a:p>
        </p:txBody>
      </p:sp>
      <p:sp>
        <p:nvSpPr>
          <p:cNvPr id="2" name="正方形/長方形 1"/>
          <p:cNvSpPr/>
          <p:nvPr/>
        </p:nvSpPr>
        <p:spPr>
          <a:xfrm>
            <a:off x="4644008" y="1484784"/>
            <a:ext cx="108012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3131840" y="1916832"/>
            <a:ext cx="1152128" cy="378398"/>
          </a:xfrm>
          <a:prstGeom prst="rect">
            <a:avLst/>
          </a:prstGeom>
          <a:noFill/>
        </p:spPr>
        <p:txBody>
          <a:bodyPr wrap="square" rtlCol="0">
            <a:spAutoFit/>
          </a:bodyPr>
          <a:lstStyle/>
          <a:p>
            <a:r>
              <a:rPr lang="ja-JP" altLang="en-US" b="1" dirty="0"/>
              <a:t>ライオン</a:t>
            </a:r>
            <a:endParaRPr lang="ja-JP" altLang="en-US" dirty="0"/>
          </a:p>
        </p:txBody>
      </p:sp>
      <p:sp>
        <p:nvSpPr>
          <p:cNvPr id="10" name="テキスト ボックス 9"/>
          <p:cNvSpPr txBox="1"/>
          <p:nvPr/>
        </p:nvSpPr>
        <p:spPr>
          <a:xfrm>
            <a:off x="2771800" y="2342885"/>
            <a:ext cx="504056" cy="369332"/>
          </a:xfrm>
          <a:prstGeom prst="rect">
            <a:avLst/>
          </a:prstGeom>
          <a:noFill/>
        </p:spPr>
        <p:txBody>
          <a:bodyPr wrap="square" rtlCol="0">
            <a:spAutoFit/>
          </a:bodyPr>
          <a:lstStyle/>
          <a:p>
            <a:r>
              <a:rPr kumimoji="1" lang="ja-JP" altLang="en-US" b="1" dirty="0" smtClean="0"/>
              <a:t>虎</a:t>
            </a:r>
            <a:endParaRPr kumimoji="1" lang="ja-JP" altLang="en-US" b="1" dirty="0"/>
          </a:p>
        </p:txBody>
      </p:sp>
      <p:sp>
        <p:nvSpPr>
          <p:cNvPr id="11" name="テキスト ボックス 10"/>
          <p:cNvSpPr txBox="1"/>
          <p:nvPr/>
        </p:nvSpPr>
        <p:spPr>
          <a:xfrm>
            <a:off x="6883152" y="1916832"/>
            <a:ext cx="1152128" cy="378398"/>
          </a:xfrm>
          <a:prstGeom prst="rect">
            <a:avLst/>
          </a:prstGeom>
          <a:noFill/>
        </p:spPr>
        <p:txBody>
          <a:bodyPr wrap="square" rtlCol="0">
            <a:spAutoFit/>
          </a:bodyPr>
          <a:lstStyle/>
          <a:p>
            <a:r>
              <a:rPr lang="ja-JP" altLang="en-US" b="1" dirty="0"/>
              <a:t>ライオン</a:t>
            </a:r>
          </a:p>
        </p:txBody>
      </p:sp>
      <p:sp>
        <p:nvSpPr>
          <p:cNvPr id="12" name="テキスト ボックス 11"/>
          <p:cNvSpPr txBox="1"/>
          <p:nvPr/>
        </p:nvSpPr>
        <p:spPr>
          <a:xfrm>
            <a:off x="1547664" y="2708920"/>
            <a:ext cx="504056" cy="369332"/>
          </a:xfrm>
          <a:prstGeom prst="rect">
            <a:avLst/>
          </a:prstGeom>
          <a:noFill/>
        </p:spPr>
        <p:txBody>
          <a:bodyPr wrap="square" rtlCol="0">
            <a:spAutoFit/>
          </a:bodyPr>
          <a:lstStyle/>
          <a:p>
            <a:r>
              <a:rPr kumimoji="1" lang="ja-JP" altLang="en-US" dirty="0" smtClean="0"/>
              <a:t>虎</a:t>
            </a:r>
            <a:endParaRPr kumimoji="1" lang="ja-JP" altLang="en-US" dirty="0"/>
          </a:p>
        </p:txBody>
      </p:sp>
    </p:spTree>
    <p:extLst>
      <p:ext uri="{BB962C8B-B14F-4D97-AF65-F5344CB8AC3E}">
        <p14:creationId xmlns:p14="http://schemas.microsoft.com/office/powerpoint/2010/main" val="3495196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11560" y="504096"/>
            <a:ext cx="8064896" cy="548640"/>
          </a:xfrm>
          <a:prstGeom prst="rect">
            <a:avLst/>
          </a:prstGeom>
          <a:solidFill>
            <a:schemeClr val="accent2">
              <a:lumMod val="40000"/>
              <a:lumOff val="60000"/>
            </a:schemeClr>
          </a:solidFill>
        </p:spPr>
        <p:txBody>
          <a:bodyPr vert="horz" lIns="91440" tIns="45720" rIns="91440" bIns="45720" rtlCol="0" anchor="ctr">
            <a:noAutofit/>
          </a:bodyPr>
          <a:lstStyle>
            <a:lvl1pPr algn="l" defTabSz="914400" rtl="0" eaLnBrk="1" latinLnBrk="0" hangingPunct="1">
              <a:spcBef>
                <a:spcPct val="0"/>
              </a:spcBef>
              <a:buNone/>
              <a:defRPr kumimoji="1" sz="2800" kern="1200" cap="all" baseline="0">
                <a:solidFill>
                  <a:schemeClr val="tx1"/>
                </a:solidFill>
                <a:latin typeface="+mj-lt"/>
                <a:ea typeface="+mj-ea"/>
                <a:cs typeface="+mj-cs"/>
              </a:defRPr>
            </a:lvl1pPr>
          </a:lstStyle>
          <a:p>
            <a:r>
              <a:rPr lang="ja-JP" altLang="en-US" sz="3600" dirty="0"/>
              <a:t>ベトナム</a:t>
            </a:r>
            <a:r>
              <a:rPr lang="ja-JP" altLang="en-US" sz="3600" dirty="0" smtClean="0"/>
              <a:t>の「ことわざ」　</a:t>
            </a:r>
            <a:r>
              <a:rPr lang="ja-JP" altLang="en-US" sz="2400" dirty="0" smtClean="0"/>
              <a:t>その１</a:t>
            </a:r>
            <a:endParaRPr lang="ja-JP" altLang="en-US" sz="2400" dirty="0"/>
          </a:p>
        </p:txBody>
      </p:sp>
      <p:sp>
        <p:nvSpPr>
          <p:cNvPr id="6" name="テキスト ボックス 5"/>
          <p:cNvSpPr txBox="1"/>
          <p:nvPr/>
        </p:nvSpPr>
        <p:spPr>
          <a:xfrm>
            <a:off x="591171" y="1988840"/>
            <a:ext cx="8280920" cy="1200329"/>
          </a:xfrm>
          <a:prstGeom prst="rect">
            <a:avLst/>
          </a:prstGeom>
          <a:noFill/>
        </p:spPr>
        <p:txBody>
          <a:bodyPr wrap="square" rtlCol="0">
            <a:spAutoFit/>
          </a:bodyPr>
          <a:lstStyle/>
          <a:p>
            <a:r>
              <a:rPr lang="ja-JP" altLang="en-US" b="1" dirty="0" smtClean="0">
                <a:solidFill>
                  <a:schemeClr val="accent2"/>
                </a:solidFill>
              </a:rPr>
              <a:t>日本の「ことわざ」</a:t>
            </a:r>
            <a:r>
              <a:rPr lang="ja-JP" altLang="en-US" b="1" dirty="0">
                <a:solidFill>
                  <a:schemeClr val="accent2"/>
                </a:solidFill>
              </a:rPr>
              <a:t>　　　　　　　　　　　　ベトナム</a:t>
            </a:r>
            <a:r>
              <a:rPr lang="ja-JP" altLang="en-US" b="1" dirty="0" smtClean="0">
                <a:solidFill>
                  <a:schemeClr val="accent2"/>
                </a:solidFill>
              </a:rPr>
              <a:t>の「ことわざ」</a:t>
            </a:r>
            <a:endParaRPr lang="en-US" altLang="ja-JP" b="1" dirty="0" smtClean="0">
              <a:solidFill>
                <a:schemeClr val="accent2"/>
              </a:solidFill>
            </a:endParaRPr>
          </a:p>
          <a:p>
            <a:r>
              <a:rPr lang="ja-JP" altLang="en-US" dirty="0" smtClean="0"/>
              <a:t>☆</a:t>
            </a:r>
            <a:r>
              <a:rPr lang="ja-JP" altLang="en-US" b="1" dirty="0" smtClean="0"/>
              <a:t>　「一石二鳥」　　　　　　　⇒　　</a:t>
            </a:r>
            <a:r>
              <a:rPr lang="ja-JP" altLang="en-US" dirty="0" smtClean="0"/>
              <a:t> 　　　</a:t>
            </a:r>
            <a:r>
              <a:rPr lang="ja-JP" altLang="en-US" b="1" dirty="0" smtClean="0"/>
              <a:t>「１本の矢で２羽の鳥を捕まえる」</a:t>
            </a:r>
            <a:endParaRPr lang="en-US" altLang="ja-JP" b="1" dirty="0" smtClean="0"/>
          </a:p>
          <a:p>
            <a:endParaRPr kumimoji="1" lang="en-US" altLang="ja-JP" dirty="0"/>
          </a:p>
          <a:p>
            <a:r>
              <a:rPr lang="ja-JP" altLang="en-US" dirty="0" smtClean="0"/>
              <a:t>　　</a:t>
            </a:r>
            <a:r>
              <a:rPr lang="ja-JP" altLang="en-US" dirty="0"/>
              <a:t> </a:t>
            </a:r>
            <a:r>
              <a:rPr lang="ja-JP" altLang="en-US" dirty="0" smtClean="0"/>
              <a:t>意味：　一つのことをして２つ以上の利益を得るという例え。</a:t>
            </a:r>
            <a:endParaRPr kumimoji="1" lang="ja-JP" altLang="en-US" dirty="0"/>
          </a:p>
        </p:txBody>
      </p:sp>
      <p:sp>
        <p:nvSpPr>
          <p:cNvPr id="7" name="テキスト ボックス 6"/>
          <p:cNvSpPr txBox="1"/>
          <p:nvPr/>
        </p:nvSpPr>
        <p:spPr>
          <a:xfrm>
            <a:off x="611560" y="3501008"/>
            <a:ext cx="7704856" cy="1477328"/>
          </a:xfrm>
          <a:prstGeom prst="rect">
            <a:avLst/>
          </a:prstGeom>
          <a:noFill/>
        </p:spPr>
        <p:txBody>
          <a:bodyPr wrap="square" rtlCol="0">
            <a:spAutoFit/>
          </a:bodyPr>
          <a:lstStyle/>
          <a:p>
            <a:r>
              <a:rPr lang="ja-JP" altLang="en-US" dirty="0" smtClean="0"/>
              <a:t>☆</a:t>
            </a:r>
            <a:r>
              <a:rPr lang="ja-JP" altLang="en-US" dirty="0"/>
              <a:t>　</a:t>
            </a:r>
            <a:r>
              <a:rPr lang="ja-JP" altLang="en-US" b="1" dirty="0" smtClean="0"/>
              <a:t>「馬の耳に念仏」　　　　⇒　　　　　「水牛</a:t>
            </a:r>
            <a:r>
              <a:rPr lang="ja-JP" altLang="en-US" b="1" dirty="0"/>
              <a:t>に</a:t>
            </a:r>
            <a:r>
              <a:rPr lang="ja-JP" altLang="en-US" b="1" dirty="0" smtClean="0"/>
              <a:t>音楽を聞かせる」</a:t>
            </a:r>
            <a:endParaRPr lang="en-US" altLang="ja-JP" b="1" dirty="0" smtClean="0"/>
          </a:p>
          <a:p>
            <a:endParaRPr kumimoji="1" lang="en-US" altLang="ja-JP" dirty="0"/>
          </a:p>
          <a:p>
            <a:r>
              <a:rPr lang="ja-JP" altLang="en-US" dirty="0" smtClean="0"/>
              <a:t>　　 意味：　牛に音楽を聞かせても意味がわからずありがたみがわからない。</a:t>
            </a:r>
            <a:br>
              <a:rPr lang="ja-JP" altLang="en-US" dirty="0" smtClean="0"/>
            </a:br>
            <a:r>
              <a:rPr lang="ja-JP" altLang="en-US" dirty="0" smtClean="0"/>
              <a:t>　　　　 　　  人の意見やアドバイスに耳を貸さず、少しも効果がないという</a:t>
            </a:r>
            <a:r>
              <a:rPr lang="ja-JP" altLang="en-US" dirty="0" err="1" smtClean="0"/>
              <a:t>こ</a:t>
            </a:r>
            <a:endParaRPr lang="en-US" altLang="ja-JP" dirty="0" smtClean="0"/>
          </a:p>
          <a:p>
            <a:r>
              <a:rPr lang="ja-JP" altLang="en-US" dirty="0"/>
              <a:t>　</a:t>
            </a:r>
            <a:r>
              <a:rPr lang="ja-JP" altLang="en-US" dirty="0" smtClean="0"/>
              <a:t>　　　　　　 との例え。</a:t>
            </a:r>
            <a:endParaRPr kumimoji="1" lang="ja-JP" altLang="en-US" dirty="0"/>
          </a:p>
        </p:txBody>
      </p:sp>
      <p:sp>
        <p:nvSpPr>
          <p:cNvPr id="8" name="テキスト ボックス 7"/>
          <p:cNvSpPr txBox="1"/>
          <p:nvPr/>
        </p:nvSpPr>
        <p:spPr>
          <a:xfrm>
            <a:off x="539552" y="1456179"/>
            <a:ext cx="7992888" cy="369332"/>
          </a:xfrm>
          <a:prstGeom prst="rect">
            <a:avLst/>
          </a:prstGeom>
          <a:noFill/>
        </p:spPr>
        <p:txBody>
          <a:bodyPr wrap="square" rtlCol="0">
            <a:spAutoFit/>
          </a:bodyPr>
          <a:lstStyle/>
          <a:p>
            <a:r>
              <a:rPr lang="ja-JP" altLang="en-US" b="1" dirty="0" smtClean="0">
                <a:solidFill>
                  <a:srgbClr val="7030A0"/>
                </a:solidFill>
              </a:rPr>
              <a:t>言葉は違いますが、表現と意味が似ていることわざ</a:t>
            </a:r>
            <a:endParaRPr kumimoji="1" lang="ja-JP" altLang="en-US" b="1" dirty="0">
              <a:solidFill>
                <a:srgbClr val="7030A0"/>
              </a:solidFill>
            </a:endParaRPr>
          </a:p>
        </p:txBody>
      </p:sp>
      <p:pic>
        <p:nvPicPr>
          <p:cNvPr id="2050" name="Picture 2" descr="C:\Users\594021\Desktop\水牛.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5038288"/>
            <a:ext cx="1556792" cy="1556792"/>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p:cNvSpPr txBox="1"/>
          <p:nvPr/>
        </p:nvSpPr>
        <p:spPr>
          <a:xfrm>
            <a:off x="4937582" y="5464575"/>
            <a:ext cx="1107504" cy="369332"/>
          </a:xfrm>
          <a:prstGeom prst="rect">
            <a:avLst/>
          </a:prstGeom>
          <a:noFill/>
        </p:spPr>
        <p:txBody>
          <a:bodyPr wrap="square" rtlCol="0">
            <a:spAutoFit/>
          </a:bodyPr>
          <a:lstStyle/>
          <a:p>
            <a:r>
              <a:rPr kumimoji="1" lang="ja-JP" altLang="en-US" dirty="0" smtClean="0"/>
              <a:t>♪　♫　♬</a:t>
            </a:r>
            <a:endParaRPr kumimoji="1" lang="ja-JP" altLang="en-US" dirty="0"/>
          </a:p>
        </p:txBody>
      </p:sp>
      <p:sp>
        <p:nvSpPr>
          <p:cNvPr id="10" name="テキスト ボックス 9"/>
          <p:cNvSpPr txBox="1"/>
          <p:nvPr/>
        </p:nvSpPr>
        <p:spPr>
          <a:xfrm>
            <a:off x="7151609" y="5077194"/>
            <a:ext cx="963488" cy="369332"/>
          </a:xfrm>
          <a:prstGeom prst="rect">
            <a:avLst/>
          </a:prstGeom>
          <a:noFill/>
        </p:spPr>
        <p:txBody>
          <a:bodyPr wrap="square" rtlCol="0">
            <a:spAutoFit/>
          </a:bodyPr>
          <a:lstStyle/>
          <a:p>
            <a:r>
              <a:rPr kumimoji="1" lang="ja-JP" altLang="en-US" dirty="0" smtClean="0"/>
              <a:t>？？？</a:t>
            </a:r>
            <a:endParaRPr kumimoji="1" lang="ja-JP" altLang="en-US" dirty="0"/>
          </a:p>
        </p:txBody>
      </p:sp>
      <p:sp>
        <p:nvSpPr>
          <p:cNvPr id="2" name="円形吹き出し 1"/>
          <p:cNvSpPr/>
          <p:nvPr/>
        </p:nvSpPr>
        <p:spPr>
          <a:xfrm>
            <a:off x="755576" y="4978336"/>
            <a:ext cx="2736304" cy="1402992"/>
          </a:xfrm>
          <a:prstGeom prst="wedgeEllipseCallout">
            <a:avLst>
              <a:gd name="adj1" fmla="val 43470"/>
              <a:gd name="adj2" fmla="val -63900"/>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1121465" y="5301208"/>
            <a:ext cx="2088232" cy="830997"/>
          </a:xfrm>
          <a:prstGeom prst="rect">
            <a:avLst/>
          </a:prstGeom>
          <a:noFill/>
        </p:spPr>
        <p:txBody>
          <a:bodyPr wrap="square" rtlCol="0">
            <a:spAutoFit/>
          </a:bodyPr>
          <a:lstStyle/>
          <a:p>
            <a:r>
              <a:rPr kumimoji="1" lang="ja-JP" altLang="en-US" sz="1600" dirty="0" smtClean="0"/>
              <a:t>さっき、ミャンマーでも同じような表現の</a:t>
            </a:r>
            <a:r>
              <a:rPr lang="ja-JP" altLang="en-US" sz="1600" dirty="0" smtClean="0"/>
              <a:t>「ことわざ」がありましたね。</a:t>
            </a:r>
            <a:endParaRPr kumimoji="1" lang="ja-JP" altLang="en-US" sz="1600" dirty="0"/>
          </a:p>
        </p:txBody>
      </p:sp>
    </p:spTree>
    <p:extLst>
      <p:ext uri="{BB962C8B-B14F-4D97-AF65-F5344CB8AC3E}">
        <p14:creationId xmlns:p14="http://schemas.microsoft.com/office/powerpoint/2010/main" val="40225055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11560" y="504096"/>
            <a:ext cx="8064896" cy="548640"/>
          </a:xfrm>
          <a:prstGeom prst="rect">
            <a:avLst/>
          </a:prstGeom>
          <a:solidFill>
            <a:schemeClr val="accent2">
              <a:lumMod val="40000"/>
              <a:lumOff val="60000"/>
            </a:schemeClr>
          </a:solidFill>
        </p:spPr>
        <p:txBody>
          <a:bodyPr vert="horz" lIns="91440" tIns="45720" rIns="91440" bIns="45720" rtlCol="0" anchor="ctr">
            <a:noAutofit/>
          </a:bodyPr>
          <a:lstStyle>
            <a:lvl1pPr algn="l" defTabSz="914400" rtl="0" eaLnBrk="1" latinLnBrk="0" hangingPunct="1">
              <a:spcBef>
                <a:spcPct val="0"/>
              </a:spcBef>
              <a:buNone/>
              <a:defRPr kumimoji="1" sz="2800" kern="1200" cap="all" baseline="0">
                <a:solidFill>
                  <a:schemeClr val="tx1"/>
                </a:solidFill>
                <a:latin typeface="+mj-lt"/>
                <a:ea typeface="+mj-ea"/>
                <a:cs typeface="+mj-cs"/>
              </a:defRPr>
            </a:lvl1pPr>
          </a:lstStyle>
          <a:p>
            <a:r>
              <a:rPr lang="ja-JP" altLang="en-US" sz="3600" dirty="0"/>
              <a:t>ベトナム</a:t>
            </a:r>
            <a:r>
              <a:rPr lang="ja-JP" altLang="en-US" sz="3600" dirty="0" smtClean="0"/>
              <a:t>の「ことわざ」　</a:t>
            </a:r>
            <a:r>
              <a:rPr lang="ja-JP" altLang="en-US" sz="2400" dirty="0"/>
              <a:t>その２</a:t>
            </a:r>
          </a:p>
        </p:txBody>
      </p:sp>
      <p:sp>
        <p:nvSpPr>
          <p:cNvPr id="5" name="テキスト ボックス 4"/>
          <p:cNvSpPr txBox="1"/>
          <p:nvPr/>
        </p:nvSpPr>
        <p:spPr>
          <a:xfrm>
            <a:off x="755576" y="1362888"/>
            <a:ext cx="7992888" cy="369332"/>
          </a:xfrm>
          <a:prstGeom prst="rect">
            <a:avLst/>
          </a:prstGeom>
          <a:noFill/>
        </p:spPr>
        <p:txBody>
          <a:bodyPr wrap="square" rtlCol="0">
            <a:spAutoFit/>
          </a:bodyPr>
          <a:lstStyle/>
          <a:p>
            <a:r>
              <a:rPr lang="ja-JP" altLang="en-US" b="1" dirty="0" smtClean="0">
                <a:solidFill>
                  <a:srgbClr val="7030A0"/>
                </a:solidFill>
              </a:rPr>
              <a:t>表現と意味が</a:t>
            </a:r>
            <a:r>
              <a:rPr lang="ja-JP" altLang="en-US" b="1" dirty="0">
                <a:solidFill>
                  <a:srgbClr val="7030A0"/>
                </a:solidFill>
              </a:rPr>
              <a:t>同じ</a:t>
            </a:r>
            <a:endParaRPr kumimoji="1" lang="ja-JP" altLang="en-US" b="1" dirty="0">
              <a:solidFill>
                <a:srgbClr val="7030A0"/>
              </a:solidFill>
            </a:endParaRPr>
          </a:p>
        </p:txBody>
      </p:sp>
      <p:sp>
        <p:nvSpPr>
          <p:cNvPr id="6" name="テキスト ボックス 5"/>
          <p:cNvSpPr txBox="1"/>
          <p:nvPr/>
        </p:nvSpPr>
        <p:spPr>
          <a:xfrm>
            <a:off x="755576" y="2060848"/>
            <a:ext cx="7992888" cy="3139321"/>
          </a:xfrm>
          <a:prstGeom prst="rect">
            <a:avLst/>
          </a:prstGeom>
          <a:noFill/>
        </p:spPr>
        <p:txBody>
          <a:bodyPr wrap="square" rtlCol="0">
            <a:spAutoFit/>
          </a:bodyPr>
          <a:lstStyle/>
          <a:p>
            <a:r>
              <a:rPr lang="ja-JP" altLang="en-US" b="1" dirty="0" smtClean="0">
                <a:solidFill>
                  <a:schemeClr val="accent2"/>
                </a:solidFill>
              </a:rPr>
              <a:t>日本の「ことわざ」　　　　　　　　　　　　</a:t>
            </a:r>
            <a:r>
              <a:rPr lang="ja-JP" altLang="en-US" b="1" dirty="0">
                <a:solidFill>
                  <a:schemeClr val="accent2"/>
                </a:solidFill>
              </a:rPr>
              <a:t>　ベトナム</a:t>
            </a:r>
            <a:r>
              <a:rPr lang="ja-JP" altLang="en-US" b="1" dirty="0" smtClean="0">
                <a:solidFill>
                  <a:schemeClr val="accent2"/>
                </a:solidFill>
              </a:rPr>
              <a:t>の「ことわざ」</a:t>
            </a:r>
            <a:endParaRPr lang="en-US" altLang="ja-JP" b="1" dirty="0" smtClean="0">
              <a:solidFill>
                <a:schemeClr val="accent2"/>
              </a:solidFill>
            </a:endParaRPr>
          </a:p>
          <a:p>
            <a:r>
              <a:rPr lang="ja-JP" altLang="en-US" dirty="0" smtClean="0"/>
              <a:t>☆</a:t>
            </a:r>
            <a:r>
              <a:rPr lang="ja-JP" altLang="en-US" b="1" dirty="0" smtClean="0"/>
              <a:t>　「トラに翼」</a:t>
            </a:r>
            <a:r>
              <a:rPr lang="ja-JP" altLang="en-US" dirty="0" smtClean="0"/>
              <a:t>　　　　　　　　⇒ 　　　　　</a:t>
            </a:r>
            <a:r>
              <a:rPr lang="ja-JP" altLang="en-US" b="1" dirty="0" smtClean="0"/>
              <a:t>　「トラに翼が生えて強くなる」</a:t>
            </a:r>
          </a:p>
          <a:p>
            <a:endParaRPr lang="en-US" altLang="ja-JP" dirty="0" smtClean="0"/>
          </a:p>
          <a:p>
            <a:r>
              <a:rPr lang="en-US" altLang="ja-JP" dirty="0"/>
              <a:t> </a:t>
            </a:r>
            <a:r>
              <a:rPr lang="en-US" altLang="ja-JP" dirty="0" smtClean="0"/>
              <a:t>      </a:t>
            </a:r>
            <a:r>
              <a:rPr lang="ja-JP" altLang="en-US" dirty="0" smtClean="0"/>
              <a:t>意味：　もともと強い者や勢いのある者に、さらに力が加わることの例え。</a:t>
            </a:r>
            <a:endParaRPr lang="en-US" altLang="ja-JP" dirty="0" smtClean="0"/>
          </a:p>
          <a:p>
            <a:endParaRPr lang="en-US" altLang="ja-JP" dirty="0" smtClean="0"/>
          </a:p>
          <a:p>
            <a:endParaRPr lang="en-US" altLang="ja-JP" dirty="0"/>
          </a:p>
          <a:p>
            <a:r>
              <a:rPr lang="ja-JP" altLang="en-US" dirty="0" smtClean="0"/>
              <a:t>☆　</a:t>
            </a:r>
            <a:r>
              <a:rPr lang="ja-JP" altLang="en-US" b="1" dirty="0" smtClean="0"/>
              <a:t>「猿に木登り」</a:t>
            </a:r>
            <a:r>
              <a:rPr lang="ja-JP" altLang="en-US" dirty="0" smtClean="0"/>
              <a:t>　　　　　　⇒　　　　　</a:t>
            </a:r>
            <a:r>
              <a:rPr lang="ja-JP" altLang="en-US" b="1" dirty="0" smtClean="0"/>
              <a:t>　「猿に木の登り方を教える」</a:t>
            </a:r>
          </a:p>
          <a:p>
            <a:endParaRPr lang="en-US" altLang="ja-JP" dirty="0" smtClean="0"/>
          </a:p>
          <a:p>
            <a:r>
              <a:rPr lang="en-US" altLang="ja-JP" dirty="0"/>
              <a:t> </a:t>
            </a:r>
            <a:r>
              <a:rPr lang="en-US" altLang="ja-JP" dirty="0" smtClean="0"/>
              <a:t>       </a:t>
            </a:r>
            <a:r>
              <a:rPr lang="ja-JP" altLang="en-US" dirty="0" smtClean="0"/>
              <a:t>意味：　教える必要のない者に教えるという意味。無駄であることの例え。</a:t>
            </a:r>
          </a:p>
          <a:p>
            <a:endParaRPr lang="ja-JP" altLang="en-US" dirty="0" smtClean="0"/>
          </a:p>
          <a:p>
            <a:endParaRPr kumimoji="1" lang="ja-JP" altLang="en-US" dirty="0"/>
          </a:p>
        </p:txBody>
      </p:sp>
    </p:spTree>
    <p:extLst>
      <p:ext uri="{BB962C8B-B14F-4D97-AF65-F5344CB8AC3E}">
        <p14:creationId xmlns:p14="http://schemas.microsoft.com/office/powerpoint/2010/main" val="35778759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11560" y="504096"/>
            <a:ext cx="8064896" cy="548640"/>
          </a:xfrm>
          <a:prstGeom prst="rect">
            <a:avLst/>
          </a:prstGeom>
          <a:solidFill>
            <a:schemeClr val="accent2">
              <a:lumMod val="40000"/>
              <a:lumOff val="60000"/>
            </a:schemeClr>
          </a:solidFill>
        </p:spPr>
        <p:txBody>
          <a:bodyPr vert="horz" lIns="91440" tIns="45720" rIns="91440" bIns="45720" rtlCol="0" anchor="ctr">
            <a:noAutofit/>
          </a:bodyPr>
          <a:lstStyle>
            <a:lvl1pPr algn="l" defTabSz="914400" rtl="0" eaLnBrk="1" latinLnBrk="0" hangingPunct="1">
              <a:spcBef>
                <a:spcPct val="0"/>
              </a:spcBef>
              <a:buNone/>
              <a:defRPr kumimoji="1" sz="2800" kern="1200" cap="all" baseline="0">
                <a:solidFill>
                  <a:schemeClr val="tx1"/>
                </a:solidFill>
                <a:latin typeface="+mj-lt"/>
                <a:ea typeface="+mj-ea"/>
                <a:cs typeface="+mj-cs"/>
              </a:defRPr>
            </a:lvl1pPr>
          </a:lstStyle>
          <a:p>
            <a:r>
              <a:rPr lang="ja-JP" altLang="en-US" sz="3600" dirty="0" smtClean="0"/>
              <a:t>まとめ</a:t>
            </a:r>
            <a:endParaRPr lang="ja-JP" altLang="en-US" sz="2400" dirty="0"/>
          </a:p>
        </p:txBody>
      </p:sp>
      <p:sp>
        <p:nvSpPr>
          <p:cNvPr id="6" name="テキスト ボックス 5"/>
          <p:cNvSpPr txBox="1"/>
          <p:nvPr/>
        </p:nvSpPr>
        <p:spPr>
          <a:xfrm>
            <a:off x="827584" y="1484784"/>
            <a:ext cx="7344816" cy="2862322"/>
          </a:xfrm>
          <a:prstGeom prst="rect">
            <a:avLst/>
          </a:prstGeom>
          <a:noFill/>
        </p:spPr>
        <p:txBody>
          <a:bodyPr wrap="square" rtlCol="0">
            <a:spAutoFit/>
          </a:bodyPr>
          <a:lstStyle/>
          <a:p>
            <a:pPr>
              <a:lnSpc>
                <a:spcPct val="200000"/>
              </a:lnSpc>
            </a:pPr>
            <a:r>
              <a:rPr kumimoji="1" lang="ja-JP" altLang="en-US" dirty="0" smtClean="0"/>
              <a:t>言葉は、その土地の暮らしや文化をよく表すと言われています。</a:t>
            </a:r>
            <a:endParaRPr kumimoji="1" lang="en-US" altLang="ja-JP" dirty="0" smtClean="0"/>
          </a:p>
          <a:p>
            <a:pPr>
              <a:lnSpc>
                <a:spcPct val="200000"/>
              </a:lnSpc>
            </a:pPr>
            <a:r>
              <a:rPr kumimoji="1" lang="ja-JP" altLang="en-US" dirty="0" smtClean="0"/>
              <a:t>ことわざ一つを比べてみても、日本で馴染みのものと外国での馴染みのものとは違っていることがわかります。</a:t>
            </a:r>
            <a:endParaRPr kumimoji="1" lang="en-US" altLang="ja-JP" dirty="0" smtClean="0"/>
          </a:p>
          <a:p>
            <a:pPr>
              <a:lnSpc>
                <a:spcPct val="200000"/>
              </a:lnSpc>
            </a:pPr>
            <a:endParaRPr lang="en-US" altLang="ja-JP" dirty="0"/>
          </a:p>
          <a:p>
            <a:pPr>
              <a:lnSpc>
                <a:spcPct val="200000"/>
              </a:lnSpc>
            </a:pPr>
            <a:r>
              <a:rPr lang="ja-JP" altLang="en-US" dirty="0" smtClean="0"/>
              <a:t>「ことわざ」から、その国、土地の生活習慣を学ぶこともあります。</a:t>
            </a:r>
            <a:endParaRPr lang="en-US" altLang="ja-JP" dirty="0"/>
          </a:p>
        </p:txBody>
      </p:sp>
    </p:spTree>
    <p:extLst>
      <p:ext uri="{BB962C8B-B14F-4D97-AF65-F5344CB8AC3E}">
        <p14:creationId xmlns:p14="http://schemas.microsoft.com/office/powerpoint/2010/main" val="35461924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31640" y="1556792"/>
            <a:ext cx="6696744" cy="2308324"/>
          </a:xfrm>
          <a:prstGeom prst="rect">
            <a:avLst/>
          </a:prstGeom>
          <a:noFill/>
        </p:spPr>
        <p:txBody>
          <a:bodyPr wrap="square" rtlCol="0">
            <a:spAutoFit/>
          </a:bodyPr>
          <a:lstStyle/>
          <a:p>
            <a:r>
              <a:rPr lang="ja-JP" altLang="en-US" dirty="0"/>
              <a:t>最後</a:t>
            </a:r>
            <a:r>
              <a:rPr lang="ja-JP" altLang="en-US" dirty="0" smtClean="0"/>
              <a:t>に・・・</a:t>
            </a:r>
            <a:endParaRPr lang="en-US" altLang="ja-JP" dirty="0" smtClean="0"/>
          </a:p>
          <a:p>
            <a:endParaRPr lang="en-US" altLang="ja-JP" dirty="0"/>
          </a:p>
          <a:p>
            <a:r>
              <a:rPr lang="ja-JP" altLang="en-US" dirty="0" smtClean="0"/>
              <a:t>本資料</a:t>
            </a:r>
            <a:r>
              <a:rPr lang="ja-JP" altLang="en-US" dirty="0"/>
              <a:t>作成</a:t>
            </a:r>
            <a:r>
              <a:rPr lang="ja-JP" altLang="en-US" dirty="0" smtClean="0"/>
              <a:t>にあたり、堺・アセアンウィーク事業プログラムの一つである、民間大使プログラム参加大学の先生方、また、友好都市であるダナン市の職員の方にご協力いただき、アセアン諸国のことわざについて情報提供や確認にご協力いただきました。ありがとうございました。</a:t>
            </a:r>
            <a:endParaRPr lang="en-US" altLang="ja-JP" dirty="0" smtClean="0"/>
          </a:p>
          <a:p>
            <a:endParaRPr lang="en-US" altLang="ja-JP" dirty="0" smtClean="0"/>
          </a:p>
        </p:txBody>
      </p:sp>
    </p:spTree>
    <p:extLst>
      <p:ext uri="{BB962C8B-B14F-4D97-AF65-F5344CB8AC3E}">
        <p14:creationId xmlns:p14="http://schemas.microsoft.com/office/powerpoint/2010/main" val="314142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584" y="1700808"/>
            <a:ext cx="7520940" cy="548640"/>
          </a:xfrm>
        </p:spPr>
        <p:txBody>
          <a:bodyPr/>
          <a:lstStyle/>
          <a:p>
            <a:r>
              <a:rPr kumimoji="1" lang="ja-JP" altLang="en-US" dirty="0" smtClean="0"/>
              <a:t>外国にも「ことわざ」ってあるの？</a:t>
            </a:r>
            <a:endParaRPr kumimoji="1" lang="ja-JP" altLang="en-US" dirty="0"/>
          </a:p>
        </p:txBody>
      </p:sp>
      <p:sp>
        <p:nvSpPr>
          <p:cNvPr id="5" name="テキスト ボックス 4"/>
          <p:cNvSpPr txBox="1"/>
          <p:nvPr/>
        </p:nvSpPr>
        <p:spPr>
          <a:xfrm>
            <a:off x="1043608" y="2708920"/>
            <a:ext cx="7304916" cy="1477328"/>
          </a:xfrm>
          <a:prstGeom prst="rect">
            <a:avLst/>
          </a:prstGeom>
          <a:noFill/>
        </p:spPr>
        <p:txBody>
          <a:bodyPr wrap="square" rtlCol="0">
            <a:spAutoFit/>
          </a:bodyPr>
          <a:lstStyle/>
          <a:p>
            <a:r>
              <a:rPr lang="ja-JP" altLang="en-US" dirty="0"/>
              <a:t>外国に</a:t>
            </a:r>
            <a:r>
              <a:rPr lang="ja-JP" altLang="en-US" dirty="0" smtClean="0"/>
              <a:t>も「ことわざ」があります。</a:t>
            </a:r>
            <a:endParaRPr lang="en-US" altLang="ja-JP" dirty="0"/>
          </a:p>
          <a:p>
            <a:endParaRPr lang="en-US" altLang="ja-JP" dirty="0" smtClean="0"/>
          </a:p>
          <a:p>
            <a:r>
              <a:rPr lang="ja-JP" altLang="en-US" dirty="0" smtClean="0"/>
              <a:t>しかし、同じような意味をもつ「ことわざ」でも、少し言い方が</a:t>
            </a:r>
            <a:endParaRPr lang="en-US" altLang="ja-JP" dirty="0" smtClean="0"/>
          </a:p>
          <a:p>
            <a:endParaRPr lang="en-US" altLang="ja-JP" dirty="0"/>
          </a:p>
          <a:p>
            <a:r>
              <a:rPr lang="ja-JP" altLang="en-US" dirty="0" smtClean="0"/>
              <a:t>違っていたりするので、比べてみるとおもしろいです。</a:t>
            </a:r>
            <a:endParaRPr lang="ja-JP" altLang="en-US" dirty="0"/>
          </a:p>
        </p:txBody>
      </p:sp>
    </p:spTree>
    <p:extLst>
      <p:ext uri="{BB962C8B-B14F-4D97-AF65-F5344CB8AC3E}">
        <p14:creationId xmlns:p14="http://schemas.microsoft.com/office/powerpoint/2010/main" val="132475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611560" y="648112"/>
            <a:ext cx="8064896" cy="548640"/>
          </a:xfrm>
          <a:prstGeom prst="rect">
            <a:avLst/>
          </a:prstGeom>
          <a:solidFill>
            <a:schemeClr val="accent2">
              <a:lumMod val="40000"/>
              <a:lumOff val="60000"/>
            </a:schemeClr>
          </a:solidFill>
        </p:spPr>
        <p:txBody>
          <a:bodyPr vert="horz" lIns="91440" tIns="45720" rIns="91440" bIns="45720" rtlCol="0" anchor="ctr">
            <a:noAutofit/>
          </a:bodyPr>
          <a:lstStyle>
            <a:lvl1pPr algn="l" defTabSz="914400" rtl="0" eaLnBrk="1" latinLnBrk="0" hangingPunct="1">
              <a:spcBef>
                <a:spcPct val="0"/>
              </a:spcBef>
              <a:buNone/>
              <a:defRPr kumimoji="1" sz="2800" kern="1200" cap="all" baseline="0">
                <a:solidFill>
                  <a:schemeClr val="tx1"/>
                </a:solidFill>
                <a:latin typeface="+mj-lt"/>
                <a:ea typeface="+mj-ea"/>
                <a:cs typeface="+mj-cs"/>
              </a:defRPr>
            </a:lvl1pPr>
          </a:lstStyle>
          <a:p>
            <a:r>
              <a:rPr lang="ja-JP" altLang="en-US" sz="3600" dirty="0" smtClean="0"/>
              <a:t>カンボジアの「ことわざ」　</a:t>
            </a:r>
            <a:endParaRPr lang="ja-JP" altLang="en-US" sz="2400" dirty="0"/>
          </a:p>
        </p:txBody>
      </p:sp>
      <p:sp>
        <p:nvSpPr>
          <p:cNvPr id="6" name="テキスト ボックス 5"/>
          <p:cNvSpPr txBox="1"/>
          <p:nvPr/>
        </p:nvSpPr>
        <p:spPr>
          <a:xfrm>
            <a:off x="935596" y="1527216"/>
            <a:ext cx="3996444" cy="369332"/>
          </a:xfrm>
          <a:prstGeom prst="rect">
            <a:avLst/>
          </a:prstGeom>
          <a:noFill/>
        </p:spPr>
        <p:txBody>
          <a:bodyPr wrap="square" rtlCol="0">
            <a:spAutoFit/>
          </a:bodyPr>
          <a:lstStyle/>
          <a:p>
            <a:r>
              <a:rPr kumimoji="1" lang="ja-JP" altLang="en-US" b="1" dirty="0" smtClean="0">
                <a:solidFill>
                  <a:schemeClr val="accent2"/>
                </a:solidFill>
              </a:rPr>
              <a:t>カンボジアの「ことわざ」</a:t>
            </a:r>
            <a:endParaRPr kumimoji="1" lang="ja-JP" altLang="en-US" b="1" dirty="0">
              <a:solidFill>
                <a:schemeClr val="accent2"/>
              </a:solidFill>
            </a:endParaRPr>
          </a:p>
        </p:txBody>
      </p:sp>
      <p:sp>
        <p:nvSpPr>
          <p:cNvPr id="7" name="テキスト ボックス 6"/>
          <p:cNvSpPr txBox="1"/>
          <p:nvPr/>
        </p:nvSpPr>
        <p:spPr>
          <a:xfrm>
            <a:off x="899592" y="1943372"/>
            <a:ext cx="3744416" cy="369332"/>
          </a:xfrm>
          <a:prstGeom prst="rect">
            <a:avLst/>
          </a:prstGeom>
          <a:noFill/>
        </p:spPr>
        <p:txBody>
          <a:bodyPr wrap="square" rtlCol="0">
            <a:spAutoFit/>
          </a:bodyPr>
          <a:lstStyle/>
          <a:p>
            <a:r>
              <a:rPr lang="ja-JP" altLang="en-US" dirty="0" smtClean="0"/>
              <a:t>　</a:t>
            </a:r>
            <a:r>
              <a:rPr lang="en-US" altLang="ja-JP" b="1" dirty="0" smtClean="0">
                <a:effectLst/>
              </a:rPr>
              <a:t>｢</a:t>
            </a:r>
            <a:r>
              <a:rPr lang="ja-JP" altLang="en-US" b="1" dirty="0" smtClean="0">
                <a:effectLst/>
              </a:rPr>
              <a:t>一滴、一滴が筒を満たす</a:t>
            </a:r>
            <a:r>
              <a:rPr lang="en-US" altLang="ja-JP" b="1" dirty="0" smtClean="0">
                <a:effectLst/>
              </a:rPr>
              <a:t>｣</a:t>
            </a:r>
            <a:r>
              <a:rPr lang="ja-JP" altLang="en-US" b="1" dirty="0" smtClean="0">
                <a:effectLst/>
              </a:rPr>
              <a:t>　　</a:t>
            </a:r>
            <a:r>
              <a:rPr lang="ja-JP" altLang="en-US" b="1" dirty="0"/>
              <a:t>　 ⇒ </a:t>
            </a:r>
            <a:endParaRPr lang="en-US" altLang="ja-JP" b="1" dirty="0" smtClean="0">
              <a:effectLst/>
            </a:endParaRPr>
          </a:p>
        </p:txBody>
      </p:sp>
      <p:sp>
        <p:nvSpPr>
          <p:cNvPr id="8" name="テキスト ボックス 7"/>
          <p:cNvSpPr txBox="1"/>
          <p:nvPr/>
        </p:nvSpPr>
        <p:spPr>
          <a:xfrm>
            <a:off x="4967795" y="1527216"/>
            <a:ext cx="3996444" cy="369332"/>
          </a:xfrm>
          <a:prstGeom prst="rect">
            <a:avLst/>
          </a:prstGeom>
          <a:noFill/>
        </p:spPr>
        <p:txBody>
          <a:bodyPr wrap="square" rtlCol="0">
            <a:spAutoFit/>
          </a:bodyPr>
          <a:lstStyle/>
          <a:p>
            <a:r>
              <a:rPr lang="ja-JP" altLang="en-US" b="1" dirty="0" smtClean="0">
                <a:solidFill>
                  <a:schemeClr val="accent2"/>
                </a:solidFill>
              </a:rPr>
              <a:t>同じ意味の日本</a:t>
            </a:r>
            <a:r>
              <a:rPr kumimoji="1" lang="ja-JP" altLang="en-US" b="1" dirty="0" smtClean="0">
                <a:solidFill>
                  <a:schemeClr val="accent2"/>
                </a:solidFill>
              </a:rPr>
              <a:t>の「ことわざ」</a:t>
            </a:r>
            <a:endParaRPr kumimoji="1" lang="ja-JP" altLang="en-US" b="1" dirty="0">
              <a:solidFill>
                <a:schemeClr val="accent2"/>
              </a:solidFill>
            </a:endParaRPr>
          </a:p>
        </p:txBody>
      </p:sp>
      <p:sp>
        <p:nvSpPr>
          <p:cNvPr id="3" name="テキスト ボックス 2"/>
          <p:cNvSpPr txBox="1"/>
          <p:nvPr/>
        </p:nvSpPr>
        <p:spPr>
          <a:xfrm>
            <a:off x="935597" y="2569195"/>
            <a:ext cx="4644516" cy="2031325"/>
          </a:xfrm>
          <a:prstGeom prst="rect">
            <a:avLst/>
          </a:prstGeom>
          <a:noFill/>
        </p:spPr>
        <p:txBody>
          <a:bodyPr wrap="square" rtlCol="0">
            <a:spAutoFit/>
          </a:bodyPr>
          <a:lstStyle/>
          <a:p>
            <a:r>
              <a:rPr lang="ja-JP" altLang="en-US" dirty="0"/>
              <a:t>ヤシ砂糖やヤシ酒の原料となるサトウヤシの樹液を採取するとき、サトウヤシ</a:t>
            </a:r>
            <a:r>
              <a:rPr lang="ja-JP" altLang="en-US" dirty="0" smtClean="0"/>
              <a:t>の幹から</a:t>
            </a:r>
            <a:r>
              <a:rPr lang="ja-JP" altLang="en-US" dirty="0"/>
              <a:t>は一滴ずつ樹液がにじみ出るだけですが、時間をかけてそれを集めることで筒が満たされる（いっぱい入る）、砂糖や酒を造るのに十分な量をあつめることができるように</a:t>
            </a:r>
            <a:r>
              <a:rPr lang="ja-JP" altLang="en-US" dirty="0" smtClean="0"/>
              <a:t>なる、という意味です。</a:t>
            </a:r>
            <a:endParaRPr lang="en-US" altLang="ja-JP" dirty="0"/>
          </a:p>
        </p:txBody>
      </p:sp>
      <p:sp>
        <p:nvSpPr>
          <p:cNvPr id="11" name="テキスト ボックス 10"/>
          <p:cNvSpPr txBox="1"/>
          <p:nvPr/>
        </p:nvSpPr>
        <p:spPr>
          <a:xfrm>
            <a:off x="4788024" y="1965929"/>
            <a:ext cx="2952328" cy="369332"/>
          </a:xfrm>
          <a:prstGeom prst="rect">
            <a:avLst/>
          </a:prstGeom>
          <a:noFill/>
        </p:spPr>
        <p:txBody>
          <a:bodyPr wrap="square" rtlCol="0">
            <a:spAutoFit/>
          </a:bodyPr>
          <a:lstStyle/>
          <a:p>
            <a:r>
              <a:rPr lang="ja-JP" altLang="en-US" dirty="0" smtClean="0"/>
              <a:t>　</a:t>
            </a:r>
            <a:r>
              <a:rPr lang="en-US" altLang="ja-JP" b="1" dirty="0" smtClean="0"/>
              <a:t>｢</a:t>
            </a:r>
            <a:r>
              <a:rPr lang="ja-JP" altLang="en-US" b="1" dirty="0"/>
              <a:t>ちりも積もれば山となる</a:t>
            </a:r>
            <a:r>
              <a:rPr lang="en-US" altLang="ja-JP" b="1" dirty="0" smtClean="0"/>
              <a:t>｣</a:t>
            </a:r>
            <a:endParaRPr lang="en-US" altLang="ja-JP" b="1" dirty="0" smtClean="0">
              <a:effectLst/>
            </a:endParaRPr>
          </a:p>
        </p:txBody>
      </p:sp>
      <p:pic>
        <p:nvPicPr>
          <p:cNvPr id="12" name="図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2636912"/>
            <a:ext cx="2247456" cy="3124927"/>
          </a:xfrm>
          <a:prstGeom prst="rect">
            <a:avLst/>
          </a:prstGeom>
        </p:spPr>
      </p:pic>
      <p:sp>
        <p:nvSpPr>
          <p:cNvPr id="2" name="テキスト ボックス 1"/>
          <p:cNvSpPr txBox="1"/>
          <p:nvPr/>
        </p:nvSpPr>
        <p:spPr>
          <a:xfrm>
            <a:off x="935596" y="4639800"/>
            <a:ext cx="4644517" cy="276999"/>
          </a:xfrm>
          <a:prstGeom prst="rect">
            <a:avLst/>
          </a:prstGeom>
          <a:noFill/>
        </p:spPr>
        <p:txBody>
          <a:bodyPr wrap="square" rtlCol="0">
            <a:spAutoFit/>
          </a:bodyPr>
          <a:lstStyle/>
          <a:p>
            <a:r>
              <a:rPr lang="ja-JP" altLang="en-US" sz="1200" dirty="0" smtClean="0"/>
              <a:t>＜カンボジアのことわざ</a:t>
            </a:r>
            <a:r>
              <a:rPr lang="en-US" altLang="ja-JP" sz="1200" dirty="0" smtClean="0"/>
              <a:t>- </a:t>
            </a:r>
            <a:r>
              <a:rPr lang="ja-JP" altLang="en-US" sz="1200" dirty="0" smtClean="0"/>
              <a:t>楽しく学ぶクメール語の学校より＞</a:t>
            </a:r>
            <a:endParaRPr kumimoji="1" lang="ja-JP" altLang="en-US" sz="1200" dirty="0"/>
          </a:p>
        </p:txBody>
      </p:sp>
    </p:spTree>
    <p:extLst>
      <p:ext uri="{BB962C8B-B14F-4D97-AF65-F5344CB8AC3E}">
        <p14:creationId xmlns:p14="http://schemas.microsoft.com/office/powerpoint/2010/main" val="2888986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11560" y="648112"/>
            <a:ext cx="8064896" cy="548640"/>
          </a:xfrm>
          <a:prstGeom prst="rect">
            <a:avLst/>
          </a:prstGeom>
          <a:solidFill>
            <a:schemeClr val="accent2">
              <a:lumMod val="40000"/>
              <a:lumOff val="60000"/>
            </a:schemeClr>
          </a:solidFill>
        </p:spPr>
        <p:txBody>
          <a:bodyPr vert="horz" lIns="91440" tIns="45720" rIns="91440" bIns="45720" rtlCol="0" anchor="ctr">
            <a:noAutofit/>
          </a:bodyPr>
          <a:lstStyle>
            <a:lvl1pPr algn="l" defTabSz="914400" rtl="0" eaLnBrk="1" latinLnBrk="0" hangingPunct="1">
              <a:spcBef>
                <a:spcPct val="0"/>
              </a:spcBef>
              <a:buNone/>
              <a:defRPr kumimoji="1" sz="2800" kern="1200" cap="all" baseline="0">
                <a:solidFill>
                  <a:schemeClr val="tx1"/>
                </a:solidFill>
                <a:latin typeface="+mj-lt"/>
                <a:ea typeface="+mj-ea"/>
                <a:cs typeface="+mj-cs"/>
              </a:defRPr>
            </a:lvl1pPr>
          </a:lstStyle>
          <a:p>
            <a:r>
              <a:rPr lang="ja-JP" altLang="en-US" sz="3600" dirty="0" smtClean="0"/>
              <a:t>インドネシアの「ことわざ」　</a:t>
            </a:r>
            <a:endParaRPr lang="ja-JP" altLang="en-US" sz="2400" dirty="0"/>
          </a:p>
        </p:txBody>
      </p:sp>
      <p:sp>
        <p:nvSpPr>
          <p:cNvPr id="5" name="テキスト ボックス 4"/>
          <p:cNvSpPr txBox="1"/>
          <p:nvPr/>
        </p:nvSpPr>
        <p:spPr>
          <a:xfrm>
            <a:off x="683568" y="1403484"/>
            <a:ext cx="7776864" cy="369332"/>
          </a:xfrm>
          <a:prstGeom prst="rect">
            <a:avLst/>
          </a:prstGeom>
          <a:noFill/>
        </p:spPr>
        <p:txBody>
          <a:bodyPr wrap="square" rtlCol="0">
            <a:spAutoFit/>
          </a:bodyPr>
          <a:lstStyle/>
          <a:p>
            <a:r>
              <a:rPr lang="ja-JP" altLang="en-US" b="1" dirty="0" smtClean="0">
                <a:solidFill>
                  <a:schemeClr val="accent2"/>
                </a:solidFill>
              </a:rPr>
              <a:t>日本</a:t>
            </a:r>
            <a:r>
              <a:rPr kumimoji="1" lang="ja-JP" altLang="en-US" b="1" dirty="0" smtClean="0">
                <a:solidFill>
                  <a:schemeClr val="accent2"/>
                </a:solidFill>
              </a:rPr>
              <a:t>の「ことわざ」　　　　　　　　　　　　　　　インドネシアの「ことわざ」</a:t>
            </a:r>
            <a:endParaRPr kumimoji="1" lang="ja-JP" altLang="en-US" b="1" dirty="0">
              <a:solidFill>
                <a:schemeClr val="accent2"/>
              </a:solidFill>
            </a:endParaRPr>
          </a:p>
        </p:txBody>
      </p:sp>
      <p:sp>
        <p:nvSpPr>
          <p:cNvPr id="7" name="テキスト ボックス 6"/>
          <p:cNvSpPr txBox="1"/>
          <p:nvPr/>
        </p:nvSpPr>
        <p:spPr>
          <a:xfrm>
            <a:off x="611560" y="1796623"/>
            <a:ext cx="7992888" cy="1200329"/>
          </a:xfrm>
          <a:prstGeom prst="rect">
            <a:avLst/>
          </a:prstGeom>
          <a:noFill/>
        </p:spPr>
        <p:txBody>
          <a:bodyPr wrap="square" rtlCol="0">
            <a:spAutoFit/>
          </a:bodyPr>
          <a:lstStyle/>
          <a:p>
            <a:r>
              <a:rPr lang="ja-JP" altLang="en-US" dirty="0" smtClean="0"/>
              <a:t>　☆　</a:t>
            </a:r>
            <a:r>
              <a:rPr lang="en-US" altLang="ja-JP" b="1" dirty="0" smtClean="0">
                <a:effectLst/>
              </a:rPr>
              <a:t>｢</a:t>
            </a:r>
            <a:r>
              <a:rPr lang="ja-JP" altLang="en-US" b="1" dirty="0" smtClean="0">
                <a:effectLst/>
              </a:rPr>
              <a:t>犬猿の仲</a:t>
            </a:r>
            <a:r>
              <a:rPr lang="en-US" altLang="ja-JP" b="1" dirty="0" smtClean="0">
                <a:effectLst/>
              </a:rPr>
              <a:t>｣</a:t>
            </a:r>
            <a:r>
              <a:rPr lang="ja-JP" altLang="en-US" b="1" dirty="0" smtClean="0">
                <a:effectLst/>
              </a:rPr>
              <a:t>　　　　　　　　　　　⇒　　　　　「犬　〇　の仲」</a:t>
            </a:r>
            <a:endParaRPr lang="en-US" altLang="ja-JP" b="1" dirty="0" smtClean="0">
              <a:effectLst/>
            </a:endParaRPr>
          </a:p>
          <a:p>
            <a:endParaRPr lang="en-US" altLang="ja-JP" b="1" dirty="0"/>
          </a:p>
          <a:p>
            <a:r>
              <a:rPr lang="ja-JP" altLang="en-US" dirty="0" smtClean="0">
                <a:effectLst/>
              </a:rPr>
              <a:t>　　　</a:t>
            </a:r>
            <a:r>
              <a:rPr lang="ja-JP" altLang="en-US" b="1" dirty="0"/>
              <a:t>意味</a:t>
            </a:r>
            <a:r>
              <a:rPr lang="ja-JP" altLang="en-US" b="1" dirty="0" smtClean="0"/>
              <a:t>：　</a:t>
            </a:r>
            <a:r>
              <a:rPr lang="ja-JP" altLang="en-US" dirty="0" smtClean="0"/>
              <a:t>非常</a:t>
            </a:r>
            <a:r>
              <a:rPr lang="ja-JP" altLang="en-US" dirty="0"/>
              <a:t>に仲が悪い事の例え。</a:t>
            </a:r>
            <a:endParaRPr lang="en-US" altLang="ja-JP" dirty="0"/>
          </a:p>
          <a:p>
            <a:r>
              <a:rPr lang="ja-JP" altLang="en-US" dirty="0"/>
              <a:t>　</a:t>
            </a:r>
            <a:r>
              <a:rPr lang="ja-JP" altLang="en-US" dirty="0" smtClean="0"/>
              <a:t>　　</a:t>
            </a:r>
            <a:r>
              <a:rPr lang="ja-JP" altLang="en-US" dirty="0" smtClean="0">
                <a:effectLst/>
              </a:rPr>
              <a:t>インドネシアでは、犬と猿ではなくて、犬と 　　になります。</a:t>
            </a:r>
            <a:endParaRPr lang="en-US" altLang="ja-JP" dirty="0" smtClean="0">
              <a:effectLst/>
            </a:endParaRPr>
          </a:p>
        </p:txBody>
      </p:sp>
      <p:sp>
        <p:nvSpPr>
          <p:cNvPr id="8" name="テキスト ボックス 7"/>
          <p:cNvSpPr txBox="1"/>
          <p:nvPr/>
        </p:nvSpPr>
        <p:spPr>
          <a:xfrm>
            <a:off x="755576" y="3356992"/>
            <a:ext cx="7632848" cy="1477328"/>
          </a:xfrm>
          <a:prstGeom prst="rect">
            <a:avLst/>
          </a:prstGeom>
          <a:noFill/>
        </p:spPr>
        <p:txBody>
          <a:bodyPr wrap="square" rtlCol="0">
            <a:spAutoFit/>
          </a:bodyPr>
          <a:lstStyle/>
          <a:p>
            <a:r>
              <a:rPr lang="ja-JP" altLang="en-US" dirty="0" smtClean="0"/>
              <a:t>☆　</a:t>
            </a:r>
            <a:r>
              <a:rPr lang="en-US" altLang="ja-JP" b="1" dirty="0" smtClean="0">
                <a:effectLst/>
              </a:rPr>
              <a:t>｢</a:t>
            </a:r>
            <a:r>
              <a:rPr lang="ja-JP" altLang="en-US" b="1" dirty="0" smtClean="0">
                <a:effectLst/>
              </a:rPr>
              <a:t>恩を仇（あだ）で返す</a:t>
            </a:r>
            <a:r>
              <a:rPr lang="en-US" altLang="ja-JP" b="1" dirty="0" smtClean="0">
                <a:effectLst/>
              </a:rPr>
              <a:t>｣</a:t>
            </a:r>
            <a:r>
              <a:rPr lang="ja-JP" altLang="en-US" b="1" dirty="0" smtClean="0">
                <a:effectLst/>
              </a:rPr>
              <a:t>　　　　⇒　　　　　「母乳（牛乳）をトバの毒で返す」</a:t>
            </a:r>
            <a:endParaRPr lang="en-US" altLang="ja-JP" b="1" dirty="0" smtClean="0">
              <a:effectLst/>
            </a:endParaRPr>
          </a:p>
          <a:p>
            <a:r>
              <a:rPr lang="ja-JP" altLang="en-US" b="1" dirty="0" smtClean="0"/>
              <a:t>　　</a:t>
            </a:r>
            <a:endParaRPr lang="en-US" altLang="ja-JP" b="1" dirty="0" smtClean="0"/>
          </a:p>
          <a:p>
            <a:r>
              <a:rPr lang="ja-JP" altLang="en-US" b="1" dirty="0"/>
              <a:t>　</a:t>
            </a:r>
            <a:r>
              <a:rPr lang="ja-JP" altLang="en-US" b="1" dirty="0" smtClean="0"/>
              <a:t>　意味：　</a:t>
            </a:r>
            <a:r>
              <a:rPr lang="ja-JP" altLang="en-US" dirty="0" smtClean="0"/>
              <a:t>身</a:t>
            </a:r>
            <a:r>
              <a:rPr lang="ja-JP" altLang="en-US" dirty="0"/>
              <a:t>に受けた恩に感謝するどころか、かえって害を加えること</a:t>
            </a:r>
            <a:r>
              <a:rPr lang="ja-JP" altLang="en-US" dirty="0" smtClean="0"/>
              <a:t>。</a:t>
            </a:r>
            <a:endParaRPr lang="en-US" altLang="ja-JP" b="1" dirty="0"/>
          </a:p>
          <a:p>
            <a:r>
              <a:rPr lang="ja-JP" altLang="en-US" dirty="0" smtClean="0">
                <a:effectLst/>
              </a:rPr>
              <a:t>　　トバとは、毒をもった植物で、日本でも、</a:t>
            </a:r>
            <a:r>
              <a:rPr lang="ja-JP" altLang="en-US" dirty="0" smtClean="0">
                <a:effectLst/>
              </a:rPr>
              <a:t>このトバを</a:t>
            </a:r>
            <a:r>
              <a:rPr lang="ja-JP" altLang="en-US" dirty="0" smtClean="0">
                <a:effectLst/>
              </a:rPr>
              <a:t>すり潰して川に流して、</a:t>
            </a:r>
            <a:endParaRPr lang="en-US" altLang="ja-JP" dirty="0" smtClean="0">
              <a:effectLst/>
            </a:endParaRPr>
          </a:p>
          <a:p>
            <a:r>
              <a:rPr lang="ja-JP" altLang="en-US" dirty="0"/>
              <a:t>　</a:t>
            </a:r>
            <a:r>
              <a:rPr lang="ja-JP" altLang="en-US" dirty="0" smtClean="0"/>
              <a:t>　</a:t>
            </a:r>
            <a:r>
              <a:rPr lang="ja-JP" altLang="en-US" dirty="0" smtClean="0">
                <a:effectLst/>
              </a:rPr>
              <a:t>死んだ魚を捕る漁がされていたことがあ</a:t>
            </a:r>
            <a:r>
              <a:rPr lang="ja-JP" altLang="en-US" dirty="0" smtClean="0"/>
              <a:t>ります</a:t>
            </a:r>
            <a:r>
              <a:rPr lang="ja-JP" altLang="en-US" dirty="0" smtClean="0">
                <a:effectLst/>
              </a:rPr>
              <a:t>。</a:t>
            </a:r>
            <a:r>
              <a:rPr lang="ja-JP" altLang="en-US" dirty="0"/>
              <a:t>　</a:t>
            </a:r>
            <a:endParaRPr lang="en-US" altLang="ja-JP" dirty="0" smtClean="0">
              <a:effectLst/>
            </a:endParaRPr>
          </a:p>
        </p:txBody>
      </p:sp>
      <p:pic>
        <p:nvPicPr>
          <p:cNvPr id="2" name="図 1"/>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591781" y="1900274"/>
            <a:ext cx="1340768" cy="1340768"/>
          </a:xfrm>
          <a:prstGeom prst="rect">
            <a:avLst/>
          </a:prstGeom>
        </p:spPr>
      </p:pic>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2331" y="2372687"/>
            <a:ext cx="695970" cy="695970"/>
          </a:xfrm>
          <a:prstGeom prst="rect">
            <a:avLst/>
          </a:prstGeom>
        </p:spPr>
      </p:pic>
      <p:sp>
        <p:nvSpPr>
          <p:cNvPr id="6" name="テキスト ボックス 5"/>
          <p:cNvSpPr txBox="1"/>
          <p:nvPr/>
        </p:nvSpPr>
        <p:spPr>
          <a:xfrm>
            <a:off x="5436096" y="1772816"/>
            <a:ext cx="432048" cy="369332"/>
          </a:xfrm>
          <a:prstGeom prst="rect">
            <a:avLst/>
          </a:prstGeom>
          <a:solidFill>
            <a:schemeClr val="bg1"/>
          </a:solidFill>
        </p:spPr>
        <p:txBody>
          <a:bodyPr wrap="square" rtlCol="0">
            <a:spAutoFit/>
          </a:bodyPr>
          <a:lstStyle/>
          <a:p>
            <a:r>
              <a:rPr lang="ja-JP" altLang="en-US" b="1" dirty="0"/>
              <a:t>猫</a:t>
            </a:r>
            <a:endParaRPr kumimoji="1" lang="ja-JP" altLang="en-US" dirty="0"/>
          </a:p>
        </p:txBody>
      </p:sp>
      <p:sp>
        <p:nvSpPr>
          <p:cNvPr id="10" name="テキスト ボックス 9"/>
          <p:cNvSpPr txBox="1"/>
          <p:nvPr/>
        </p:nvSpPr>
        <p:spPr>
          <a:xfrm>
            <a:off x="5076056" y="2627620"/>
            <a:ext cx="432048" cy="369332"/>
          </a:xfrm>
          <a:prstGeom prst="rect">
            <a:avLst/>
          </a:prstGeom>
          <a:noFill/>
        </p:spPr>
        <p:txBody>
          <a:bodyPr wrap="square" rtlCol="0">
            <a:spAutoFit/>
          </a:bodyPr>
          <a:lstStyle/>
          <a:p>
            <a:r>
              <a:rPr lang="ja-JP" altLang="en-US" dirty="0"/>
              <a:t>猫</a:t>
            </a:r>
            <a:endParaRPr kumimoji="1" lang="ja-JP" altLang="en-US" dirty="0"/>
          </a:p>
        </p:txBody>
      </p:sp>
    </p:spTree>
    <p:extLst>
      <p:ext uri="{BB962C8B-B14F-4D97-AF65-F5344CB8AC3E}">
        <p14:creationId xmlns:p14="http://schemas.microsoft.com/office/powerpoint/2010/main" val="3607822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animBg="1"/>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11560" y="504096"/>
            <a:ext cx="8064896" cy="548640"/>
          </a:xfrm>
          <a:prstGeom prst="rect">
            <a:avLst/>
          </a:prstGeom>
          <a:solidFill>
            <a:schemeClr val="accent2">
              <a:lumMod val="40000"/>
              <a:lumOff val="60000"/>
            </a:schemeClr>
          </a:solidFill>
        </p:spPr>
        <p:txBody>
          <a:bodyPr vert="horz" lIns="91440" tIns="45720" rIns="91440" bIns="45720" rtlCol="0" anchor="ctr">
            <a:noAutofit/>
          </a:bodyPr>
          <a:lstStyle>
            <a:lvl1pPr algn="l" defTabSz="914400" rtl="0" eaLnBrk="1" latinLnBrk="0" hangingPunct="1">
              <a:spcBef>
                <a:spcPct val="0"/>
              </a:spcBef>
              <a:buNone/>
              <a:defRPr kumimoji="1" sz="2800" kern="1200" cap="all" baseline="0">
                <a:solidFill>
                  <a:schemeClr val="tx1"/>
                </a:solidFill>
                <a:latin typeface="+mj-lt"/>
                <a:ea typeface="+mj-ea"/>
                <a:cs typeface="+mj-cs"/>
              </a:defRPr>
            </a:lvl1pPr>
          </a:lstStyle>
          <a:p>
            <a:r>
              <a:rPr lang="ja-JP" altLang="en-US" sz="3600" dirty="0" smtClean="0"/>
              <a:t>ラオスの「ことわざ」　</a:t>
            </a:r>
            <a:endParaRPr lang="ja-JP" altLang="en-US" sz="2400" dirty="0"/>
          </a:p>
        </p:txBody>
      </p:sp>
      <p:sp>
        <p:nvSpPr>
          <p:cNvPr id="5" name="テキスト ボックス 4"/>
          <p:cNvSpPr txBox="1"/>
          <p:nvPr/>
        </p:nvSpPr>
        <p:spPr>
          <a:xfrm>
            <a:off x="647564" y="1716474"/>
            <a:ext cx="3996444" cy="369332"/>
          </a:xfrm>
          <a:prstGeom prst="rect">
            <a:avLst/>
          </a:prstGeom>
          <a:noFill/>
        </p:spPr>
        <p:txBody>
          <a:bodyPr wrap="square" rtlCol="0">
            <a:spAutoFit/>
          </a:bodyPr>
          <a:lstStyle/>
          <a:p>
            <a:r>
              <a:rPr kumimoji="1" lang="ja-JP" altLang="en-US" b="1" dirty="0" smtClean="0">
                <a:solidFill>
                  <a:schemeClr val="accent2"/>
                </a:solidFill>
              </a:rPr>
              <a:t>ここで一つおもしろい「ことわざ」</a:t>
            </a:r>
            <a:endParaRPr kumimoji="1" lang="ja-JP" altLang="en-US" b="1" dirty="0">
              <a:solidFill>
                <a:schemeClr val="accent2"/>
              </a:solidFill>
            </a:endParaRPr>
          </a:p>
        </p:txBody>
      </p:sp>
      <p:sp>
        <p:nvSpPr>
          <p:cNvPr id="6" name="テキスト ボックス 5"/>
          <p:cNvSpPr txBox="1"/>
          <p:nvPr/>
        </p:nvSpPr>
        <p:spPr>
          <a:xfrm>
            <a:off x="827584" y="2272804"/>
            <a:ext cx="7632848" cy="2031325"/>
          </a:xfrm>
          <a:prstGeom prst="rect">
            <a:avLst/>
          </a:prstGeom>
          <a:noFill/>
        </p:spPr>
        <p:txBody>
          <a:bodyPr wrap="square" rtlCol="0">
            <a:spAutoFit/>
          </a:bodyPr>
          <a:lstStyle/>
          <a:p>
            <a:r>
              <a:rPr lang="ja-JP" altLang="en-US" b="1" dirty="0" smtClean="0">
                <a:effectLst/>
              </a:rPr>
              <a:t>★　</a:t>
            </a:r>
            <a:r>
              <a:rPr lang="en-US" altLang="ja-JP" b="1" dirty="0" err="1" smtClean="0">
                <a:effectLst/>
              </a:rPr>
              <a:t>ກຳຂີ້ດີກວ່າກຳຕົດ</a:t>
            </a:r>
            <a:r>
              <a:rPr lang="ja-JP" altLang="en-US" b="1" dirty="0" smtClean="0"/>
              <a:t>　</a:t>
            </a:r>
            <a:r>
              <a:rPr lang="ja-JP" altLang="en-US" dirty="0"/>
              <a:t>（</a:t>
            </a:r>
            <a:r>
              <a:rPr lang="ja-JP" altLang="en-US" dirty="0" smtClean="0"/>
              <a:t>カムキーディークワーカムトット）</a:t>
            </a:r>
            <a:r>
              <a:rPr lang="en-US" altLang="ja-JP" dirty="0" smtClean="0"/>
              <a:t/>
            </a:r>
            <a:br>
              <a:rPr lang="en-US" altLang="ja-JP" dirty="0" smtClean="0"/>
            </a:br>
            <a:r>
              <a:rPr lang="en-US" altLang="ja-JP" dirty="0" smtClean="0"/>
              <a:t/>
            </a:r>
            <a:br>
              <a:rPr lang="en-US" altLang="ja-JP" dirty="0" smtClean="0"/>
            </a:br>
            <a:r>
              <a:rPr lang="ja-JP" altLang="en-US" dirty="0" smtClean="0"/>
              <a:t>直訳すると、</a:t>
            </a:r>
            <a:r>
              <a:rPr lang="en-US" altLang="ja-JP" dirty="0" smtClean="0"/>
              <a:t>｢</a:t>
            </a:r>
            <a:r>
              <a:rPr lang="ja-JP" altLang="en-US" dirty="0" smtClean="0"/>
              <a:t>オナラをつかむよりウンチをつかんだほうがいい</a:t>
            </a:r>
            <a:r>
              <a:rPr lang="en-US" altLang="ja-JP" dirty="0" smtClean="0"/>
              <a:t>｣</a:t>
            </a:r>
            <a:r>
              <a:rPr lang="ja-JP" altLang="en-US" dirty="0" smtClean="0"/>
              <a:t/>
            </a:r>
            <a:br>
              <a:rPr lang="ja-JP" altLang="en-US" dirty="0" smtClean="0"/>
            </a:br>
            <a:r>
              <a:rPr lang="ja-JP" altLang="en-US" dirty="0" smtClean="0"/>
              <a:t/>
            </a:r>
            <a:br>
              <a:rPr lang="ja-JP" altLang="en-US" dirty="0" smtClean="0"/>
            </a:br>
            <a:r>
              <a:rPr lang="ja-JP" altLang="en-US" b="1" dirty="0" smtClean="0"/>
              <a:t>意味：　</a:t>
            </a:r>
            <a:r>
              <a:rPr lang="ja-JP" altLang="en-US" dirty="0" smtClean="0"/>
              <a:t>何をするにも、オナラ（利益は多いが</a:t>
            </a:r>
            <a:r>
              <a:rPr lang="ja-JP" altLang="en-US" dirty="0" smtClean="0">
                <a:effectLst/>
              </a:rPr>
              <a:t>実態のないもの）より、ウンチ（利</a:t>
            </a:r>
            <a:endParaRPr lang="en-US" altLang="ja-JP" dirty="0" smtClean="0">
              <a:effectLst/>
            </a:endParaRPr>
          </a:p>
          <a:p>
            <a:r>
              <a:rPr lang="ja-JP" altLang="en-US" dirty="0"/>
              <a:t>　</a:t>
            </a:r>
            <a:r>
              <a:rPr lang="ja-JP" altLang="en-US" dirty="0" smtClean="0"/>
              <a:t>　　　　</a:t>
            </a:r>
            <a:r>
              <a:rPr lang="ja-JP" altLang="en-US" dirty="0" smtClean="0">
                <a:effectLst/>
              </a:rPr>
              <a:t>益は少ないが実態のあるもの）を取った方が良い</a:t>
            </a:r>
            <a:r>
              <a:rPr lang="ja-JP" altLang="en-US" dirty="0" smtClean="0"/>
              <a:t>ということの例え。</a:t>
            </a:r>
            <a:br>
              <a:rPr lang="ja-JP" altLang="en-US" dirty="0" smtClean="0"/>
            </a:br>
            <a:endParaRPr kumimoji="1" lang="ja-JP" altLang="en-US" dirty="0"/>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4653136"/>
            <a:ext cx="1633763" cy="1633763"/>
          </a:xfrm>
          <a:prstGeom prst="rect">
            <a:avLst/>
          </a:prstGeom>
        </p:spPr>
      </p:pic>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3688" y="4404000"/>
            <a:ext cx="2496186" cy="1882899"/>
          </a:xfrm>
          <a:prstGeom prst="rect">
            <a:avLst/>
          </a:prstGeom>
        </p:spPr>
      </p:pic>
      <p:sp>
        <p:nvSpPr>
          <p:cNvPr id="7" name="テキスト ボックス 6"/>
          <p:cNvSpPr txBox="1"/>
          <p:nvPr/>
        </p:nvSpPr>
        <p:spPr>
          <a:xfrm>
            <a:off x="4451804" y="4993929"/>
            <a:ext cx="816182" cy="1015663"/>
          </a:xfrm>
          <a:prstGeom prst="rect">
            <a:avLst/>
          </a:prstGeom>
          <a:noFill/>
        </p:spPr>
        <p:txBody>
          <a:bodyPr wrap="square" rtlCol="0">
            <a:spAutoFit/>
          </a:bodyPr>
          <a:lstStyle/>
          <a:p>
            <a:r>
              <a:rPr kumimoji="1" lang="ja-JP" altLang="en-US" sz="6000" dirty="0" smtClean="0"/>
              <a:t>✋</a:t>
            </a:r>
            <a:endParaRPr kumimoji="1" lang="ja-JP" altLang="en-US" sz="6000" dirty="0"/>
          </a:p>
        </p:txBody>
      </p:sp>
    </p:spTree>
    <p:extLst>
      <p:ext uri="{BB962C8B-B14F-4D97-AF65-F5344CB8AC3E}">
        <p14:creationId xmlns:p14="http://schemas.microsoft.com/office/powerpoint/2010/main" val="659105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11560" y="504096"/>
            <a:ext cx="8064896" cy="548640"/>
          </a:xfrm>
          <a:prstGeom prst="rect">
            <a:avLst/>
          </a:prstGeom>
          <a:solidFill>
            <a:schemeClr val="accent2">
              <a:lumMod val="40000"/>
              <a:lumOff val="60000"/>
            </a:schemeClr>
          </a:solidFill>
        </p:spPr>
        <p:txBody>
          <a:bodyPr vert="horz" lIns="91440" tIns="45720" rIns="91440" bIns="45720" rtlCol="0" anchor="ctr">
            <a:noAutofit/>
          </a:bodyPr>
          <a:lstStyle>
            <a:lvl1pPr algn="l" defTabSz="914400" rtl="0" eaLnBrk="1" latinLnBrk="0" hangingPunct="1">
              <a:spcBef>
                <a:spcPct val="0"/>
              </a:spcBef>
              <a:buNone/>
              <a:defRPr kumimoji="1" sz="2800" kern="1200" cap="all" baseline="0">
                <a:solidFill>
                  <a:schemeClr val="tx1"/>
                </a:solidFill>
                <a:latin typeface="+mj-lt"/>
                <a:ea typeface="+mj-ea"/>
                <a:cs typeface="+mj-cs"/>
              </a:defRPr>
            </a:lvl1pPr>
          </a:lstStyle>
          <a:p>
            <a:r>
              <a:rPr lang="ja-JP" altLang="en-US" sz="3600" dirty="0" smtClean="0"/>
              <a:t>マレーシアの「ことわざ」　</a:t>
            </a:r>
            <a:endParaRPr lang="ja-JP" altLang="en-US" sz="2400" dirty="0"/>
          </a:p>
        </p:txBody>
      </p:sp>
      <p:sp>
        <p:nvSpPr>
          <p:cNvPr id="6" name="テキスト ボックス 5"/>
          <p:cNvSpPr txBox="1"/>
          <p:nvPr/>
        </p:nvSpPr>
        <p:spPr>
          <a:xfrm>
            <a:off x="791580" y="1312021"/>
            <a:ext cx="7776864" cy="369332"/>
          </a:xfrm>
          <a:prstGeom prst="rect">
            <a:avLst/>
          </a:prstGeom>
          <a:noFill/>
        </p:spPr>
        <p:txBody>
          <a:bodyPr wrap="square" rtlCol="0">
            <a:spAutoFit/>
          </a:bodyPr>
          <a:lstStyle/>
          <a:p>
            <a:r>
              <a:rPr lang="ja-JP" altLang="en-US" b="1" dirty="0" smtClean="0">
                <a:solidFill>
                  <a:schemeClr val="accent2"/>
                </a:solidFill>
              </a:rPr>
              <a:t>日本</a:t>
            </a:r>
            <a:r>
              <a:rPr kumimoji="1" lang="ja-JP" altLang="en-US" b="1" dirty="0" smtClean="0">
                <a:solidFill>
                  <a:schemeClr val="accent2"/>
                </a:solidFill>
              </a:rPr>
              <a:t>の「ことわざ」　　　　　　　　　　　　　　　　マレーシアの「ことわざ」</a:t>
            </a:r>
            <a:endParaRPr kumimoji="1" lang="ja-JP" altLang="en-US" b="1" dirty="0">
              <a:solidFill>
                <a:schemeClr val="accent2"/>
              </a:solidFill>
            </a:endParaRPr>
          </a:p>
        </p:txBody>
      </p:sp>
      <p:sp>
        <p:nvSpPr>
          <p:cNvPr id="7" name="テキスト ボックス 6"/>
          <p:cNvSpPr txBox="1"/>
          <p:nvPr/>
        </p:nvSpPr>
        <p:spPr>
          <a:xfrm>
            <a:off x="467544" y="1700808"/>
            <a:ext cx="8424936" cy="923330"/>
          </a:xfrm>
          <a:prstGeom prst="rect">
            <a:avLst/>
          </a:prstGeom>
          <a:noFill/>
        </p:spPr>
        <p:txBody>
          <a:bodyPr wrap="square" rtlCol="0">
            <a:spAutoFit/>
          </a:bodyPr>
          <a:lstStyle/>
          <a:p>
            <a:r>
              <a:rPr lang="ja-JP" altLang="en-US" dirty="0" smtClean="0"/>
              <a:t>☆　</a:t>
            </a:r>
            <a:r>
              <a:rPr lang="en-US" altLang="ja-JP" b="1" dirty="0" smtClean="0">
                <a:effectLst/>
              </a:rPr>
              <a:t>｢</a:t>
            </a:r>
            <a:r>
              <a:rPr lang="ja-JP" altLang="en-US" b="1" dirty="0" smtClean="0"/>
              <a:t>月とスッポン</a:t>
            </a:r>
            <a:r>
              <a:rPr lang="en-US" altLang="ja-JP" b="1" dirty="0" smtClean="0"/>
              <a:t>/</a:t>
            </a:r>
            <a:r>
              <a:rPr lang="ja-JP" altLang="en-US" b="1" dirty="0" smtClean="0"/>
              <a:t>雲泥（うんでい）の差</a:t>
            </a:r>
            <a:r>
              <a:rPr lang="en-US" altLang="ja-JP" b="1" dirty="0" smtClean="0">
                <a:effectLst/>
              </a:rPr>
              <a:t>｣</a:t>
            </a:r>
            <a:r>
              <a:rPr lang="ja-JP" altLang="en-US" b="1" dirty="0" smtClean="0">
                <a:effectLst/>
              </a:rPr>
              <a:t>　　⇒　「キュウリとドリアンのごとし」</a:t>
            </a:r>
            <a:endParaRPr lang="en-US" altLang="ja-JP" b="1" dirty="0" smtClean="0">
              <a:effectLst/>
            </a:endParaRPr>
          </a:p>
          <a:p>
            <a:endParaRPr lang="en-US" altLang="ja-JP" b="1" dirty="0"/>
          </a:p>
          <a:p>
            <a:r>
              <a:rPr lang="ja-JP" altLang="en-US" dirty="0" smtClean="0"/>
              <a:t>　　</a:t>
            </a:r>
            <a:r>
              <a:rPr lang="ja-JP" altLang="en-US" b="1" dirty="0" smtClean="0"/>
              <a:t>意味：</a:t>
            </a:r>
            <a:r>
              <a:rPr lang="ja-JP" altLang="en-US" dirty="0" smtClean="0"/>
              <a:t>　比べ物にならないこと。</a:t>
            </a:r>
            <a:endParaRPr lang="en-US" altLang="ja-JP" dirty="0" smtClean="0"/>
          </a:p>
        </p:txBody>
      </p:sp>
      <p:sp>
        <p:nvSpPr>
          <p:cNvPr id="8" name="テキスト ボックス 7"/>
          <p:cNvSpPr txBox="1"/>
          <p:nvPr/>
        </p:nvSpPr>
        <p:spPr>
          <a:xfrm>
            <a:off x="323528" y="3006213"/>
            <a:ext cx="8496944" cy="1477328"/>
          </a:xfrm>
          <a:prstGeom prst="rect">
            <a:avLst/>
          </a:prstGeom>
          <a:noFill/>
        </p:spPr>
        <p:txBody>
          <a:bodyPr wrap="square" rtlCol="0">
            <a:spAutoFit/>
          </a:bodyPr>
          <a:lstStyle/>
          <a:p>
            <a:r>
              <a:rPr lang="ja-JP" altLang="en-US" dirty="0" smtClean="0"/>
              <a:t>　☆　</a:t>
            </a:r>
            <a:r>
              <a:rPr lang="en-US" altLang="ja-JP" b="1" dirty="0" smtClean="0">
                <a:effectLst/>
              </a:rPr>
              <a:t>｢</a:t>
            </a:r>
            <a:r>
              <a:rPr lang="ja-JP" altLang="en-US" b="1" dirty="0" smtClean="0"/>
              <a:t>郷（ごう</a:t>
            </a:r>
            <a:r>
              <a:rPr lang="ja-JP" altLang="en-US" b="1" dirty="0"/>
              <a:t>）</a:t>
            </a:r>
            <a:r>
              <a:rPr lang="ja-JP" altLang="en-US" b="1" dirty="0" smtClean="0"/>
              <a:t>に</a:t>
            </a:r>
            <a:r>
              <a:rPr lang="ja-JP" altLang="en-US" b="1" dirty="0"/>
              <a:t>入っては郷に従え</a:t>
            </a:r>
            <a:r>
              <a:rPr lang="en-US" altLang="ja-JP" b="1" dirty="0" smtClean="0">
                <a:effectLst/>
              </a:rPr>
              <a:t>｣</a:t>
            </a:r>
            <a:r>
              <a:rPr lang="ja-JP" altLang="en-US" b="1" dirty="0" smtClean="0">
                <a:effectLst/>
              </a:rPr>
              <a:t>　　⇒　　　　</a:t>
            </a:r>
            <a:endParaRPr lang="en-US" altLang="ja-JP" b="1" dirty="0" smtClean="0">
              <a:effectLst/>
            </a:endParaRPr>
          </a:p>
          <a:p>
            <a:r>
              <a:rPr lang="ja-JP" altLang="en-US" b="1" dirty="0"/>
              <a:t>　</a:t>
            </a:r>
            <a:r>
              <a:rPr lang="ja-JP" altLang="en-US" b="1" dirty="0" smtClean="0"/>
              <a:t>　　　　　　　　　　</a:t>
            </a:r>
            <a:r>
              <a:rPr lang="ja-JP" altLang="en-US" b="1" dirty="0" smtClean="0">
                <a:effectLst/>
              </a:rPr>
              <a:t>　「ヤギの小屋に入ればメ</a:t>
            </a:r>
            <a:r>
              <a:rPr lang="en-US" altLang="ja-JP" b="1" dirty="0" smtClean="0">
                <a:effectLst/>
              </a:rPr>
              <a:t>~</a:t>
            </a:r>
            <a:r>
              <a:rPr lang="ja-JP" altLang="en-US" b="1" dirty="0" smtClean="0">
                <a:effectLst/>
              </a:rPr>
              <a:t>と泣き、牛の小屋に入ればモ</a:t>
            </a:r>
            <a:r>
              <a:rPr lang="en-US" altLang="ja-JP" b="1" dirty="0" smtClean="0">
                <a:effectLst/>
              </a:rPr>
              <a:t>~</a:t>
            </a:r>
            <a:r>
              <a:rPr lang="ja-JP" altLang="en-US" b="1" dirty="0" smtClean="0">
                <a:effectLst/>
              </a:rPr>
              <a:t>と鳴け」</a:t>
            </a:r>
            <a:endParaRPr lang="en-US" altLang="ja-JP" b="1" dirty="0" smtClean="0">
              <a:effectLst/>
            </a:endParaRPr>
          </a:p>
          <a:p>
            <a:endParaRPr lang="en-US" altLang="ja-JP" b="1" dirty="0" smtClean="0"/>
          </a:p>
          <a:p>
            <a:r>
              <a:rPr lang="ja-JP" altLang="en-US" dirty="0" smtClean="0"/>
              <a:t>　　　</a:t>
            </a:r>
            <a:r>
              <a:rPr lang="ja-JP" altLang="en-US" b="1" dirty="0" smtClean="0"/>
              <a:t>意味：</a:t>
            </a:r>
            <a:r>
              <a:rPr lang="ja-JP" altLang="en-US" dirty="0" smtClean="0"/>
              <a:t>　風俗、習慣、文化などは、その土地によって違うものだから、行った先の</a:t>
            </a:r>
            <a:endParaRPr lang="en-US" altLang="ja-JP" dirty="0" smtClean="0"/>
          </a:p>
          <a:p>
            <a:r>
              <a:rPr lang="ja-JP" altLang="en-US" dirty="0"/>
              <a:t>　</a:t>
            </a:r>
            <a:r>
              <a:rPr lang="ja-JP" altLang="en-US" dirty="0" smtClean="0"/>
              <a:t>　　　　　　　その土地の習慣や風習に従うこと。　</a:t>
            </a:r>
            <a:endParaRPr lang="en-US" altLang="ja-JP" dirty="0" smtClean="0"/>
          </a:p>
        </p:txBody>
      </p:sp>
    </p:spTree>
    <p:extLst>
      <p:ext uri="{BB962C8B-B14F-4D97-AF65-F5344CB8AC3E}">
        <p14:creationId xmlns:p14="http://schemas.microsoft.com/office/powerpoint/2010/main" val="299722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11560" y="504096"/>
            <a:ext cx="8064896" cy="548640"/>
          </a:xfrm>
          <a:prstGeom prst="rect">
            <a:avLst/>
          </a:prstGeom>
          <a:solidFill>
            <a:schemeClr val="accent2">
              <a:lumMod val="40000"/>
              <a:lumOff val="60000"/>
            </a:schemeClr>
          </a:solidFill>
        </p:spPr>
        <p:txBody>
          <a:bodyPr vert="horz" lIns="91440" tIns="45720" rIns="91440" bIns="45720" rtlCol="0" anchor="ctr">
            <a:noAutofit/>
          </a:bodyPr>
          <a:lstStyle>
            <a:lvl1pPr algn="l" defTabSz="914400" rtl="0" eaLnBrk="1" latinLnBrk="0" hangingPunct="1">
              <a:spcBef>
                <a:spcPct val="0"/>
              </a:spcBef>
              <a:buNone/>
              <a:defRPr kumimoji="1" sz="2800" kern="1200" cap="all" baseline="0">
                <a:solidFill>
                  <a:schemeClr val="tx1"/>
                </a:solidFill>
                <a:latin typeface="+mj-lt"/>
                <a:ea typeface="+mj-ea"/>
                <a:cs typeface="+mj-cs"/>
              </a:defRPr>
            </a:lvl1pPr>
          </a:lstStyle>
          <a:p>
            <a:r>
              <a:rPr lang="ja-JP" altLang="en-US" sz="3600" dirty="0" smtClean="0"/>
              <a:t>ミャンマーの「ことわざ」　</a:t>
            </a:r>
            <a:endParaRPr lang="ja-JP" altLang="en-US" sz="2400" dirty="0"/>
          </a:p>
        </p:txBody>
      </p:sp>
      <p:sp>
        <p:nvSpPr>
          <p:cNvPr id="5" name="テキスト ボックス 4"/>
          <p:cNvSpPr txBox="1"/>
          <p:nvPr/>
        </p:nvSpPr>
        <p:spPr>
          <a:xfrm>
            <a:off x="581534" y="1412776"/>
            <a:ext cx="7776864" cy="369332"/>
          </a:xfrm>
          <a:prstGeom prst="rect">
            <a:avLst/>
          </a:prstGeom>
          <a:noFill/>
        </p:spPr>
        <p:txBody>
          <a:bodyPr wrap="square" rtlCol="0">
            <a:spAutoFit/>
          </a:bodyPr>
          <a:lstStyle/>
          <a:p>
            <a:r>
              <a:rPr kumimoji="1" lang="ja-JP" altLang="en-US" b="1" dirty="0" smtClean="0">
                <a:solidFill>
                  <a:schemeClr val="accent2"/>
                </a:solidFill>
              </a:rPr>
              <a:t>ミャンマーの「ことわざ」　　　　　　　　　　　　　　　</a:t>
            </a:r>
            <a:r>
              <a:rPr lang="ja-JP" altLang="en-US" b="1" dirty="0" smtClean="0">
                <a:solidFill>
                  <a:schemeClr val="accent2"/>
                </a:solidFill>
              </a:rPr>
              <a:t>日本の「ことわざ」</a:t>
            </a:r>
            <a:r>
              <a:rPr lang="ja-JP" altLang="en-US" b="1" dirty="0">
                <a:solidFill>
                  <a:schemeClr val="accent2"/>
                </a:solidFill>
              </a:rPr>
              <a:t>　　　　　　　</a:t>
            </a:r>
            <a:endParaRPr kumimoji="1" lang="ja-JP" altLang="en-US" b="1" dirty="0">
              <a:solidFill>
                <a:schemeClr val="accent2"/>
              </a:solidFill>
            </a:endParaRPr>
          </a:p>
        </p:txBody>
      </p:sp>
      <p:sp>
        <p:nvSpPr>
          <p:cNvPr id="6" name="テキスト ボックス 5"/>
          <p:cNvSpPr txBox="1"/>
          <p:nvPr/>
        </p:nvSpPr>
        <p:spPr>
          <a:xfrm>
            <a:off x="5076056" y="1907540"/>
            <a:ext cx="2016224" cy="369332"/>
          </a:xfrm>
          <a:prstGeom prst="rect">
            <a:avLst/>
          </a:prstGeom>
          <a:noFill/>
        </p:spPr>
        <p:txBody>
          <a:bodyPr wrap="square" rtlCol="0">
            <a:spAutoFit/>
          </a:bodyPr>
          <a:lstStyle/>
          <a:p>
            <a:r>
              <a:rPr lang="ja-JP" altLang="en-US" dirty="0" smtClean="0"/>
              <a:t>　</a:t>
            </a:r>
            <a:r>
              <a:rPr lang="en-US" altLang="ja-JP" b="1" dirty="0" smtClean="0">
                <a:effectLst/>
              </a:rPr>
              <a:t>｢</a:t>
            </a:r>
            <a:r>
              <a:rPr lang="ja-JP" altLang="en-US" b="1" dirty="0" smtClean="0">
                <a:effectLst/>
              </a:rPr>
              <a:t>馬の耳に念仏</a:t>
            </a:r>
            <a:r>
              <a:rPr lang="en-US" altLang="ja-JP" b="1" dirty="0" smtClean="0">
                <a:effectLst/>
              </a:rPr>
              <a:t>｣</a:t>
            </a:r>
            <a:r>
              <a:rPr lang="ja-JP" altLang="en-US" b="1" dirty="0" smtClean="0">
                <a:effectLst/>
              </a:rPr>
              <a:t>　　</a:t>
            </a:r>
            <a:endParaRPr lang="en-US" altLang="ja-JP" b="1" dirty="0" smtClean="0">
              <a:effectLst/>
            </a:endParaRPr>
          </a:p>
        </p:txBody>
      </p:sp>
      <p:sp>
        <p:nvSpPr>
          <p:cNvPr id="7" name="テキスト ボックス 6"/>
          <p:cNvSpPr txBox="1"/>
          <p:nvPr/>
        </p:nvSpPr>
        <p:spPr>
          <a:xfrm>
            <a:off x="541028" y="2492896"/>
            <a:ext cx="5615148" cy="1200329"/>
          </a:xfrm>
          <a:prstGeom prst="rect">
            <a:avLst/>
          </a:prstGeom>
          <a:noFill/>
        </p:spPr>
        <p:txBody>
          <a:bodyPr wrap="square" rtlCol="0">
            <a:spAutoFit/>
          </a:bodyPr>
          <a:lstStyle/>
          <a:p>
            <a:r>
              <a:rPr lang="ja-JP" altLang="en-US" b="1" dirty="0"/>
              <a:t>意味</a:t>
            </a:r>
            <a:r>
              <a:rPr lang="ja-JP" altLang="en-US" b="1" dirty="0" smtClean="0"/>
              <a:t>：　</a:t>
            </a:r>
            <a:r>
              <a:rPr lang="ja-JP" altLang="en-US" dirty="0" smtClean="0"/>
              <a:t>人</a:t>
            </a:r>
            <a:r>
              <a:rPr lang="ja-JP" altLang="en-US" dirty="0"/>
              <a:t>の意見や忠告に耳を貸そうとせず、少しも</a:t>
            </a:r>
            <a:r>
              <a:rPr lang="ja-JP" altLang="en-US" dirty="0" smtClean="0"/>
              <a:t>効　</a:t>
            </a:r>
            <a:endParaRPr lang="en-US" altLang="ja-JP" dirty="0" smtClean="0"/>
          </a:p>
          <a:p>
            <a:r>
              <a:rPr lang="ja-JP" altLang="en-US" dirty="0"/>
              <a:t>　</a:t>
            </a:r>
            <a:r>
              <a:rPr lang="ja-JP" altLang="en-US" dirty="0" smtClean="0"/>
              <a:t>　　　　果</a:t>
            </a:r>
            <a:r>
              <a:rPr lang="ja-JP" altLang="en-US" dirty="0"/>
              <a:t>がないこと</a:t>
            </a:r>
            <a:r>
              <a:rPr lang="ja-JP" altLang="en-US" dirty="0" smtClean="0"/>
              <a:t>の</a:t>
            </a:r>
            <a:r>
              <a:rPr lang="ja-JP" altLang="en-US" dirty="0"/>
              <a:t>例</a:t>
            </a:r>
            <a:r>
              <a:rPr lang="ja-JP" altLang="en-US" dirty="0" smtClean="0"/>
              <a:t>え。</a:t>
            </a:r>
            <a:endParaRPr lang="en-US" altLang="ja-JP" dirty="0"/>
          </a:p>
          <a:p>
            <a:endParaRPr lang="en-US" altLang="ja-JP" dirty="0" smtClean="0"/>
          </a:p>
          <a:p>
            <a:r>
              <a:rPr lang="ja-JP" altLang="en-US" dirty="0" smtClean="0"/>
              <a:t>馬ではなく水牛というところがミャンマーらしいです。</a:t>
            </a:r>
            <a:endParaRPr lang="en-US" altLang="ja-JP" dirty="0" smtClean="0"/>
          </a:p>
        </p:txBody>
      </p:sp>
      <p:sp>
        <p:nvSpPr>
          <p:cNvPr id="9" name="テキスト ボックス 8"/>
          <p:cNvSpPr txBox="1"/>
          <p:nvPr/>
        </p:nvSpPr>
        <p:spPr>
          <a:xfrm>
            <a:off x="395536" y="1916832"/>
            <a:ext cx="4752528" cy="369332"/>
          </a:xfrm>
          <a:prstGeom prst="rect">
            <a:avLst/>
          </a:prstGeom>
          <a:noFill/>
        </p:spPr>
        <p:txBody>
          <a:bodyPr wrap="square" rtlCol="0">
            <a:spAutoFit/>
          </a:bodyPr>
          <a:lstStyle/>
          <a:p>
            <a:r>
              <a:rPr lang="ja-JP" altLang="en-US" b="1" dirty="0" smtClean="0"/>
              <a:t>☆　「水牛の近くで竪琴（たてごと）を弾く」 　⇒</a:t>
            </a:r>
            <a:endParaRPr lang="en-US" altLang="ja-JP" b="1" dirty="0" smtClean="0">
              <a:effectLst/>
            </a:endParaRPr>
          </a:p>
        </p:txBody>
      </p:sp>
      <p:sp>
        <p:nvSpPr>
          <p:cNvPr id="2" name="テキスト ボックス 1"/>
          <p:cNvSpPr txBox="1"/>
          <p:nvPr/>
        </p:nvSpPr>
        <p:spPr>
          <a:xfrm>
            <a:off x="827584" y="5131683"/>
            <a:ext cx="5400600" cy="1569660"/>
          </a:xfrm>
          <a:prstGeom prst="rect">
            <a:avLst/>
          </a:prstGeom>
          <a:noFill/>
          <a:ln w="3175">
            <a:solidFill>
              <a:schemeClr val="tx1"/>
            </a:solidFill>
            <a:prstDash val="dashDot"/>
          </a:ln>
        </p:spPr>
        <p:txBody>
          <a:bodyPr wrap="square" rtlCol="0">
            <a:spAutoFit/>
          </a:bodyPr>
          <a:lstStyle/>
          <a:p>
            <a:r>
              <a:rPr lang="ja-JP" altLang="en-US" sz="1600" b="1" dirty="0" smtClean="0">
                <a:latin typeface="+mn-ea"/>
              </a:rPr>
              <a:t>ミャンマー語では、</a:t>
            </a:r>
            <a:r>
              <a:rPr lang="ja-JP" altLang="ja-JP" sz="1600" b="1" dirty="0" smtClean="0">
                <a:latin typeface="+mn-ea"/>
              </a:rPr>
              <a:t>「</a:t>
            </a:r>
            <a:r>
              <a:rPr lang="ja-JP" altLang="ja-JP" sz="1600" b="1" dirty="0">
                <a:latin typeface="+mn-ea"/>
              </a:rPr>
              <a:t>チュエ・パー・サウ・ティー</a:t>
            </a:r>
            <a:r>
              <a:rPr lang="ja-JP" altLang="ja-JP" sz="1600" b="1" dirty="0" smtClean="0">
                <a:latin typeface="+mn-ea"/>
              </a:rPr>
              <a:t>」</a:t>
            </a:r>
            <a:endParaRPr lang="ja-JP" altLang="ja-JP" sz="1600" b="1" dirty="0">
              <a:latin typeface="+mn-ea"/>
            </a:endParaRPr>
          </a:p>
          <a:p>
            <a:r>
              <a:rPr lang="ja-JP" altLang="en-US" sz="1600" dirty="0" smtClean="0">
                <a:latin typeface="+mn-ea"/>
              </a:rPr>
              <a:t>　・</a:t>
            </a:r>
            <a:r>
              <a:rPr lang="ja-JP" altLang="ja-JP" sz="1600" dirty="0" smtClean="0">
                <a:latin typeface="+mn-ea"/>
              </a:rPr>
              <a:t>「</a:t>
            </a:r>
            <a:r>
              <a:rPr lang="ja-JP" altLang="ja-JP" sz="1600" dirty="0">
                <a:latin typeface="+mn-ea"/>
              </a:rPr>
              <a:t>チュエ」</a:t>
            </a:r>
            <a:r>
              <a:rPr lang="ja-JP" altLang="ja-JP" sz="1600" dirty="0" smtClean="0">
                <a:latin typeface="+mn-ea"/>
              </a:rPr>
              <a:t>は</a:t>
            </a:r>
            <a:r>
              <a:rPr lang="ja-JP" altLang="en-US" sz="1600" dirty="0" smtClean="0">
                <a:latin typeface="+mn-ea"/>
              </a:rPr>
              <a:t>、</a:t>
            </a:r>
            <a:r>
              <a:rPr lang="ja-JP" altLang="ja-JP" sz="1600" dirty="0" smtClean="0">
                <a:latin typeface="+mn-ea"/>
              </a:rPr>
              <a:t>水牛</a:t>
            </a:r>
            <a:endParaRPr lang="ja-JP" altLang="ja-JP" sz="1600" dirty="0">
              <a:latin typeface="+mn-ea"/>
            </a:endParaRPr>
          </a:p>
          <a:p>
            <a:r>
              <a:rPr lang="ja-JP" altLang="en-US" sz="1600" dirty="0" smtClean="0">
                <a:latin typeface="+mn-ea"/>
              </a:rPr>
              <a:t>　・</a:t>
            </a:r>
            <a:r>
              <a:rPr lang="ja-JP" altLang="ja-JP" sz="1600" dirty="0" smtClean="0">
                <a:latin typeface="+mn-ea"/>
              </a:rPr>
              <a:t>「</a:t>
            </a:r>
            <a:r>
              <a:rPr lang="ja-JP" altLang="ja-JP" sz="1600" dirty="0">
                <a:latin typeface="+mn-ea"/>
              </a:rPr>
              <a:t>パー」</a:t>
            </a:r>
            <a:r>
              <a:rPr lang="ja-JP" altLang="ja-JP" sz="1600" dirty="0" smtClean="0">
                <a:latin typeface="+mn-ea"/>
              </a:rPr>
              <a:t>は</a:t>
            </a:r>
            <a:r>
              <a:rPr lang="ja-JP" altLang="en-US" sz="1600" dirty="0" smtClean="0">
                <a:latin typeface="+mn-ea"/>
              </a:rPr>
              <a:t>、</a:t>
            </a:r>
            <a:r>
              <a:rPr lang="ja-JP" altLang="ja-JP" sz="1600" dirty="0" smtClean="0">
                <a:latin typeface="+mn-ea"/>
              </a:rPr>
              <a:t>近く</a:t>
            </a:r>
            <a:endParaRPr lang="ja-JP" altLang="ja-JP" sz="1600" dirty="0">
              <a:latin typeface="+mn-ea"/>
            </a:endParaRPr>
          </a:p>
          <a:p>
            <a:r>
              <a:rPr lang="ja-JP" altLang="en-US" sz="1600" dirty="0" smtClean="0">
                <a:latin typeface="+mn-ea"/>
              </a:rPr>
              <a:t>　・</a:t>
            </a:r>
            <a:r>
              <a:rPr lang="ja-JP" altLang="ja-JP" sz="1600" dirty="0" smtClean="0">
                <a:latin typeface="+mn-ea"/>
              </a:rPr>
              <a:t>「</a:t>
            </a:r>
            <a:r>
              <a:rPr lang="ja-JP" altLang="ja-JP" sz="1600" dirty="0">
                <a:latin typeface="+mn-ea"/>
              </a:rPr>
              <a:t>サウ」</a:t>
            </a:r>
            <a:r>
              <a:rPr lang="ja-JP" altLang="ja-JP" sz="1600" dirty="0" smtClean="0">
                <a:latin typeface="+mn-ea"/>
              </a:rPr>
              <a:t>は</a:t>
            </a:r>
            <a:r>
              <a:rPr lang="ja-JP" altLang="en-US" sz="1600" dirty="0" smtClean="0">
                <a:latin typeface="+mn-ea"/>
              </a:rPr>
              <a:t>、</a:t>
            </a:r>
            <a:r>
              <a:rPr lang="ja-JP" altLang="ja-JP" sz="1600" dirty="0" smtClean="0">
                <a:latin typeface="+mn-ea"/>
              </a:rPr>
              <a:t>竪琴</a:t>
            </a:r>
            <a:endParaRPr lang="ja-JP" altLang="ja-JP" sz="1600" dirty="0">
              <a:latin typeface="+mn-ea"/>
            </a:endParaRPr>
          </a:p>
          <a:p>
            <a:r>
              <a:rPr lang="ja-JP" altLang="en-US" sz="1600" dirty="0" smtClean="0">
                <a:latin typeface="+mn-ea"/>
              </a:rPr>
              <a:t>　・</a:t>
            </a:r>
            <a:r>
              <a:rPr lang="ja-JP" altLang="ja-JP" sz="1600" dirty="0" smtClean="0">
                <a:latin typeface="+mn-ea"/>
              </a:rPr>
              <a:t>「</a:t>
            </a:r>
            <a:r>
              <a:rPr lang="ja-JP" altLang="ja-JP" sz="1600" dirty="0">
                <a:latin typeface="+mn-ea"/>
              </a:rPr>
              <a:t>ティー」</a:t>
            </a:r>
            <a:r>
              <a:rPr lang="ja-JP" altLang="ja-JP" sz="1600" dirty="0" smtClean="0">
                <a:latin typeface="+mn-ea"/>
              </a:rPr>
              <a:t>は</a:t>
            </a:r>
            <a:r>
              <a:rPr lang="ja-JP" altLang="en-US" sz="1600" dirty="0" smtClean="0">
                <a:latin typeface="+mn-ea"/>
              </a:rPr>
              <a:t>、</a:t>
            </a:r>
            <a:r>
              <a:rPr lang="ja-JP" altLang="ja-JP" sz="1600" dirty="0" smtClean="0">
                <a:latin typeface="+mn-ea"/>
              </a:rPr>
              <a:t>弾く</a:t>
            </a:r>
            <a:endParaRPr lang="ja-JP" altLang="ja-JP" sz="1600" dirty="0">
              <a:latin typeface="+mn-ea"/>
            </a:endParaRPr>
          </a:p>
          <a:p>
            <a:r>
              <a:rPr lang="ja-JP" altLang="en-US" sz="1600" dirty="0" smtClean="0">
                <a:latin typeface="+mn-ea"/>
              </a:rPr>
              <a:t>　・</a:t>
            </a:r>
            <a:r>
              <a:rPr lang="ja-JP" altLang="ja-JP" sz="1600" dirty="0" smtClean="0">
                <a:latin typeface="+mn-ea"/>
              </a:rPr>
              <a:t>「</a:t>
            </a:r>
            <a:r>
              <a:rPr lang="ja-JP" altLang="ja-JP" sz="1600" dirty="0">
                <a:latin typeface="+mn-ea"/>
              </a:rPr>
              <a:t>水牛</a:t>
            </a:r>
            <a:r>
              <a:rPr lang="en-US" altLang="ja-JP" sz="1600" dirty="0">
                <a:latin typeface="+mn-ea"/>
              </a:rPr>
              <a:t>(</a:t>
            </a:r>
            <a:r>
              <a:rPr lang="ja-JP" altLang="ja-JP" sz="1600" dirty="0">
                <a:latin typeface="+mn-ea"/>
              </a:rPr>
              <a:t>バッファロー</a:t>
            </a:r>
            <a:r>
              <a:rPr lang="en-US" altLang="ja-JP" sz="1600" dirty="0">
                <a:latin typeface="+mn-ea"/>
              </a:rPr>
              <a:t>)</a:t>
            </a:r>
            <a:r>
              <a:rPr lang="ja-JP" altLang="ja-JP" sz="1600" dirty="0">
                <a:latin typeface="+mn-ea"/>
              </a:rPr>
              <a:t>の</a:t>
            </a:r>
            <a:r>
              <a:rPr lang="ja-JP" altLang="ja-JP" sz="1600" dirty="0" smtClean="0">
                <a:latin typeface="+mn-ea"/>
              </a:rPr>
              <a:t>近く</a:t>
            </a:r>
            <a:r>
              <a:rPr lang="ja-JP" altLang="en-US" sz="1600" dirty="0" smtClean="0">
                <a:latin typeface="+mn-ea"/>
              </a:rPr>
              <a:t>で</a:t>
            </a:r>
            <a:r>
              <a:rPr lang="ja-JP" altLang="ja-JP" sz="1600" dirty="0" smtClean="0">
                <a:latin typeface="+mn-ea"/>
              </a:rPr>
              <a:t>竪琴</a:t>
            </a:r>
            <a:r>
              <a:rPr lang="ja-JP" altLang="ja-JP" sz="1600" dirty="0">
                <a:latin typeface="+mn-ea"/>
              </a:rPr>
              <a:t>を弾く」となります</a:t>
            </a:r>
            <a:r>
              <a:rPr lang="ja-JP" altLang="ja-JP" sz="1600" dirty="0" smtClean="0">
                <a:latin typeface="+mn-ea"/>
              </a:rPr>
              <a:t>。</a:t>
            </a:r>
            <a:endParaRPr lang="ja-JP" altLang="ja-JP" sz="1600" dirty="0">
              <a:latin typeface="+mn-ea"/>
            </a:endParaRPr>
          </a:p>
        </p:txBody>
      </p:sp>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88139" y="2712513"/>
            <a:ext cx="2035771" cy="2035771"/>
          </a:xfrm>
          <a:prstGeom prst="rect">
            <a:avLst/>
          </a:prstGeom>
        </p:spPr>
      </p:pic>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50082" y="4386269"/>
            <a:ext cx="2396282" cy="2396282"/>
          </a:xfrm>
          <a:prstGeom prst="rect">
            <a:avLst/>
          </a:prstGeom>
        </p:spPr>
      </p:pic>
      <p:sp>
        <p:nvSpPr>
          <p:cNvPr id="11" name="テキスト ボックス 10"/>
          <p:cNvSpPr txBox="1"/>
          <p:nvPr/>
        </p:nvSpPr>
        <p:spPr>
          <a:xfrm rot="493607">
            <a:off x="7658651" y="3799808"/>
            <a:ext cx="504801" cy="400110"/>
          </a:xfrm>
          <a:prstGeom prst="rect">
            <a:avLst/>
          </a:prstGeom>
          <a:noFill/>
        </p:spPr>
        <p:txBody>
          <a:bodyPr wrap="square" rtlCol="0">
            <a:spAutoFit/>
          </a:bodyPr>
          <a:lstStyle/>
          <a:p>
            <a:r>
              <a:rPr kumimoji="1" lang="ja-JP" altLang="en-US" sz="2000" dirty="0" smtClean="0"/>
              <a:t>♬</a:t>
            </a:r>
            <a:endParaRPr kumimoji="1" lang="ja-JP" altLang="en-US" sz="2000" dirty="0"/>
          </a:p>
        </p:txBody>
      </p:sp>
      <p:sp>
        <p:nvSpPr>
          <p:cNvPr id="12" name="テキスト ボックス 11"/>
          <p:cNvSpPr txBox="1"/>
          <p:nvPr/>
        </p:nvSpPr>
        <p:spPr>
          <a:xfrm rot="493607">
            <a:off x="8126421" y="3607074"/>
            <a:ext cx="504801" cy="400110"/>
          </a:xfrm>
          <a:prstGeom prst="rect">
            <a:avLst/>
          </a:prstGeom>
          <a:noFill/>
        </p:spPr>
        <p:txBody>
          <a:bodyPr wrap="square" rtlCol="0">
            <a:spAutoFit/>
          </a:bodyPr>
          <a:lstStyle/>
          <a:p>
            <a:r>
              <a:rPr kumimoji="1" lang="ja-JP" altLang="en-US" sz="2000" dirty="0" smtClean="0"/>
              <a:t>♬</a:t>
            </a:r>
            <a:endParaRPr kumimoji="1" lang="ja-JP" altLang="en-US" sz="2000" dirty="0"/>
          </a:p>
        </p:txBody>
      </p:sp>
      <p:sp>
        <p:nvSpPr>
          <p:cNvPr id="13" name="テキスト ボックス 12"/>
          <p:cNvSpPr txBox="1"/>
          <p:nvPr/>
        </p:nvSpPr>
        <p:spPr>
          <a:xfrm rot="20772389">
            <a:off x="7867901" y="3545733"/>
            <a:ext cx="410404" cy="369332"/>
          </a:xfrm>
          <a:prstGeom prst="rect">
            <a:avLst/>
          </a:prstGeom>
          <a:noFill/>
        </p:spPr>
        <p:txBody>
          <a:bodyPr wrap="square" rtlCol="0">
            <a:spAutoFit/>
          </a:bodyPr>
          <a:lstStyle/>
          <a:p>
            <a:r>
              <a:rPr kumimoji="1" lang="ja-JP" altLang="en-US" dirty="0" smtClean="0"/>
              <a:t>♩</a:t>
            </a:r>
            <a:endParaRPr kumimoji="1" lang="ja-JP" altLang="en-US" dirty="0"/>
          </a:p>
        </p:txBody>
      </p:sp>
      <p:sp>
        <p:nvSpPr>
          <p:cNvPr id="14" name="テキスト ボックス 13"/>
          <p:cNvSpPr txBox="1"/>
          <p:nvPr/>
        </p:nvSpPr>
        <p:spPr>
          <a:xfrm rot="1837367">
            <a:off x="8560643" y="3363757"/>
            <a:ext cx="410404" cy="369332"/>
          </a:xfrm>
          <a:prstGeom prst="rect">
            <a:avLst/>
          </a:prstGeom>
          <a:noFill/>
        </p:spPr>
        <p:txBody>
          <a:bodyPr wrap="square" rtlCol="0">
            <a:spAutoFit/>
          </a:bodyPr>
          <a:lstStyle/>
          <a:p>
            <a:r>
              <a:rPr kumimoji="1" lang="ja-JP" altLang="en-US" dirty="0" smtClean="0"/>
              <a:t>♩</a:t>
            </a:r>
            <a:endParaRPr kumimoji="1" lang="ja-JP" altLang="en-US" dirty="0"/>
          </a:p>
        </p:txBody>
      </p:sp>
      <p:sp>
        <p:nvSpPr>
          <p:cNvPr id="15" name="テキスト ボックス 14"/>
          <p:cNvSpPr txBox="1"/>
          <p:nvPr/>
        </p:nvSpPr>
        <p:spPr>
          <a:xfrm rot="951061">
            <a:off x="7905623" y="4370131"/>
            <a:ext cx="654051" cy="646331"/>
          </a:xfrm>
          <a:prstGeom prst="rect">
            <a:avLst/>
          </a:prstGeom>
          <a:noFill/>
        </p:spPr>
        <p:txBody>
          <a:bodyPr wrap="square" rtlCol="0">
            <a:spAutoFit/>
          </a:bodyPr>
          <a:lstStyle/>
          <a:p>
            <a:r>
              <a:rPr kumimoji="1" lang="ja-JP" altLang="en-US" sz="3600" dirty="0" smtClean="0"/>
              <a:t>？</a:t>
            </a:r>
            <a:endParaRPr kumimoji="1" lang="ja-JP" altLang="en-US" sz="3600" dirty="0"/>
          </a:p>
        </p:txBody>
      </p:sp>
      <p:sp>
        <p:nvSpPr>
          <p:cNvPr id="17" name="テキスト ボックス 16"/>
          <p:cNvSpPr txBox="1"/>
          <p:nvPr/>
        </p:nvSpPr>
        <p:spPr>
          <a:xfrm rot="824144">
            <a:off x="7807734" y="5153593"/>
            <a:ext cx="654051" cy="646331"/>
          </a:xfrm>
          <a:prstGeom prst="rect">
            <a:avLst/>
          </a:prstGeom>
          <a:noFill/>
        </p:spPr>
        <p:txBody>
          <a:bodyPr wrap="square" rtlCol="0">
            <a:spAutoFit/>
          </a:bodyPr>
          <a:lstStyle/>
          <a:p>
            <a:r>
              <a:rPr kumimoji="1" lang="ja-JP" altLang="en-US" sz="3600" dirty="0" smtClean="0"/>
              <a:t>？</a:t>
            </a:r>
            <a:endParaRPr kumimoji="1" lang="ja-JP" altLang="en-US" sz="3600" dirty="0"/>
          </a:p>
        </p:txBody>
      </p:sp>
      <p:sp>
        <p:nvSpPr>
          <p:cNvPr id="18" name="テキスト ボックス 17"/>
          <p:cNvSpPr txBox="1"/>
          <p:nvPr/>
        </p:nvSpPr>
        <p:spPr>
          <a:xfrm rot="20843732">
            <a:off x="6218816" y="5040100"/>
            <a:ext cx="654051" cy="646331"/>
          </a:xfrm>
          <a:prstGeom prst="rect">
            <a:avLst/>
          </a:prstGeom>
          <a:noFill/>
        </p:spPr>
        <p:txBody>
          <a:bodyPr wrap="square" rtlCol="0">
            <a:spAutoFit/>
          </a:bodyPr>
          <a:lstStyle/>
          <a:p>
            <a:r>
              <a:rPr kumimoji="1" lang="ja-JP" altLang="en-US" sz="3600" dirty="0" smtClean="0"/>
              <a:t>？</a:t>
            </a:r>
            <a:endParaRPr kumimoji="1" lang="ja-JP" altLang="en-US" sz="3600" dirty="0"/>
          </a:p>
        </p:txBody>
      </p:sp>
      <p:sp>
        <p:nvSpPr>
          <p:cNvPr id="20" name="テキスト ボックス 19"/>
          <p:cNvSpPr txBox="1"/>
          <p:nvPr/>
        </p:nvSpPr>
        <p:spPr>
          <a:xfrm rot="493607">
            <a:off x="8558469" y="3642904"/>
            <a:ext cx="504801" cy="400110"/>
          </a:xfrm>
          <a:prstGeom prst="rect">
            <a:avLst/>
          </a:prstGeom>
          <a:noFill/>
        </p:spPr>
        <p:txBody>
          <a:bodyPr wrap="square" rtlCol="0">
            <a:spAutoFit/>
          </a:bodyPr>
          <a:lstStyle/>
          <a:p>
            <a:r>
              <a:rPr kumimoji="1" lang="ja-JP" altLang="en-US" sz="2000" dirty="0" smtClean="0"/>
              <a:t>♬</a:t>
            </a:r>
            <a:endParaRPr kumimoji="1" lang="ja-JP" altLang="en-US" sz="2000" dirty="0"/>
          </a:p>
        </p:txBody>
      </p:sp>
      <p:sp>
        <p:nvSpPr>
          <p:cNvPr id="21" name="テキスト ボックス 20"/>
          <p:cNvSpPr txBox="1"/>
          <p:nvPr/>
        </p:nvSpPr>
        <p:spPr>
          <a:xfrm rot="20772389">
            <a:off x="8380341" y="3816540"/>
            <a:ext cx="410404" cy="369332"/>
          </a:xfrm>
          <a:prstGeom prst="rect">
            <a:avLst/>
          </a:prstGeom>
          <a:noFill/>
        </p:spPr>
        <p:txBody>
          <a:bodyPr wrap="square" rtlCol="0">
            <a:spAutoFit/>
          </a:bodyPr>
          <a:lstStyle/>
          <a:p>
            <a:r>
              <a:rPr kumimoji="1" lang="ja-JP" altLang="en-US" dirty="0" smtClean="0"/>
              <a:t>♩</a:t>
            </a:r>
            <a:endParaRPr kumimoji="1" lang="ja-JP" altLang="en-US" dirty="0"/>
          </a:p>
        </p:txBody>
      </p:sp>
    </p:spTree>
    <p:extLst>
      <p:ext uri="{BB962C8B-B14F-4D97-AF65-F5344CB8AC3E}">
        <p14:creationId xmlns:p14="http://schemas.microsoft.com/office/powerpoint/2010/main" val="1749362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11560" y="504096"/>
            <a:ext cx="8064896" cy="548640"/>
          </a:xfrm>
          <a:prstGeom prst="rect">
            <a:avLst/>
          </a:prstGeom>
          <a:solidFill>
            <a:schemeClr val="accent2">
              <a:lumMod val="40000"/>
              <a:lumOff val="60000"/>
            </a:schemeClr>
          </a:solidFill>
        </p:spPr>
        <p:txBody>
          <a:bodyPr vert="horz" lIns="91440" tIns="45720" rIns="91440" bIns="45720" rtlCol="0" anchor="ctr">
            <a:noAutofit/>
          </a:bodyPr>
          <a:lstStyle>
            <a:lvl1pPr algn="l" defTabSz="914400" rtl="0" eaLnBrk="1" latinLnBrk="0" hangingPunct="1">
              <a:spcBef>
                <a:spcPct val="0"/>
              </a:spcBef>
              <a:buNone/>
              <a:defRPr kumimoji="1" sz="2800" kern="1200" cap="all" baseline="0">
                <a:solidFill>
                  <a:schemeClr val="tx1"/>
                </a:solidFill>
                <a:latin typeface="+mj-lt"/>
                <a:ea typeface="+mj-ea"/>
                <a:cs typeface="+mj-cs"/>
              </a:defRPr>
            </a:lvl1pPr>
          </a:lstStyle>
          <a:p>
            <a:r>
              <a:rPr lang="ja-JP" altLang="en-US" sz="3600" dirty="0"/>
              <a:t>フィリピン</a:t>
            </a:r>
            <a:r>
              <a:rPr lang="ja-JP" altLang="en-US" sz="3600" dirty="0" smtClean="0"/>
              <a:t>の「ことわざ」　</a:t>
            </a:r>
            <a:endParaRPr lang="ja-JP" altLang="en-US" sz="2400" dirty="0"/>
          </a:p>
        </p:txBody>
      </p:sp>
      <p:sp>
        <p:nvSpPr>
          <p:cNvPr id="5" name="テキスト ボックス 4"/>
          <p:cNvSpPr txBox="1"/>
          <p:nvPr/>
        </p:nvSpPr>
        <p:spPr>
          <a:xfrm>
            <a:off x="628552" y="1124744"/>
            <a:ext cx="7776864" cy="369332"/>
          </a:xfrm>
          <a:prstGeom prst="rect">
            <a:avLst/>
          </a:prstGeom>
          <a:noFill/>
        </p:spPr>
        <p:txBody>
          <a:bodyPr wrap="square" rtlCol="0">
            <a:spAutoFit/>
          </a:bodyPr>
          <a:lstStyle/>
          <a:p>
            <a:r>
              <a:rPr kumimoji="1" lang="ja-JP" altLang="en-US" b="1" dirty="0" smtClean="0">
                <a:solidFill>
                  <a:schemeClr val="accent2"/>
                </a:solidFill>
              </a:rPr>
              <a:t>フィリピンの「ことわざ」　　　　　　　　　　　　　　</a:t>
            </a:r>
            <a:r>
              <a:rPr lang="ja-JP" altLang="en-US" b="1" dirty="0" smtClean="0">
                <a:solidFill>
                  <a:schemeClr val="accent2"/>
                </a:solidFill>
              </a:rPr>
              <a:t>日本の「ことわざ」</a:t>
            </a:r>
            <a:r>
              <a:rPr lang="ja-JP" altLang="en-US" b="1" dirty="0">
                <a:solidFill>
                  <a:schemeClr val="accent2"/>
                </a:solidFill>
              </a:rPr>
              <a:t>　　　　　　　　　　　　　　</a:t>
            </a:r>
            <a:endParaRPr kumimoji="1" lang="ja-JP" altLang="en-US" b="1" dirty="0">
              <a:solidFill>
                <a:schemeClr val="accent2"/>
              </a:solidFill>
            </a:endParaRPr>
          </a:p>
        </p:txBody>
      </p:sp>
      <p:sp>
        <p:nvSpPr>
          <p:cNvPr id="6" name="テキスト ボックス 5"/>
          <p:cNvSpPr txBox="1"/>
          <p:nvPr/>
        </p:nvSpPr>
        <p:spPr>
          <a:xfrm>
            <a:off x="683568" y="2062589"/>
            <a:ext cx="7920880" cy="646331"/>
          </a:xfrm>
          <a:prstGeom prst="rect">
            <a:avLst/>
          </a:prstGeom>
          <a:noFill/>
        </p:spPr>
        <p:txBody>
          <a:bodyPr wrap="square" rtlCol="0">
            <a:spAutoFit/>
          </a:bodyPr>
          <a:lstStyle/>
          <a:p>
            <a:r>
              <a:rPr lang="ja-JP" altLang="en-US" b="1" dirty="0"/>
              <a:t>意味</a:t>
            </a:r>
            <a:r>
              <a:rPr lang="ja-JP" altLang="en-US" b="1" dirty="0" smtClean="0"/>
              <a:t>：　</a:t>
            </a:r>
            <a:r>
              <a:rPr lang="ja-JP" altLang="en-US" dirty="0" smtClean="0"/>
              <a:t>隠し事</a:t>
            </a:r>
            <a:r>
              <a:rPr lang="ja-JP" altLang="en-US" dirty="0"/>
              <a:t>をしようとしても、どこでだれが見たり聞いたりしているかわから</a:t>
            </a:r>
            <a:r>
              <a:rPr lang="ja-JP" altLang="en-US" dirty="0" smtClean="0"/>
              <a:t>な</a:t>
            </a:r>
            <a:endParaRPr lang="en-US" altLang="ja-JP" dirty="0" smtClean="0"/>
          </a:p>
          <a:p>
            <a:r>
              <a:rPr lang="ja-JP" altLang="en-US" dirty="0"/>
              <a:t>　</a:t>
            </a:r>
            <a:r>
              <a:rPr lang="ja-JP" altLang="en-US" dirty="0" smtClean="0"/>
              <a:t>　　　　いと</a:t>
            </a:r>
            <a:r>
              <a:rPr lang="ja-JP" altLang="en-US" dirty="0"/>
              <a:t>いうこと。秘密が漏れやすいこと</a:t>
            </a:r>
            <a:r>
              <a:rPr lang="ja-JP" altLang="en-US" dirty="0" smtClean="0"/>
              <a:t>の</a:t>
            </a:r>
            <a:r>
              <a:rPr lang="ja-JP" altLang="en-US" dirty="0"/>
              <a:t>例</a:t>
            </a:r>
            <a:r>
              <a:rPr lang="ja-JP" altLang="en-US" dirty="0" smtClean="0"/>
              <a:t>え。</a:t>
            </a:r>
            <a:endParaRPr lang="en-US" altLang="ja-JP" dirty="0" smtClean="0"/>
          </a:p>
        </p:txBody>
      </p:sp>
      <p:sp>
        <p:nvSpPr>
          <p:cNvPr id="7" name="テキスト ボックス 6"/>
          <p:cNvSpPr txBox="1"/>
          <p:nvPr/>
        </p:nvSpPr>
        <p:spPr>
          <a:xfrm>
            <a:off x="3203848" y="3491716"/>
            <a:ext cx="5472607" cy="369332"/>
          </a:xfrm>
          <a:prstGeom prst="rect">
            <a:avLst/>
          </a:prstGeom>
          <a:noFill/>
        </p:spPr>
        <p:txBody>
          <a:bodyPr wrap="square" rtlCol="0">
            <a:spAutoFit/>
          </a:bodyPr>
          <a:lstStyle/>
          <a:p>
            <a:r>
              <a:rPr lang="en-US" altLang="ja-JP" b="1" dirty="0" smtClean="0">
                <a:effectLst/>
              </a:rPr>
              <a:t>｢</a:t>
            </a:r>
            <a:r>
              <a:rPr lang="ja-JP" altLang="en-US" b="1" dirty="0" smtClean="0">
                <a:effectLst/>
              </a:rPr>
              <a:t>瓜（うり）のつるに茄子（なす）はならぬ」「蛙の子は蛙</a:t>
            </a:r>
            <a:r>
              <a:rPr lang="en-US" altLang="ja-JP" b="1" dirty="0" smtClean="0">
                <a:effectLst/>
              </a:rPr>
              <a:t>｣</a:t>
            </a:r>
          </a:p>
        </p:txBody>
      </p:sp>
      <p:sp>
        <p:nvSpPr>
          <p:cNvPr id="8" name="テキスト ボックス 7"/>
          <p:cNvSpPr txBox="1"/>
          <p:nvPr/>
        </p:nvSpPr>
        <p:spPr>
          <a:xfrm>
            <a:off x="321418" y="1547500"/>
            <a:ext cx="4826646" cy="369332"/>
          </a:xfrm>
          <a:prstGeom prst="rect">
            <a:avLst/>
          </a:prstGeom>
          <a:noFill/>
        </p:spPr>
        <p:txBody>
          <a:bodyPr wrap="square" rtlCol="0">
            <a:spAutoFit/>
          </a:bodyPr>
          <a:lstStyle/>
          <a:p>
            <a:r>
              <a:rPr lang="ja-JP" altLang="en-US" dirty="0" smtClean="0"/>
              <a:t>☆　</a:t>
            </a:r>
            <a:r>
              <a:rPr lang="ja-JP" altLang="en-US" b="1" dirty="0" smtClean="0">
                <a:effectLst/>
              </a:rPr>
              <a:t>「土地には耳があり、噂話には羽がある」</a:t>
            </a:r>
            <a:r>
              <a:rPr lang="ja-JP" altLang="en-US" b="1" dirty="0"/>
              <a:t> ⇒</a:t>
            </a:r>
            <a:endParaRPr lang="en-US" altLang="ja-JP" b="1" dirty="0" smtClean="0">
              <a:effectLst/>
            </a:endParaRPr>
          </a:p>
        </p:txBody>
      </p:sp>
      <p:sp>
        <p:nvSpPr>
          <p:cNvPr id="9" name="テキスト ボックス 8"/>
          <p:cNvSpPr txBox="1"/>
          <p:nvPr/>
        </p:nvSpPr>
        <p:spPr>
          <a:xfrm>
            <a:off x="5076056" y="1556792"/>
            <a:ext cx="3672408" cy="369332"/>
          </a:xfrm>
          <a:prstGeom prst="rect">
            <a:avLst/>
          </a:prstGeom>
          <a:noFill/>
        </p:spPr>
        <p:txBody>
          <a:bodyPr wrap="square" rtlCol="0">
            <a:spAutoFit/>
          </a:bodyPr>
          <a:lstStyle/>
          <a:p>
            <a:r>
              <a:rPr lang="en-US" altLang="ja-JP" b="1" dirty="0" smtClean="0">
                <a:effectLst/>
              </a:rPr>
              <a:t>｢</a:t>
            </a:r>
            <a:r>
              <a:rPr lang="ja-JP" altLang="en-US" b="1" dirty="0" smtClean="0">
                <a:effectLst/>
              </a:rPr>
              <a:t>壁に耳あり障子（しょうじ）に目あり</a:t>
            </a:r>
            <a:r>
              <a:rPr lang="en-US" altLang="ja-JP" b="1" dirty="0" smtClean="0">
                <a:effectLst/>
              </a:rPr>
              <a:t>｣</a:t>
            </a:r>
            <a:r>
              <a:rPr lang="ja-JP" altLang="en-US" b="1" dirty="0"/>
              <a:t> </a:t>
            </a:r>
            <a:endParaRPr lang="en-US" altLang="ja-JP" b="1" dirty="0" smtClean="0">
              <a:effectLst/>
            </a:endParaRPr>
          </a:p>
        </p:txBody>
      </p:sp>
      <p:sp>
        <p:nvSpPr>
          <p:cNvPr id="10" name="テキスト ボックス 9"/>
          <p:cNvSpPr txBox="1"/>
          <p:nvPr/>
        </p:nvSpPr>
        <p:spPr>
          <a:xfrm>
            <a:off x="395536" y="3140968"/>
            <a:ext cx="4608512" cy="369332"/>
          </a:xfrm>
          <a:prstGeom prst="rect">
            <a:avLst/>
          </a:prstGeom>
          <a:noFill/>
        </p:spPr>
        <p:txBody>
          <a:bodyPr wrap="square" rtlCol="0">
            <a:spAutoFit/>
          </a:bodyPr>
          <a:lstStyle/>
          <a:p>
            <a:r>
              <a:rPr lang="ja-JP" altLang="en-US" dirty="0"/>
              <a:t>☆　</a:t>
            </a:r>
            <a:r>
              <a:rPr lang="ja-JP" altLang="en-US" b="1" dirty="0" smtClean="0">
                <a:effectLst/>
              </a:rPr>
              <a:t>「トマトを植えてもマンゴーは育たない</a:t>
            </a:r>
            <a:r>
              <a:rPr lang="ja-JP" altLang="en-US" b="1" dirty="0"/>
              <a:t>」 ⇒</a:t>
            </a:r>
            <a:endParaRPr lang="en-US" altLang="ja-JP" b="1" dirty="0" smtClean="0">
              <a:effectLst/>
            </a:endParaRPr>
          </a:p>
        </p:txBody>
      </p:sp>
      <p:sp>
        <p:nvSpPr>
          <p:cNvPr id="11" name="テキスト ボックス 10"/>
          <p:cNvSpPr txBox="1"/>
          <p:nvPr/>
        </p:nvSpPr>
        <p:spPr>
          <a:xfrm>
            <a:off x="415396" y="3861048"/>
            <a:ext cx="8621100" cy="923330"/>
          </a:xfrm>
          <a:prstGeom prst="rect">
            <a:avLst/>
          </a:prstGeom>
          <a:noFill/>
        </p:spPr>
        <p:txBody>
          <a:bodyPr wrap="square" rtlCol="0">
            <a:spAutoFit/>
          </a:bodyPr>
          <a:lstStyle/>
          <a:p>
            <a:r>
              <a:rPr lang="ja-JP" altLang="en-US" dirty="0" smtClean="0"/>
              <a:t>　　</a:t>
            </a:r>
            <a:r>
              <a:rPr lang="ja-JP" altLang="en-US" b="1" dirty="0" smtClean="0"/>
              <a:t>意味：　</a:t>
            </a:r>
            <a:r>
              <a:rPr lang="ja-JP" altLang="en-US" dirty="0" smtClean="0"/>
              <a:t>子</a:t>
            </a:r>
            <a:r>
              <a:rPr lang="ja-JP" altLang="en-US" dirty="0"/>
              <a:t>は親に似る</a:t>
            </a:r>
            <a:r>
              <a:rPr lang="ja-JP" altLang="en-US" dirty="0" smtClean="0"/>
              <a:t>ものという例え。　　</a:t>
            </a:r>
            <a:endParaRPr lang="en-US" altLang="ja-JP" dirty="0" smtClean="0"/>
          </a:p>
          <a:p>
            <a:endParaRPr lang="en-US" altLang="ja-JP" dirty="0" smtClean="0"/>
          </a:p>
          <a:p>
            <a:r>
              <a:rPr lang="ja-JP" altLang="en-US" dirty="0" smtClean="0"/>
              <a:t>　　日本では瓜を例にあげる一方、フィリピンではマンゴーが例に使われています。</a:t>
            </a:r>
            <a:endParaRPr lang="en-US" altLang="ja-JP" dirty="0" smtClean="0">
              <a:effectLst/>
            </a:endParaRP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4048" y="4626918"/>
            <a:ext cx="2062589" cy="2062589"/>
          </a:xfrm>
          <a:prstGeom prst="rect">
            <a:avLst/>
          </a:prstGeom>
        </p:spPr>
      </p:pic>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9484" y="5246818"/>
            <a:ext cx="1371277" cy="1371277"/>
          </a:xfrm>
          <a:prstGeom prst="rect">
            <a:avLst/>
          </a:prstGeom>
        </p:spPr>
      </p:pic>
      <p:sp>
        <p:nvSpPr>
          <p:cNvPr id="12" name="テキスト ボックス 11"/>
          <p:cNvSpPr txBox="1"/>
          <p:nvPr/>
        </p:nvSpPr>
        <p:spPr>
          <a:xfrm>
            <a:off x="7260548" y="4827215"/>
            <a:ext cx="829147" cy="830997"/>
          </a:xfrm>
          <a:prstGeom prst="rect">
            <a:avLst/>
          </a:prstGeom>
          <a:noFill/>
        </p:spPr>
        <p:txBody>
          <a:bodyPr wrap="square" rtlCol="0">
            <a:spAutoFit/>
          </a:bodyPr>
          <a:lstStyle/>
          <a:p>
            <a:r>
              <a:rPr kumimoji="1" lang="ja-JP" altLang="en-US" sz="4800" dirty="0" smtClean="0"/>
              <a:t>✕</a:t>
            </a:r>
            <a:endParaRPr kumimoji="1" lang="ja-JP" altLang="en-US" sz="4800" dirty="0"/>
          </a:p>
        </p:txBody>
      </p:sp>
    </p:spTree>
    <p:extLst>
      <p:ext uri="{BB962C8B-B14F-4D97-AF65-F5344CB8AC3E}">
        <p14:creationId xmlns:p14="http://schemas.microsoft.com/office/powerpoint/2010/main" val="2776177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5556" y="841203"/>
            <a:ext cx="8064896" cy="548640"/>
          </a:xfrm>
          <a:solidFill>
            <a:schemeClr val="accent2">
              <a:lumMod val="40000"/>
              <a:lumOff val="60000"/>
            </a:schemeClr>
          </a:solidFill>
        </p:spPr>
        <p:txBody>
          <a:bodyPr/>
          <a:lstStyle/>
          <a:p>
            <a:r>
              <a:rPr kumimoji="1" lang="ja-JP" altLang="en-US" sz="3600" dirty="0" smtClean="0"/>
              <a:t>タイの「ことわざ」　</a:t>
            </a:r>
            <a:r>
              <a:rPr kumimoji="1" lang="ja-JP" altLang="en-US" dirty="0" smtClean="0"/>
              <a:t>その</a:t>
            </a:r>
            <a:r>
              <a:rPr kumimoji="1" lang="en-US" altLang="ja-JP" dirty="0" smtClean="0"/>
              <a:t>1</a:t>
            </a:r>
            <a:endParaRPr kumimoji="1" lang="ja-JP" altLang="en-US" sz="3600" dirty="0"/>
          </a:p>
        </p:txBody>
      </p:sp>
      <p:sp>
        <p:nvSpPr>
          <p:cNvPr id="4" name="テキスト ボックス 3"/>
          <p:cNvSpPr txBox="1"/>
          <p:nvPr/>
        </p:nvSpPr>
        <p:spPr>
          <a:xfrm>
            <a:off x="899592" y="1484784"/>
            <a:ext cx="7416824" cy="2585323"/>
          </a:xfrm>
          <a:prstGeom prst="rect">
            <a:avLst/>
          </a:prstGeom>
          <a:noFill/>
        </p:spPr>
        <p:txBody>
          <a:bodyPr wrap="square" rtlCol="0">
            <a:spAutoFit/>
          </a:bodyPr>
          <a:lstStyle/>
          <a:p>
            <a:pPr>
              <a:lnSpc>
                <a:spcPct val="150000"/>
              </a:lnSpc>
            </a:pPr>
            <a:r>
              <a:rPr lang="ja-JP" altLang="en-US" dirty="0" smtClean="0"/>
              <a:t>タイのことわざには動物を使ったことわざが多くあります。 日本のことわざで使われている動物もあれば、 そうでない 象やワニ を使ったことわざもあり、 これらの動物がタイの人に昔から親しまれていた事がわかります。 </a:t>
            </a:r>
            <a:endParaRPr lang="en-US" altLang="ja-JP" dirty="0" smtClean="0"/>
          </a:p>
          <a:p>
            <a:pPr>
              <a:lnSpc>
                <a:spcPct val="150000"/>
              </a:lnSpc>
            </a:pPr>
            <a:r>
              <a:rPr kumimoji="1" lang="ja-JP" altLang="en-US" dirty="0" smtClean="0"/>
              <a:t>　（例）　</a:t>
            </a:r>
            <a:endParaRPr kumimoji="1" lang="en-US" altLang="ja-JP" dirty="0" smtClean="0"/>
          </a:p>
          <a:p>
            <a:pPr>
              <a:lnSpc>
                <a:spcPct val="150000"/>
              </a:lnSpc>
            </a:pPr>
            <a:endParaRPr lang="en-US" altLang="ja-JP" dirty="0"/>
          </a:p>
          <a:p>
            <a:pPr>
              <a:lnSpc>
                <a:spcPct val="150000"/>
              </a:lnSpc>
            </a:pPr>
            <a:r>
              <a:rPr kumimoji="1" lang="ja-JP" altLang="en-US" dirty="0" smtClean="0"/>
              <a:t>　</a:t>
            </a:r>
            <a:r>
              <a:rPr lang="ja-JP" altLang="en-US" dirty="0"/>
              <a:t>　</a:t>
            </a:r>
            <a:r>
              <a:rPr lang="ja-JP" altLang="en-US" dirty="0" smtClean="0"/>
              <a:t>　　　　　　　</a:t>
            </a:r>
            <a:endParaRPr kumimoji="1" lang="ja-JP" altLang="en-US" dirty="0"/>
          </a:p>
        </p:txBody>
      </p:sp>
      <p:sp>
        <p:nvSpPr>
          <p:cNvPr id="8" name="AutoShape 2" descr="「フリー素材　虎」の画像検索結果"/>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 name="テキスト ボックス 10"/>
          <p:cNvSpPr txBox="1"/>
          <p:nvPr/>
        </p:nvSpPr>
        <p:spPr>
          <a:xfrm>
            <a:off x="899592" y="4165048"/>
            <a:ext cx="7092788" cy="869982"/>
          </a:xfrm>
          <a:prstGeom prst="rect">
            <a:avLst/>
          </a:prstGeom>
          <a:noFill/>
          <a:ln>
            <a:solidFill>
              <a:schemeClr val="tx1"/>
            </a:solidFill>
            <a:prstDash val="dash"/>
          </a:ln>
        </p:spPr>
        <p:txBody>
          <a:bodyPr wrap="square" rtlCol="0">
            <a:spAutoFit/>
          </a:bodyPr>
          <a:lstStyle/>
          <a:p>
            <a:pPr>
              <a:lnSpc>
                <a:spcPct val="150000"/>
              </a:lnSpc>
            </a:pPr>
            <a:r>
              <a:rPr lang="ja-JP" altLang="en-US" dirty="0" smtClean="0"/>
              <a:t>日本で怖いものを表すことわざに</a:t>
            </a:r>
            <a:r>
              <a:rPr lang="ja-JP" altLang="en-US" b="1" dirty="0" smtClean="0"/>
              <a:t>　「地震、雷、火事、親父」</a:t>
            </a:r>
            <a:r>
              <a:rPr lang="ja-JP" altLang="en-US" dirty="0" smtClean="0"/>
              <a:t>がありますが、</a:t>
            </a:r>
            <a:br>
              <a:rPr lang="ja-JP" altLang="en-US" dirty="0" smtClean="0"/>
            </a:br>
            <a:r>
              <a:rPr lang="ja-JP" altLang="en-US" dirty="0" smtClean="0"/>
              <a:t>タイでは「 ○○、○○〇、○〇○○、○○、　　　　　　　　　」と言います。　　　</a:t>
            </a:r>
            <a:r>
              <a:rPr lang="ja-JP" altLang="en-US" b="1" dirty="0" smtClean="0"/>
              <a:t>　</a:t>
            </a:r>
            <a:endParaRPr kumimoji="1" lang="ja-JP" altLang="en-US" dirty="0"/>
          </a:p>
        </p:txBody>
      </p:sp>
      <p:sp>
        <p:nvSpPr>
          <p:cNvPr id="6" name="テキスト ボックス 5"/>
          <p:cNvSpPr txBox="1"/>
          <p:nvPr/>
        </p:nvSpPr>
        <p:spPr>
          <a:xfrm>
            <a:off x="1907704" y="4653136"/>
            <a:ext cx="4464496" cy="369332"/>
          </a:xfrm>
          <a:prstGeom prst="rect">
            <a:avLst/>
          </a:prstGeom>
          <a:solidFill>
            <a:schemeClr val="bg1"/>
          </a:solidFill>
          <a:ln>
            <a:noFill/>
            <a:prstDash val="dash"/>
          </a:ln>
        </p:spPr>
        <p:txBody>
          <a:bodyPr wrap="square" rtlCol="0">
            <a:spAutoFit/>
          </a:bodyPr>
          <a:lstStyle/>
          <a:p>
            <a:r>
              <a:rPr lang="ja-JP" altLang="en-US" b="1" dirty="0" smtClean="0"/>
              <a:t>巨象、コブラ、古い召使（めしつかい）、愛妻</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1186960245"/>
              </p:ext>
            </p:extLst>
          </p:nvPr>
        </p:nvGraphicFramePr>
        <p:xfrm>
          <a:off x="1691680" y="2910772"/>
          <a:ext cx="6096000" cy="1110453"/>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154596099"/>
                    </a:ext>
                  </a:extLst>
                </a:gridCol>
                <a:gridCol w="3048000">
                  <a:extLst>
                    <a:ext uri="{9D8B030D-6E8A-4147-A177-3AD203B41FA5}">
                      <a16:colId xmlns:a16="http://schemas.microsoft.com/office/drawing/2014/main" val="1819136381"/>
                    </a:ext>
                  </a:extLst>
                </a:gridCol>
              </a:tblGrid>
              <a:tr h="370840">
                <a:tc>
                  <a:txBody>
                    <a:bodyPr/>
                    <a:lstStyle/>
                    <a:p>
                      <a:pPr algn="ctr"/>
                      <a:r>
                        <a:rPr kumimoji="1" lang="ja-JP" altLang="en-US" dirty="0" smtClean="0">
                          <a:solidFill>
                            <a:schemeClr val="tx1"/>
                          </a:solidFill>
                        </a:rPr>
                        <a:t>タイ</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日本</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6222310"/>
                  </a:ext>
                </a:extLst>
              </a:tr>
              <a:tr h="368773">
                <a:tc>
                  <a:txBody>
                    <a:bodyPr/>
                    <a:lstStyle/>
                    <a:p>
                      <a:r>
                        <a:rPr kumimoji="1" lang="ja-JP" altLang="en-US" dirty="0" smtClean="0"/>
                        <a:t>象が耳を振る間</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あっという間</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2432752"/>
                  </a:ext>
                </a:extLst>
              </a:tr>
              <a:tr h="370840">
                <a:tc>
                  <a:txBody>
                    <a:bodyPr/>
                    <a:lstStyle/>
                    <a:p>
                      <a:r>
                        <a:rPr lang="ja-JP" altLang="en-US" dirty="0" smtClean="0"/>
                        <a:t>トラから逃げてワニに会う</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t>一難去ってまた一難</a:t>
                      </a:r>
                      <a:endParaRPr kumimoji="1" lang="ja-JP" alt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2287321"/>
                  </a:ext>
                </a:extLst>
              </a:tr>
            </a:tbl>
          </a:graphicData>
        </a:graphic>
      </p:graphicFrame>
    </p:spTree>
    <p:extLst>
      <p:ext uri="{BB962C8B-B14F-4D97-AF65-F5344CB8AC3E}">
        <p14:creationId xmlns:p14="http://schemas.microsoft.com/office/powerpoint/2010/main" val="2777163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アングル">
  <a:themeElements>
    <a:clrScheme name="アングル">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アングル">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ングル">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833</TotalTime>
  <Words>591</Words>
  <Application>Microsoft Office PowerPoint</Application>
  <PresentationFormat>画面に合わせる (4:3)</PresentationFormat>
  <Paragraphs>133</Paragraphs>
  <Slides>14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14</vt:i4>
      </vt:variant>
    </vt:vector>
  </HeadingPairs>
  <TitlesOfParts>
    <vt:vector size="23" baseType="lpstr">
      <vt:lpstr>HG創英角ｺﾞｼｯｸUB</vt:lpstr>
      <vt:lpstr>ＭＳ Ｐゴシック</vt:lpstr>
      <vt:lpstr>Tunga</vt:lpstr>
      <vt:lpstr>游ゴシック</vt:lpstr>
      <vt:lpstr>Arial</vt:lpstr>
      <vt:lpstr>Franklin Gothic Book</vt:lpstr>
      <vt:lpstr>Franklin Gothic Medium</vt:lpstr>
      <vt:lpstr>Wingdings</vt:lpstr>
      <vt:lpstr>アングル</vt:lpstr>
      <vt:lpstr>外国の「ことわざ」</vt:lpstr>
      <vt:lpstr>外国にも「ことわざ」ってあるの？</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タイの「ことわざ」　その1</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堺市役所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ことわざ</dc:title>
  <dc:creator>堺市</dc:creator>
  <cp:lastModifiedBy>堺市</cp:lastModifiedBy>
  <cp:revision>81</cp:revision>
  <cp:lastPrinted>2020-02-03T05:57:04Z</cp:lastPrinted>
  <dcterms:created xsi:type="dcterms:W3CDTF">2019-07-19T05:53:21Z</dcterms:created>
  <dcterms:modified xsi:type="dcterms:W3CDTF">2020-02-04T00:25:29Z</dcterms:modified>
</cp:coreProperties>
</file>