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12"/>
  </p:handout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00" autoAdjust="0"/>
    <p:restoredTop sz="94660"/>
  </p:normalViewPr>
  <p:slideViewPr>
    <p:cSldViewPr snapToGrid="0">
      <p:cViewPr varScale="1">
        <p:scale>
          <a:sx n="73" d="100"/>
          <a:sy n="73" d="100"/>
        </p:scale>
        <p:origin x="3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4" y="0"/>
            <a:ext cx="2918830" cy="495029"/>
          </a:xfrm>
          <a:prstGeom prst="rect">
            <a:avLst/>
          </a:prstGeom>
        </p:spPr>
        <p:txBody>
          <a:bodyPr vert="horz" lIns="91440" tIns="45720" rIns="91440" bIns="45720" rtlCol="0"/>
          <a:lstStyle>
            <a:lvl1pPr algn="r">
              <a:defRPr sz="1200"/>
            </a:lvl1pPr>
          </a:lstStyle>
          <a:p>
            <a:fld id="{816123EE-D6F8-4C00-806C-96C8B5067DA4}" type="datetimeFigureOut">
              <a:rPr kumimoji="1" lang="ja-JP" altLang="en-US" smtClean="0"/>
              <a:t>2019/4/3</a:t>
            </a:fld>
            <a:endParaRPr kumimoji="1" lang="ja-JP" altLang="en-US"/>
          </a:p>
        </p:txBody>
      </p:sp>
      <p:sp>
        <p:nvSpPr>
          <p:cNvPr id="4" name="フッター プレースホルダー 3"/>
          <p:cNvSpPr>
            <a:spLocks noGrp="1"/>
          </p:cNvSpPr>
          <p:nvPr>
            <p:ph type="ftr" sz="quarter" idx="2"/>
          </p:nvPr>
        </p:nvSpPr>
        <p:spPr>
          <a:xfrm>
            <a:off x="0" y="9371286"/>
            <a:ext cx="2918830"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4" y="9371286"/>
            <a:ext cx="2918830" cy="495028"/>
          </a:xfrm>
          <a:prstGeom prst="rect">
            <a:avLst/>
          </a:prstGeom>
        </p:spPr>
        <p:txBody>
          <a:bodyPr vert="horz" lIns="91440" tIns="45720" rIns="91440" bIns="45720" rtlCol="0" anchor="b"/>
          <a:lstStyle>
            <a:lvl1pPr algn="r">
              <a:defRPr sz="1200"/>
            </a:lvl1pPr>
          </a:lstStyle>
          <a:p>
            <a:fld id="{E41E9833-0E6D-412C-846B-8723C6E32B40}" type="slidenum">
              <a:rPr kumimoji="1" lang="ja-JP" altLang="en-US" smtClean="0"/>
              <a:t>‹#›</a:t>
            </a:fld>
            <a:endParaRPr kumimoji="1" lang="ja-JP" altLang="en-US"/>
          </a:p>
        </p:txBody>
      </p:sp>
    </p:spTree>
    <p:extLst>
      <p:ext uri="{BB962C8B-B14F-4D97-AF65-F5344CB8AC3E}">
        <p14:creationId xmlns:p14="http://schemas.microsoft.com/office/powerpoint/2010/main" val="9829042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2089082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9234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ja-JP" altLang="en-US" smtClean="0"/>
              <a:t>マスター タイトルの書式設定</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607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ja-JP" altLang="en-US" smtClean="0"/>
              <a:t>マスター タイトルの書式設定</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4612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238026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75798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4"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2449091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1497537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370001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203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91200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59207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1353782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7" name="Date Placeholder 2"/>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3"/>
          <p:cNvSpPr>
            <a:spLocks noGrp="1"/>
          </p:cNvSpPr>
          <p:nvPr>
            <p:ph type="ftr" sz="quarter" idx="11"/>
          </p:nvPr>
        </p:nvSpPr>
        <p:spPr/>
        <p:txBody>
          <a:bodyPr/>
          <a:lstStyle/>
          <a:p>
            <a:endParaRPr kumimoji="1" lang="ja-JP" altLang="en-US"/>
          </a:p>
        </p:txBody>
      </p:sp>
      <p:sp>
        <p:nvSpPr>
          <p:cNvPr id="6" name="Slide Number Placeholder 4"/>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152783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2"/>
          <p:cNvSpPr>
            <a:spLocks noGrp="1"/>
          </p:cNvSpPr>
          <p:nvPr>
            <p:ph type="ftr" sz="quarter" idx="11"/>
          </p:nvPr>
        </p:nvSpPr>
        <p:spPr/>
        <p:txBody>
          <a:bodyPr/>
          <a:lstStyle/>
          <a:p>
            <a:endParaRPr kumimoji="1" lang="ja-JP" altLang="en-US"/>
          </a:p>
        </p:txBody>
      </p:sp>
      <p:sp>
        <p:nvSpPr>
          <p:cNvPr id="6" name="Slide Number Placeholder 3"/>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3785280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7" name="Date Placeholder 4"/>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5" name="Footer Placeholder 5"/>
          <p:cNvSpPr>
            <a:spLocks noGrp="1"/>
          </p:cNvSpPr>
          <p:nvPr>
            <p:ph type="ftr" sz="quarter" idx="11"/>
          </p:nvPr>
        </p:nvSpPr>
        <p:spPr/>
        <p:txBody>
          <a:bodyPr/>
          <a:lstStyle/>
          <a:p>
            <a:endParaRPr kumimoji="1" lang="ja-JP" altLang="en-US"/>
          </a:p>
        </p:txBody>
      </p:sp>
      <p:sp>
        <p:nvSpPr>
          <p:cNvPr id="6" name="Slide Number Placeholder 6"/>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34768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F0DAA23-F986-4A93-9E3E-A10630224856}" type="datetimeFigureOut">
              <a:rPr kumimoji="1" lang="ja-JP" altLang="en-US" smtClean="0"/>
              <a:t>2019/4/3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217598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F0DAA23-F986-4A93-9E3E-A10630224856}" type="datetimeFigureOut">
              <a:rPr kumimoji="1" lang="ja-JP" altLang="en-US" smtClean="0"/>
              <a:t>2019/4/3</a:t>
            </a:fld>
            <a:endParaRPr kumimoji="1" lang="ja-JP"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kumimoji="1" lang="ja-JP" alt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7A3373-CC0C-4DB3-906A-4D80044B36F4}" type="slidenum">
              <a:rPr kumimoji="1" lang="ja-JP" altLang="en-US" smtClean="0"/>
              <a:t>‹#›</a:t>
            </a:fld>
            <a:endParaRPr kumimoji="1" lang="ja-JP" altLang="en-US"/>
          </a:p>
        </p:txBody>
      </p:sp>
    </p:spTree>
    <p:extLst>
      <p:ext uri="{BB962C8B-B14F-4D97-AF65-F5344CB8AC3E}">
        <p14:creationId xmlns:p14="http://schemas.microsoft.com/office/powerpoint/2010/main" val="401907737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80634" y="2307571"/>
            <a:ext cx="10248919" cy="1877427"/>
          </a:xfrm>
        </p:spPr>
        <p:txBody>
          <a:bodyPr/>
          <a:lstStyle/>
          <a:p>
            <a:r>
              <a:rPr kumimoji="1" lang="ja-JP" altLang="en-US" sz="6600" dirty="0" smtClean="0">
                <a:latin typeface="HG丸ｺﾞｼｯｸM-PRO" panose="020F0600000000000000" pitchFamily="50" charset="-128"/>
                <a:ea typeface="HG丸ｺﾞｼｯｸM-PRO" panose="020F0600000000000000" pitchFamily="50" charset="-128"/>
              </a:rPr>
              <a:t>どんなお金を</a:t>
            </a:r>
            <a:r>
              <a:rPr lang="ja-JP" altLang="en-US" sz="6600" dirty="0">
                <a:latin typeface="HG丸ｺﾞｼｯｸM-PRO" panose="020F0600000000000000" pitchFamily="50" charset="-128"/>
                <a:ea typeface="HG丸ｺﾞｼｯｸM-PRO" panose="020F0600000000000000" pitchFamily="50" charset="-128"/>
              </a:rPr>
              <a:t>使</a:t>
            </a:r>
            <a:r>
              <a:rPr lang="ja-JP" altLang="en-US" sz="6600" dirty="0" smtClean="0">
                <a:latin typeface="HG丸ｺﾞｼｯｸM-PRO" panose="020F0600000000000000" pitchFamily="50" charset="-128"/>
                <a:ea typeface="HG丸ｺﾞｼｯｸM-PRO" panose="020F0600000000000000" pitchFamily="50" charset="-128"/>
              </a:rPr>
              <a:t>う</a:t>
            </a:r>
            <a:r>
              <a:rPr kumimoji="1" lang="ja-JP" altLang="en-US" sz="6600" dirty="0" smtClean="0">
                <a:latin typeface="HG丸ｺﾞｼｯｸM-PRO" panose="020F0600000000000000" pitchFamily="50" charset="-128"/>
                <a:ea typeface="HG丸ｺﾞｼｯｸM-PRO" panose="020F0600000000000000" pitchFamily="50" charset="-128"/>
              </a:rPr>
              <a:t>のかな？</a:t>
            </a:r>
            <a:endParaRPr kumimoji="1" lang="ja-JP" altLang="en-US" sz="66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8421188" y="6196540"/>
            <a:ext cx="3531326"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堺市国際部アセアン交流推進室</a:t>
            </a:r>
            <a:endParaRPr kumimoji="1" lang="ja-JP" altLang="en-US" dirty="0"/>
          </a:p>
        </p:txBody>
      </p:sp>
      <p:sp>
        <p:nvSpPr>
          <p:cNvPr id="5" name="サブタイトル 4"/>
          <p:cNvSpPr>
            <a:spLocks noGrp="1"/>
          </p:cNvSpPr>
          <p:nvPr>
            <p:ph type="subTitle" idx="1"/>
          </p:nvPr>
        </p:nvSpPr>
        <p:spPr>
          <a:xfrm>
            <a:off x="1076578" y="4329349"/>
            <a:ext cx="8825658" cy="861420"/>
          </a:xfrm>
        </p:spPr>
        <p:txBody>
          <a:bodyPr/>
          <a:lstStyle/>
          <a:p>
            <a:r>
              <a:rPr kumimoji="1" lang="ja-JP" altLang="en-US" dirty="0" smtClean="0"/>
              <a:t>カンボジア、インドネシア、タイ、フィリピン</a:t>
            </a:r>
            <a:endParaRPr kumimoji="1" lang="ja-JP" altLang="en-US" dirty="0"/>
          </a:p>
        </p:txBody>
      </p:sp>
    </p:spTree>
    <p:extLst>
      <p:ext uri="{BB962C8B-B14F-4D97-AF65-F5344CB8AC3E}">
        <p14:creationId xmlns:p14="http://schemas.microsoft.com/office/powerpoint/2010/main" val="241873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03757" y="1380180"/>
            <a:ext cx="9404723" cy="1400530"/>
          </a:xfrm>
        </p:spPr>
        <p:txBody>
          <a:bodyPr/>
          <a:lstStyle/>
          <a:p>
            <a:r>
              <a:rPr kumimoji="1" lang="ja-JP" altLang="en-US" dirty="0" smtClean="0"/>
              <a:t>おわり</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2956" y="4126862"/>
            <a:ext cx="2734057" cy="16671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9224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9404723" cy="1049511"/>
          </a:xfrm>
        </p:spPr>
        <p:txBody>
          <a:bodyPr/>
          <a:lstStyle/>
          <a:p>
            <a:r>
              <a:rPr kumimoji="1" lang="ja-JP" altLang="en-US" sz="4400" dirty="0" smtClean="0">
                <a:latin typeface="HG丸ｺﾞｼｯｸM-PRO" panose="020F0600000000000000" pitchFamily="50" charset="-128"/>
                <a:ea typeface="HG丸ｺﾞｼｯｸM-PRO" panose="020F0600000000000000" pitchFamily="50" charset="-128"/>
              </a:rPr>
              <a:t>カンボジアのお金①</a:t>
            </a: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927464" y="1361421"/>
            <a:ext cx="10620102" cy="3445710"/>
          </a:xfrm>
        </p:spPr>
        <p:txBody>
          <a:bodyPr>
            <a:normAutofit/>
          </a:bodyPr>
          <a:lstStyle/>
          <a:p>
            <a:pPr marL="0" indent="0">
              <a:buNone/>
            </a:pPr>
            <a:r>
              <a:rPr lang="ja-JP" altLang="en-US" sz="4400" dirty="0">
                <a:solidFill>
                  <a:schemeClr val="bg1"/>
                </a:solidFill>
              </a:rPr>
              <a:t>リエル（</a:t>
            </a:r>
            <a:r>
              <a:rPr lang="en-US" altLang="ja-JP" sz="4400" dirty="0">
                <a:solidFill>
                  <a:schemeClr val="bg1"/>
                </a:solidFill>
              </a:rPr>
              <a:t>Riel</a:t>
            </a:r>
            <a:r>
              <a:rPr lang="ja-JP" altLang="en-US" sz="4400" dirty="0" smtClean="0">
                <a:solidFill>
                  <a:schemeClr val="bg1"/>
                </a:solidFill>
              </a:rPr>
              <a:t>）</a:t>
            </a:r>
            <a:endParaRPr lang="en-US" altLang="ja-JP" sz="4400" dirty="0" smtClean="0">
              <a:solidFill>
                <a:schemeClr val="bg1"/>
              </a:solidFill>
            </a:endParaRPr>
          </a:p>
          <a:p>
            <a:pPr>
              <a:lnSpc>
                <a:spcPct val="150000"/>
              </a:lnSpc>
            </a:pPr>
            <a:r>
              <a:rPr lang="ja-JP" altLang="en-US" sz="2200" dirty="0">
                <a:latin typeface="HG丸ｺﾞｼｯｸM-PRO" panose="020F0600000000000000" pitchFamily="50" charset="-128"/>
                <a:ea typeface="HG丸ｺﾞｼｯｸM-PRO" panose="020F0600000000000000" pitchFamily="50" charset="-128"/>
              </a:rPr>
              <a:t>紙幣のみでコインは</a:t>
            </a:r>
            <a:r>
              <a:rPr lang="ja-JP" altLang="en-US" sz="2200" dirty="0" smtClean="0">
                <a:latin typeface="HG丸ｺﾞｼｯｸM-PRO" panose="020F0600000000000000" pitchFamily="50" charset="-128"/>
                <a:ea typeface="HG丸ｺﾞｼｯｸM-PRO" panose="020F0600000000000000" pitchFamily="50" charset="-128"/>
              </a:rPr>
              <a:t>ありません</a:t>
            </a:r>
            <a:endParaRPr lang="en-US" altLang="ja-JP" sz="2200" dirty="0" smtClean="0">
              <a:latin typeface="HG丸ｺﾞｼｯｸM-PRO" panose="020F0600000000000000" pitchFamily="50" charset="-128"/>
              <a:ea typeface="HG丸ｺﾞｼｯｸM-PRO" panose="020F0600000000000000" pitchFamily="50" charset="-128"/>
            </a:endParaRPr>
          </a:p>
          <a:p>
            <a:pPr>
              <a:lnSpc>
                <a:spcPct val="150000"/>
              </a:lnSpc>
            </a:pPr>
            <a:r>
              <a:rPr lang="en-US" altLang="ja-JP" dirty="0">
                <a:latin typeface="HG丸ｺﾞｼｯｸM-PRO" panose="020F0600000000000000" pitchFamily="50" charset="-128"/>
                <a:ea typeface="HG丸ｺﾞｼｯｸM-PRO" panose="020F0600000000000000" pitchFamily="50" charset="-128"/>
              </a:rPr>
              <a:t>50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100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500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1000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2000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5000</a:t>
            </a:r>
            <a:r>
              <a:rPr lang="ja-JP" altLang="en-US" dirty="0" err="1">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万、</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万、</a:t>
            </a:r>
            <a:r>
              <a:rPr lang="en-US" altLang="ja-JP" dirty="0">
                <a:latin typeface="HG丸ｺﾞｼｯｸM-PRO" panose="020F0600000000000000" pitchFamily="50" charset="-128"/>
                <a:ea typeface="HG丸ｺﾞｼｯｸM-PRO" panose="020F0600000000000000" pitchFamily="50" charset="-128"/>
              </a:rPr>
              <a:t>5</a:t>
            </a:r>
            <a:r>
              <a:rPr lang="ja-JP" altLang="en-US" dirty="0" smtClean="0">
                <a:latin typeface="HG丸ｺﾞｼｯｸM-PRO" panose="020F0600000000000000" pitchFamily="50" charset="-128"/>
                <a:ea typeface="HG丸ｺﾞｼｯｸM-PRO" panose="020F0600000000000000" pitchFamily="50" charset="-128"/>
              </a:rPr>
              <a:t>万、</a:t>
            </a:r>
            <a:r>
              <a:rPr lang="en-US" altLang="ja-JP" dirty="0" smtClean="0">
                <a:latin typeface="HG丸ｺﾞｼｯｸM-PRO" panose="020F0600000000000000" pitchFamily="50" charset="-128"/>
                <a:ea typeface="HG丸ｺﾞｼｯｸM-PRO" panose="020F0600000000000000" pitchFamily="50" charset="-128"/>
              </a:rPr>
              <a:t>10</a:t>
            </a:r>
            <a:r>
              <a:rPr lang="ja-JP" altLang="en-US" dirty="0" smtClean="0">
                <a:latin typeface="HG丸ｺﾞｼｯｸM-PRO" panose="020F0600000000000000" pitchFamily="50" charset="-128"/>
                <a:ea typeface="HG丸ｺﾞｼｯｸM-PRO" panose="020F0600000000000000" pitchFamily="50" charset="-128"/>
              </a:rPr>
              <a:t>万</a:t>
            </a:r>
            <a:endParaRPr lang="en-US" altLang="ja-JP" dirty="0" smtClean="0">
              <a:latin typeface="HG丸ｺﾞｼｯｸM-PRO" panose="020F0600000000000000" pitchFamily="50" charset="-128"/>
              <a:ea typeface="HG丸ｺﾞｼｯｸM-PRO" panose="020F0600000000000000" pitchFamily="50" charset="-128"/>
            </a:endParaRPr>
          </a:p>
          <a:p>
            <a:pPr>
              <a:lnSpc>
                <a:spcPct val="150000"/>
              </a:lnSpc>
            </a:pPr>
            <a:r>
              <a:rPr lang="en-US" altLang="ja-JP" sz="2200" dirty="0" smtClean="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リエル</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約</a:t>
            </a:r>
            <a:r>
              <a:rPr lang="en-US" altLang="ja-JP" sz="2200" dirty="0" smtClean="0">
                <a:latin typeface="HG丸ｺﾞｼｯｸM-PRO" panose="020F0600000000000000" pitchFamily="50" charset="-128"/>
                <a:ea typeface="HG丸ｺﾞｼｯｸM-PRO" panose="020F0600000000000000" pitchFamily="50" charset="-128"/>
              </a:rPr>
              <a:t>0.0276</a:t>
            </a:r>
            <a:r>
              <a:rPr lang="ja-JP" altLang="en-US" sz="2200" dirty="0" smtClean="0">
                <a:latin typeface="HG丸ｺﾞｼｯｸM-PRO" panose="020F0600000000000000" pitchFamily="50" charset="-128"/>
                <a:ea typeface="HG丸ｺﾞｼｯｸM-PRO" panose="020F0600000000000000" pitchFamily="50" charset="-128"/>
              </a:rPr>
              <a:t>円</a:t>
            </a:r>
            <a:r>
              <a:rPr lang="ja-JP" altLang="en-US" sz="2200" dirty="0">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a:latin typeface="HG丸ｺﾞｼｯｸM-PRO" panose="020F0600000000000000" pitchFamily="50" charset="-128"/>
                <a:ea typeface="HG丸ｺﾞｼｯｸM-PRO" panose="020F0600000000000000" pitchFamily="50" charset="-128"/>
              </a:rPr>
              <a:t>ドル</a:t>
            </a:r>
            <a:r>
              <a:rPr lang="en-US" altLang="ja-JP" sz="2200" dirty="0">
                <a:latin typeface="HG丸ｺﾞｼｯｸM-PRO" panose="020F0600000000000000" pitchFamily="50" charset="-128"/>
                <a:ea typeface="HG丸ｺﾞｼｯｸM-PRO" panose="020F0600000000000000" pitchFamily="50" charset="-128"/>
              </a:rPr>
              <a:t>=</a:t>
            </a:r>
            <a:r>
              <a:rPr lang="ja-JP" altLang="en-US" sz="2200" dirty="0">
                <a:latin typeface="HG丸ｺﾞｼｯｸM-PRO" panose="020F0600000000000000" pitchFamily="50" charset="-128"/>
                <a:ea typeface="HG丸ｺﾞｼｯｸM-PRO" panose="020F0600000000000000" pitchFamily="50" charset="-128"/>
              </a:rPr>
              <a:t>約</a:t>
            </a:r>
            <a:r>
              <a:rPr lang="en-US" altLang="ja-JP" sz="2200" dirty="0" smtClean="0">
                <a:latin typeface="HG丸ｺﾞｼｯｸM-PRO" panose="020F0600000000000000" pitchFamily="50" charset="-128"/>
                <a:ea typeface="HG丸ｺﾞｼｯｸM-PRO" panose="020F0600000000000000" pitchFamily="50" charset="-128"/>
              </a:rPr>
              <a:t>4030</a:t>
            </a:r>
            <a:r>
              <a:rPr lang="ja-JP" altLang="en-US" sz="2200" dirty="0" smtClean="0">
                <a:latin typeface="HG丸ｺﾞｼｯｸM-PRO" panose="020F0600000000000000" pitchFamily="50" charset="-128"/>
                <a:ea typeface="HG丸ｺﾞｼｯｸM-PRO" panose="020F0600000000000000" pitchFamily="50" charset="-128"/>
              </a:rPr>
              <a:t>リエル</a:t>
            </a:r>
            <a:r>
              <a:rPr lang="en-US" altLang="ja-JP"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2200" dirty="0" smtClean="0">
                <a:latin typeface="HG丸ｺﾞｼｯｸM-PRO" panose="020F0600000000000000" pitchFamily="50" charset="-128"/>
                <a:ea typeface="HG丸ｺﾞｼｯｸM-PRO" panose="020F0600000000000000" pitchFamily="50" charset="-128"/>
              </a:rPr>
              <a:t>2017</a:t>
            </a:r>
            <a:r>
              <a:rPr lang="ja-JP" altLang="en-US" sz="2200" dirty="0" smtClean="0">
                <a:latin typeface="HG丸ｺﾞｼｯｸM-PRO" panose="020F0600000000000000" pitchFamily="50" charset="-128"/>
                <a:ea typeface="HG丸ｺﾞｼｯｸM-PRO" panose="020F0600000000000000" pitchFamily="50" charset="-128"/>
              </a:rPr>
              <a:t>年</a:t>
            </a:r>
            <a:r>
              <a:rPr lang="en-US" altLang="ja-JP" sz="2200" dirty="0" smtClean="0">
                <a:latin typeface="HG丸ｺﾞｼｯｸM-PRO" panose="020F0600000000000000" pitchFamily="50" charset="-128"/>
                <a:ea typeface="HG丸ｺﾞｼｯｸM-PRO" panose="020F0600000000000000" pitchFamily="50" charset="-128"/>
              </a:rPr>
              <a:t>11</a:t>
            </a:r>
            <a:r>
              <a:rPr lang="ja-JP" altLang="en-US" sz="2200" dirty="0" smtClean="0">
                <a:latin typeface="HG丸ｺﾞｼｯｸM-PRO" panose="020F0600000000000000" pitchFamily="50" charset="-128"/>
                <a:ea typeface="HG丸ｺﾞｼｯｸM-PRO" panose="020F0600000000000000" pitchFamily="50" charset="-128"/>
              </a:rPr>
              <a:t>月時点）</a:t>
            </a:r>
            <a:endParaRPr lang="en-US" altLang="ja-JP" sz="2200" dirty="0" smtClean="0">
              <a:latin typeface="HG丸ｺﾞｼｯｸM-PRO" panose="020F0600000000000000" pitchFamily="50" charset="-128"/>
              <a:ea typeface="HG丸ｺﾞｼｯｸM-PRO" panose="020F0600000000000000" pitchFamily="50" charset="-128"/>
            </a:endParaRPr>
          </a:p>
          <a:p>
            <a:r>
              <a:rPr lang="ja-JP" altLang="en-US" sz="2200" dirty="0" smtClean="0">
                <a:latin typeface="HG丸ｺﾞｼｯｸM-PRO" panose="020F0600000000000000" pitchFamily="50" charset="-128"/>
                <a:ea typeface="HG丸ｺﾞｼｯｸM-PRO" panose="020F0600000000000000" pitchFamily="50" charset="-128"/>
              </a:rPr>
              <a:t>アメリカドル</a:t>
            </a:r>
            <a:r>
              <a:rPr lang="ja-JP" altLang="en-US" sz="2200" dirty="0">
                <a:latin typeface="HG丸ｺﾞｼｯｸM-PRO" panose="020F0600000000000000" pitchFamily="50" charset="-128"/>
                <a:ea typeface="HG丸ｺﾞｼｯｸM-PRO" panose="020F0600000000000000" pitchFamily="50" charset="-128"/>
              </a:rPr>
              <a:t>も</a:t>
            </a:r>
            <a:r>
              <a:rPr lang="ja-JP" altLang="en-US" sz="2200" dirty="0" smtClean="0">
                <a:latin typeface="HG丸ｺﾞｼｯｸM-PRO" panose="020F0600000000000000" pitchFamily="50" charset="-128"/>
                <a:ea typeface="HG丸ｺﾞｼｯｸM-PRO" panose="020F0600000000000000" pitchFamily="50" charset="-128"/>
              </a:rPr>
              <a:t>広く使用されていますが、アメリカドルで支払っても、おつりは</a:t>
            </a:r>
            <a:r>
              <a:rPr lang="ja-JP" altLang="en-US" sz="2200" dirty="0">
                <a:latin typeface="HG丸ｺﾞｼｯｸM-PRO" panose="020F0600000000000000" pitchFamily="50" charset="-128"/>
                <a:ea typeface="HG丸ｺﾞｼｯｸM-PRO" panose="020F0600000000000000" pitchFamily="50" charset="-128"/>
              </a:rPr>
              <a:t>リエルで</a:t>
            </a:r>
            <a:r>
              <a:rPr lang="ja-JP" altLang="en-US" sz="2200" dirty="0" smtClean="0">
                <a:latin typeface="HG丸ｺﾞｼｯｸM-PRO" panose="020F0600000000000000" pitchFamily="50" charset="-128"/>
                <a:ea typeface="HG丸ｺﾞｼｯｸM-PRO" panose="020F0600000000000000" pitchFamily="50" charset="-128"/>
              </a:rPr>
              <a:t>受け取ります。</a:t>
            </a:r>
            <a:endParaRPr kumimoji="1" lang="ja-JP" altLang="en-US" sz="2200" dirty="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54" y="4942220"/>
            <a:ext cx="2689231" cy="1229363"/>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660" y="4942220"/>
            <a:ext cx="2556042" cy="1215296"/>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0277" y="4936002"/>
            <a:ext cx="2680773" cy="1221514"/>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6267" y="4919998"/>
            <a:ext cx="2706887" cy="1250582"/>
          </a:xfrm>
          <a:prstGeom prst="rect">
            <a:avLst/>
          </a:prstGeom>
        </p:spPr>
      </p:pic>
    </p:spTree>
    <p:extLst>
      <p:ext uri="{BB962C8B-B14F-4D97-AF65-F5344CB8AC3E}">
        <p14:creationId xmlns:p14="http://schemas.microsoft.com/office/powerpoint/2010/main" val="63630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カンボジアの</a:t>
            </a:r>
            <a:r>
              <a:rPr lang="ja-JP" altLang="en-US" dirty="0" smtClean="0">
                <a:latin typeface="HG丸ｺﾞｼｯｸM-PRO" panose="020F0600000000000000" pitchFamily="50" charset="-128"/>
                <a:ea typeface="HG丸ｺﾞｼｯｸM-PRO" panose="020F0600000000000000" pitchFamily="50" charset="-128"/>
              </a:rPr>
              <a:t>お金②</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302" y="1432823"/>
            <a:ext cx="5209480" cy="4889600"/>
          </a:xfrm>
        </p:spPr>
      </p:pic>
      <p:sp>
        <p:nvSpPr>
          <p:cNvPr id="5" name="テキスト ボックス 4"/>
          <p:cNvSpPr txBox="1"/>
          <p:nvPr/>
        </p:nvSpPr>
        <p:spPr>
          <a:xfrm>
            <a:off x="6622867" y="1672046"/>
            <a:ext cx="4676503" cy="4247317"/>
          </a:xfrm>
          <a:prstGeom prst="rect">
            <a:avLst/>
          </a:prstGeom>
          <a:noFill/>
        </p:spPr>
        <p:txBody>
          <a:bodyPr wrap="square" rtlCol="0">
            <a:spAutoFit/>
          </a:bodyPr>
          <a:lstStyle/>
          <a:p>
            <a:pPr>
              <a:lnSpc>
                <a:spcPct val="150000"/>
              </a:lnSpc>
            </a:pPr>
            <a:r>
              <a:rPr kumimoji="1" lang="en-US" altLang="ja-JP" sz="3600" dirty="0" smtClean="0">
                <a:latin typeface="HG丸ｺﾞｼｯｸM-PRO" panose="020F0600000000000000" pitchFamily="50" charset="-128"/>
                <a:ea typeface="HG丸ｺﾞｼｯｸM-PRO" panose="020F0600000000000000" pitchFamily="50" charset="-128"/>
              </a:rPr>
              <a:t>Q. 500</a:t>
            </a:r>
            <a:r>
              <a:rPr kumimoji="1" lang="ja-JP" altLang="en-US" sz="3600" dirty="0" smtClean="0">
                <a:latin typeface="HG丸ｺﾞｼｯｸM-PRO" panose="020F0600000000000000" pitchFamily="50" charset="-128"/>
                <a:ea typeface="HG丸ｺﾞｼｯｸM-PRO" panose="020F0600000000000000" pitchFamily="50" charset="-128"/>
              </a:rPr>
              <a:t>リエルの紙幣をよー</a:t>
            </a:r>
            <a:r>
              <a:rPr kumimoji="1" lang="ja-JP" altLang="en-US" sz="3600" dirty="0" err="1" smtClean="0">
                <a:latin typeface="HG丸ｺﾞｼｯｸM-PRO" panose="020F0600000000000000" pitchFamily="50" charset="-128"/>
                <a:ea typeface="HG丸ｺﾞｼｯｸM-PRO" panose="020F0600000000000000" pitchFamily="50" charset="-128"/>
              </a:rPr>
              <a:t>く</a:t>
            </a:r>
            <a:r>
              <a:rPr kumimoji="1" lang="ja-JP" altLang="en-US" sz="3600" dirty="0" smtClean="0">
                <a:latin typeface="HG丸ｺﾞｼｯｸM-PRO" panose="020F0600000000000000" pitchFamily="50" charset="-128"/>
                <a:ea typeface="HG丸ｺﾞｼｯｸM-PRO" panose="020F0600000000000000" pitchFamily="50" charset="-128"/>
              </a:rPr>
              <a:t>みてください。</a:t>
            </a:r>
            <a:endParaRPr kumimoji="1" lang="en-US" altLang="ja-JP" sz="3600" dirty="0" smtClean="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3600" dirty="0" smtClean="0">
                <a:latin typeface="HG丸ｺﾞｼｯｸM-PRO" panose="020F0600000000000000" pitchFamily="50" charset="-128"/>
                <a:ea typeface="HG丸ｺﾞｼｯｸM-PRO" panose="020F0600000000000000" pitchFamily="50" charset="-128"/>
              </a:rPr>
              <a:t>何か気づいたことはありませんか？</a:t>
            </a:r>
            <a:endParaRPr kumimoji="1" lang="ja-JP" altLang="en-US" sz="36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0520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カンボジアの</a:t>
            </a:r>
            <a:r>
              <a:rPr lang="ja-JP" altLang="en-US" dirty="0" smtClean="0">
                <a:latin typeface="HG丸ｺﾞｼｯｸM-PRO" panose="020F0600000000000000" pitchFamily="50" charset="-128"/>
                <a:ea typeface="HG丸ｺﾞｼｯｸM-PRO" panose="020F0600000000000000" pitchFamily="50" charset="-128"/>
              </a:rPr>
              <a:t>お金</a:t>
            </a:r>
            <a:r>
              <a:rPr lang="ja-JP" altLang="en-US" dirty="0">
                <a:latin typeface="HG丸ｺﾞｼｯｸM-PRO" panose="020F0600000000000000" pitchFamily="50" charset="-128"/>
                <a:ea typeface="HG丸ｺﾞｼｯｸM-PRO" panose="020F0600000000000000" pitchFamily="50" charset="-128"/>
              </a:rPr>
              <a:t>③</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46110" y="1201783"/>
            <a:ext cx="6002884" cy="5486400"/>
          </a:xfrm>
        </p:spPr>
        <p:txBody>
          <a:bodyPr>
            <a:normAutofit fontScale="85000" lnSpcReduction="20000"/>
          </a:bodyPr>
          <a:lstStyle/>
          <a:p>
            <a:pPr>
              <a:lnSpc>
                <a:spcPct val="160000"/>
              </a:lnSpc>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裏面に日本の国旗が記されています。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60000"/>
              </a:lnSpc>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裏側に描かれて</a:t>
            </a:r>
            <a:r>
              <a:rPr lang="ja-JP" altLang="en-US" sz="2400" dirty="0">
                <a:latin typeface="HG丸ｺﾞｼｯｸM-PRO" panose="020F0600000000000000" pitchFamily="50" charset="-128"/>
                <a:ea typeface="HG丸ｺﾞｼｯｸM-PRO" panose="020F0600000000000000" pitchFamily="50" charset="-128"/>
              </a:rPr>
              <a:t>いる二つの橋は</a:t>
            </a:r>
            <a:r>
              <a:rPr lang="ja-JP" altLang="en-US" sz="2400" dirty="0" smtClean="0">
                <a:latin typeface="HG丸ｺﾞｼｯｸM-PRO" panose="020F0600000000000000" pitchFamily="50" charset="-128"/>
                <a:ea typeface="HG丸ｺﾞｼｯｸM-PRO" panose="020F0600000000000000" pitchFamily="50" charset="-128"/>
              </a:rPr>
              <a:t>、「きずな</a:t>
            </a:r>
            <a:r>
              <a:rPr lang="ja-JP" altLang="en-US" sz="2400" dirty="0">
                <a:latin typeface="HG丸ｺﾞｼｯｸM-PRO" panose="020F0600000000000000" pitchFamily="50" charset="-128"/>
                <a:ea typeface="HG丸ｺﾞｼｯｸM-PRO" panose="020F0600000000000000" pitchFamily="50" charset="-128"/>
              </a:rPr>
              <a:t>橋」と「つばさ橋」と</a:t>
            </a:r>
            <a:r>
              <a:rPr lang="ja-JP" altLang="en-US" sz="2400" dirty="0" smtClean="0">
                <a:latin typeface="HG丸ｺﾞｼｯｸM-PRO" panose="020F0600000000000000" pitchFamily="50" charset="-128"/>
                <a:ea typeface="HG丸ｺﾞｼｯｸM-PRO" panose="020F0600000000000000" pitchFamily="50" charset="-128"/>
              </a:rPr>
              <a:t>呼ばれています。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60000"/>
              </a:lnSpc>
              <a:buFont typeface="Wingdings" panose="05000000000000000000" pitchFamily="2" charset="2"/>
              <a:buChar char="l"/>
            </a:pPr>
            <a:r>
              <a:rPr lang="ja-JP" altLang="en-US" sz="2400" dirty="0" smtClean="0">
                <a:latin typeface="HG丸ｺﾞｼｯｸM-PRO" panose="020F0600000000000000" pitchFamily="50" charset="-128"/>
                <a:ea typeface="HG丸ｺﾞｼｯｸM-PRO" panose="020F0600000000000000" pitchFamily="50" charset="-128"/>
              </a:rPr>
              <a:t>とも</a:t>
            </a:r>
            <a:r>
              <a:rPr lang="ja-JP" altLang="en-US" sz="2400" dirty="0">
                <a:latin typeface="HG丸ｺﾞｼｯｸM-PRO" panose="020F0600000000000000" pitchFamily="50" charset="-128"/>
                <a:ea typeface="HG丸ｺﾞｼｯｸM-PRO" panose="020F0600000000000000" pitchFamily="50" charset="-128"/>
              </a:rPr>
              <a:t>に日本</a:t>
            </a:r>
            <a:r>
              <a:rPr lang="ja-JP" altLang="en-US" sz="2400" dirty="0" smtClean="0">
                <a:latin typeface="HG丸ｺﾞｼｯｸM-PRO" panose="020F0600000000000000" pitchFamily="50" charset="-128"/>
                <a:ea typeface="HG丸ｺﾞｼｯｸM-PRO" panose="020F0600000000000000" pitchFamily="50" charset="-128"/>
              </a:rPr>
              <a:t>の無償協力（むしょうきょうりょく）に</a:t>
            </a:r>
            <a:r>
              <a:rPr lang="ja-JP" altLang="en-US" sz="2400" dirty="0">
                <a:latin typeface="HG丸ｺﾞｼｯｸM-PRO" panose="020F0600000000000000" pitchFamily="50" charset="-128"/>
                <a:ea typeface="HG丸ｺﾞｼｯｸM-PRO" panose="020F0600000000000000" pitchFamily="50" charset="-128"/>
              </a:rPr>
              <a:t>よって、カンボジアを南北に流れる大河メコン川に</a:t>
            </a:r>
            <a:r>
              <a:rPr lang="ja-JP" altLang="en-US" sz="2400" dirty="0" smtClean="0">
                <a:latin typeface="HG丸ｺﾞｼｯｸM-PRO" panose="020F0600000000000000" pitchFamily="50" charset="-128"/>
                <a:ea typeface="HG丸ｺﾞｼｯｸM-PRO" panose="020F0600000000000000" pitchFamily="50" charset="-128"/>
              </a:rPr>
              <a:t>架けられました。</a:t>
            </a:r>
            <a:r>
              <a:rPr lang="ja-JP" altLang="en-US" sz="2400" dirty="0">
                <a:latin typeface="HG丸ｺﾞｼｯｸM-PRO" panose="020F0600000000000000" pitchFamily="50" charset="-128"/>
                <a:ea typeface="HG丸ｺﾞｼｯｸM-PRO" panose="020F0600000000000000" pitchFamily="50" charset="-128"/>
              </a:rPr>
              <a:t>どちらもカンボジアの発展と人々の生活に欠かかせないものとなって</a:t>
            </a:r>
            <a:r>
              <a:rPr lang="ja-JP" altLang="en-US" sz="2400" dirty="0" smtClean="0">
                <a:latin typeface="HG丸ｺﾞｼｯｸM-PRO" panose="020F0600000000000000" pitchFamily="50" charset="-128"/>
                <a:ea typeface="HG丸ｺﾞｼｯｸM-PRO" panose="020F0600000000000000" pitchFamily="50" charset="-128"/>
              </a:rPr>
              <a:t>います。</a:t>
            </a:r>
            <a:endParaRPr lang="en-US" altLang="ja-JP" sz="2400" dirty="0" smtClean="0">
              <a:latin typeface="HG丸ｺﾞｼｯｸM-PRO" panose="020F0600000000000000" pitchFamily="50" charset="-128"/>
              <a:ea typeface="HG丸ｺﾞｼｯｸM-PRO" panose="020F0600000000000000" pitchFamily="50" charset="-128"/>
            </a:endParaRPr>
          </a:p>
          <a:p>
            <a:pPr>
              <a:lnSpc>
                <a:spcPct val="160000"/>
              </a:lnSpc>
              <a:buFont typeface="Wingdings" panose="05000000000000000000" pitchFamily="2" charset="2"/>
              <a:buChar char="l"/>
            </a:pPr>
            <a:r>
              <a:rPr lang="en-US" altLang="ja-JP" sz="2400" dirty="0" smtClean="0">
                <a:latin typeface="HG丸ｺﾞｼｯｸM-PRO" panose="020F0600000000000000" pitchFamily="50" charset="-128"/>
                <a:ea typeface="HG丸ｺﾞｼｯｸM-PRO" panose="020F0600000000000000" pitchFamily="50" charset="-128"/>
              </a:rPr>
              <a:t>500</a:t>
            </a:r>
            <a:r>
              <a:rPr lang="ja-JP" altLang="en-US" sz="2400" dirty="0">
                <a:latin typeface="HG丸ｺﾞｼｯｸM-PRO" panose="020F0600000000000000" pitchFamily="50" charset="-128"/>
                <a:ea typeface="HG丸ｺﾞｼｯｸM-PRO" panose="020F0600000000000000" pitchFamily="50" charset="-128"/>
              </a:rPr>
              <a:t>リエル紙幣に記された二つの橋と日の丸には、カンボジアの人々の日本への思いが込められて</a:t>
            </a:r>
            <a:r>
              <a:rPr lang="ja-JP" altLang="en-US" sz="2400" dirty="0" smtClean="0">
                <a:latin typeface="HG丸ｺﾞｼｯｸM-PRO" panose="020F0600000000000000" pitchFamily="50" charset="-128"/>
                <a:ea typeface="HG丸ｺﾞｼｯｸM-PRO" panose="020F0600000000000000" pitchFamily="50" charset="-128"/>
              </a:rPr>
              <a:t>います。</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285" y="1618116"/>
            <a:ext cx="5050817" cy="3760053"/>
          </a:xfrm>
          <a:prstGeom prst="rect">
            <a:avLst/>
          </a:prstGeom>
        </p:spPr>
      </p:pic>
      <p:sp>
        <p:nvSpPr>
          <p:cNvPr id="5" name="楕円 4"/>
          <p:cNvSpPr/>
          <p:nvPr/>
        </p:nvSpPr>
        <p:spPr>
          <a:xfrm>
            <a:off x="9117874" y="4206240"/>
            <a:ext cx="1063588" cy="1045028"/>
          </a:xfrm>
          <a:prstGeom prst="ellipse">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1327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インドネシアのお金</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738533" y="1554481"/>
            <a:ext cx="6080279" cy="4702628"/>
          </a:xfrm>
        </p:spPr>
        <p:txBody>
          <a:bodyPr>
            <a:normAutofit fontScale="55000" lnSpcReduction="20000"/>
          </a:bodyPr>
          <a:lstStyle/>
          <a:p>
            <a:pPr marL="0" indent="0">
              <a:buNone/>
            </a:pPr>
            <a:r>
              <a:rPr lang="ja-JP" altLang="en-US" sz="4800" dirty="0" smtClean="0">
                <a:solidFill>
                  <a:schemeClr val="bg1"/>
                </a:solidFill>
              </a:rPr>
              <a:t>単位：ルピア</a:t>
            </a:r>
            <a:r>
              <a:rPr lang="en-US" altLang="ja-JP" sz="5800" dirty="0">
                <a:solidFill>
                  <a:schemeClr val="bg1"/>
                </a:solidFill>
              </a:rPr>
              <a:t>(</a:t>
            </a:r>
            <a:r>
              <a:rPr lang="en-US" altLang="ja-JP" sz="5800" dirty="0" smtClean="0">
                <a:solidFill>
                  <a:schemeClr val="bg1"/>
                </a:solidFill>
              </a:rPr>
              <a:t>Rupiah)</a:t>
            </a:r>
            <a:r>
              <a:rPr lang="en-US" altLang="ja-JP" sz="2500" dirty="0" err="1" smtClean="0"/>
              <a:t>Rp</a:t>
            </a:r>
            <a:r>
              <a:rPr lang="en-US" altLang="ja-JP" sz="2500" dirty="0"/>
              <a:t>.</a:t>
            </a:r>
            <a:r>
              <a:rPr lang="ja-JP" altLang="en-US" sz="2500" dirty="0"/>
              <a:t>と表記されます</a:t>
            </a:r>
            <a:r>
              <a:rPr lang="ja-JP" altLang="en-US" sz="2500" dirty="0" smtClean="0"/>
              <a:t>。</a:t>
            </a:r>
            <a:endParaRPr lang="en-US" altLang="ja-JP" sz="2500" dirty="0" smtClean="0"/>
          </a:p>
          <a:p>
            <a:pPr marL="0" indent="0">
              <a:buNone/>
            </a:pPr>
            <a:r>
              <a:rPr lang="ja-JP" altLang="en-US" sz="3300" dirty="0" smtClean="0"/>
              <a:t>紙幣</a:t>
            </a:r>
            <a:r>
              <a:rPr lang="ja-JP" altLang="en-US" sz="3300" dirty="0"/>
              <a:t>は</a:t>
            </a:r>
            <a:r>
              <a:rPr lang="en-US" altLang="ja-JP" sz="3300" dirty="0"/>
              <a:t>8</a:t>
            </a:r>
            <a:r>
              <a:rPr lang="ja-JP" altLang="en-US" sz="3300" dirty="0"/>
              <a:t>種類、硬貨は</a:t>
            </a:r>
            <a:r>
              <a:rPr lang="en-US" altLang="ja-JP" sz="3300" dirty="0"/>
              <a:t>5</a:t>
            </a:r>
            <a:r>
              <a:rPr lang="ja-JP" altLang="en-US" sz="3300" dirty="0"/>
              <a:t>種類あります。 </a:t>
            </a:r>
          </a:p>
          <a:p>
            <a:endParaRPr lang="ja-JP" altLang="en-US" sz="1400" dirty="0"/>
          </a:p>
          <a:p>
            <a:pPr>
              <a:lnSpc>
                <a:spcPct val="120000"/>
              </a:lnSpc>
            </a:pPr>
            <a:r>
              <a:rPr lang="ja-JP" altLang="en-US" sz="3800" dirty="0">
                <a:latin typeface="HG丸ｺﾞｼｯｸM-PRO" panose="020F0600000000000000" pitchFamily="50" charset="-128"/>
                <a:ea typeface="HG丸ｺﾞｼｯｸM-PRO" panose="020F0600000000000000" pitchFamily="50" charset="-128"/>
              </a:rPr>
              <a:t>極小額のおつりの</a:t>
            </a:r>
            <a:r>
              <a:rPr lang="ja-JP" altLang="en-US" sz="3800" dirty="0" smtClean="0">
                <a:latin typeface="HG丸ｺﾞｼｯｸM-PRO" panose="020F0600000000000000" pitchFamily="50" charset="-128"/>
                <a:ea typeface="HG丸ｺﾞｼｯｸM-PRO" panose="020F0600000000000000" pitchFamily="50" charset="-128"/>
              </a:rPr>
              <a:t>端数分（はすうぶん）はキャンディー</a:t>
            </a:r>
            <a:r>
              <a:rPr lang="ja-JP" altLang="en-US" sz="3800" dirty="0">
                <a:latin typeface="HG丸ｺﾞｼｯｸM-PRO" panose="020F0600000000000000" pitchFamily="50" charset="-128"/>
                <a:ea typeface="HG丸ｺﾞｼｯｸM-PRO" panose="020F0600000000000000" pitchFamily="50" charset="-128"/>
              </a:rPr>
              <a:t>やガム</a:t>
            </a:r>
            <a:r>
              <a:rPr lang="ja-JP" altLang="en-US" sz="3800" dirty="0" smtClean="0">
                <a:latin typeface="HG丸ｺﾞｼｯｸM-PRO" panose="020F0600000000000000" pitchFamily="50" charset="-128"/>
                <a:ea typeface="HG丸ｺﾞｼｯｸM-PRO" panose="020F0600000000000000" pitchFamily="50" charset="-128"/>
              </a:rPr>
              <a:t>が代用</a:t>
            </a:r>
            <a:r>
              <a:rPr lang="ja-JP" altLang="en-US" sz="3800" dirty="0">
                <a:latin typeface="HG丸ｺﾞｼｯｸM-PRO" panose="020F0600000000000000" pitchFamily="50" charset="-128"/>
                <a:ea typeface="HG丸ｺﾞｼｯｸM-PRO" panose="020F0600000000000000" pitchFamily="50" charset="-128"/>
              </a:rPr>
              <a:t>されることがあります。 </a:t>
            </a:r>
          </a:p>
          <a:p>
            <a:endParaRPr lang="ja-JP" altLang="en-US" sz="1900" dirty="0">
              <a:latin typeface="HG丸ｺﾞｼｯｸM-PRO" panose="020F0600000000000000" pitchFamily="50" charset="-128"/>
              <a:ea typeface="HG丸ｺﾞｼｯｸM-PRO" panose="020F0600000000000000" pitchFamily="50" charset="-128"/>
            </a:endParaRPr>
          </a:p>
          <a:p>
            <a:pPr>
              <a:lnSpc>
                <a:spcPct val="120000"/>
              </a:lnSpc>
            </a:pPr>
            <a:r>
              <a:rPr lang="ja-JP" altLang="en-US" sz="3800" dirty="0">
                <a:latin typeface="HG丸ｺﾞｼｯｸM-PRO" panose="020F0600000000000000" pitchFamily="50" charset="-128"/>
                <a:ea typeface="HG丸ｺﾞｼｯｸM-PRO" panose="020F0600000000000000" pitchFamily="50" charset="-128"/>
              </a:rPr>
              <a:t>インドネシアでは紙幣のデザイン</a:t>
            </a:r>
            <a:r>
              <a:rPr lang="ja-JP" altLang="en-US" sz="3800" dirty="0" smtClean="0">
                <a:latin typeface="HG丸ｺﾞｼｯｸM-PRO" panose="020F0600000000000000" pitchFamily="50" charset="-128"/>
                <a:ea typeface="HG丸ｺﾞｼｯｸM-PRO" panose="020F0600000000000000" pitchFamily="50" charset="-128"/>
              </a:rPr>
              <a:t>がひんぱ</a:t>
            </a:r>
            <a:r>
              <a:rPr lang="ja-JP" altLang="en-US" sz="3800" dirty="0">
                <a:latin typeface="HG丸ｺﾞｼｯｸM-PRO" panose="020F0600000000000000" pitchFamily="50" charset="-128"/>
                <a:ea typeface="HG丸ｺﾞｼｯｸM-PRO" panose="020F0600000000000000" pitchFamily="50" charset="-128"/>
              </a:rPr>
              <a:t>ん</a:t>
            </a:r>
            <a:r>
              <a:rPr lang="ja-JP" altLang="en-US" sz="3800" dirty="0" smtClean="0">
                <a:latin typeface="HG丸ｺﾞｼｯｸM-PRO" panose="020F0600000000000000" pitchFamily="50" charset="-128"/>
                <a:ea typeface="HG丸ｺﾞｼｯｸM-PRO" panose="020F0600000000000000" pitchFamily="50" charset="-128"/>
              </a:rPr>
              <a:t>に変わる</a:t>
            </a:r>
            <a:r>
              <a:rPr lang="ja-JP" altLang="en-US" sz="3800" dirty="0">
                <a:latin typeface="HG丸ｺﾞｼｯｸM-PRO" panose="020F0600000000000000" pitchFamily="50" charset="-128"/>
                <a:ea typeface="HG丸ｺﾞｼｯｸM-PRO" panose="020F0600000000000000" pitchFamily="50" charset="-128"/>
              </a:rPr>
              <a:t>ため</a:t>
            </a:r>
            <a:r>
              <a:rPr lang="ja-JP" altLang="en-US" sz="3800">
                <a:latin typeface="HG丸ｺﾞｼｯｸM-PRO" panose="020F0600000000000000" pitchFamily="50" charset="-128"/>
                <a:ea typeface="HG丸ｺﾞｼｯｸM-PRO" panose="020F0600000000000000" pitchFamily="50" charset="-128"/>
              </a:rPr>
              <a:t>、</a:t>
            </a:r>
            <a:r>
              <a:rPr lang="ja-JP" altLang="en-US" sz="3800" smtClean="0">
                <a:latin typeface="HG丸ｺﾞｼｯｸM-PRO" panose="020F0600000000000000" pitchFamily="50" charset="-128"/>
                <a:ea typeface="HG丸ｺﾞｼｯｸM-PRO" panose="020F0600000000000000" pitchFamily="50" charset="-128"/>
              </a:rPr>
              <a:t>新しい</a:t>
            </a:r>
            <a:r>
              <a:rPr lang="ja-JP" altLang="en-US" sz="3800" dirty="0" smtClean="0">
                <a:latin typeface="HG丸ｺﾞｼｯｸM-PRO" panose="020F0600000000000000" pitchFamily="50" charset="-128"/>
                <a:ea typeface="HG丸ｺﾞｼｯｸM-PRO" panose="020F0600000000000000" pitchFamily="50" charset="-128"/>
              </a:rPr>
              <a:t>お金と</a:t>
            </a:r>
            <a:r>
              <a:rPr lang="ja-JP" altLang="en-US" sz="3800" smtClean="0">
                <a:latin typeface="HG丸ｺﾞｼｯｸM-PRO" panose="020F0600000000000000" pitchFamily="50" charset="-128"/>
                <a:ea typeface="HG丸ｺﾞｼｯｸM-PRO" panose="020F0600000000000000" pitchFamily="50" charset="-128"/>
              </a:rPr>
              <a:t>旧いお金の両方をみることがよくあります。 </a:t>
            </a:r>
            <a:endParaRPr lang="en-US" altLang="ja-JP" sz="38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3800" dirty="0" smtClean="0">
              <a:latin typeface="HG丸ｺﾞｼｯｸM-PRO" panose="020F0600000000000000" pitchFamily="50" charset="-128"/>
              <a:ea typeface="HG丸ｺﾞｼｯｸM-PRO" panose="020F0600000000000000" pitchFamily="50" charset="-128"/>
            </a:endParaRPr>
          </a:p>
          <a:p>
            <a:r>
              <a:rPr lang="en-US" altLang="ja-JP" sz="3800" dirty="0">
                <a:latin typeface="HG丸ｺﾞｼｯｸM-PRO" panose="020F0600000000000000" pitchFamily="50" charset="-128"/>
                <a:ea typeface="HG丸ｺﾞｼｯｸM-PRO" panose="020F0600000000000000" pitchFamily="50" charset="-128"/>
              </a:rPr>
              <a:t>1</a:t>
            </a:r>
            <a:r>
              <a:rPr lang="ja-JP" altLang="en-US" sz="3800" dirty="0" smtClean="0">
                <a:latin typeface="HG丸ｺﾞｼｯｸM-PRO" panose="020F0600000000000000" pitchFamily="50" charset="-128"/>
                <a:ea typeface="HG丸ｺﾞｼｯｸM-PRO" panose="020F0600000000000000" pitchFamily="50" charset="-128"/>
              </a:rPr>
              <a:t>ルピア＝</a:t>
            </a:r>
            <a:r>
              <a:rPr lang="en-US" altLang="ja-JP" sz="3800" dirty="0" smtClean="0">
                <a:latin typeface="HG丸ｺﾞｼｯｸM-PRO" panose="020F0600000000000000" pitchFamily="50" charset="-128"/>
                <a:ea typeface="HG丸ｺﾞｼｯｸM-PRO" panose="020F0600000000000000" pitchFamily="50" charset="-128"/>
              </a:rPr>
              <a:t>0.008245</a:t>
            </a:r>
            <a:r>
              <a:rPr lang="ja-JP" altLang="en-US" sz="3800" dirty="0" smtClean="0">
                <a:latin typeface="HG丸ｺﾞｼｯｸM-PRO" panose="020F0600000000000000" pitchFamily="50" charset="-128"/>
                <a:ea typeface="HG丸ｺﾞｼｯｸM-PRO" panose="020F0600000000000000" pitchFamily="50" charset="-128"/>
              </a:rPr>
              <a:t>円　</a:t>
            </a:r>
            <a:r>
              <a:rPr lang="en-US" altLang="ja-JP" sz="3800" dirty="0" smtClean="0">
                <a:latin typeface="HG丸ｺﾞｼｯｸM-PRO" panose="020F0600000000000000" pitchFamily="50" charset="-128"/>
                <a:ea typeface="HG丸ｺﾞｼｯｸM-PRO" panose="020F0600000000000000" pitchFamily="50" charset="-128"/>
              </a:rPr>
              <a:t>2017</a:t>
            </a:r>
            <a:r>
              <a:rPr lang="ja-JP" altLang="en-US" sz="3800" dirty="0" smtClean="0">
                <a:latin typeface="HG丸ｺﾞｼｯｸM-PRO" panose="020F0600000000000000" pitchFamily="50" charset="-128"/>
                <a:ea typeface="HG丸ｺﾞｼｯｸM-PRO" panose="020F0600000000000000" pitchFamily="50" charset="-128"/>
              </a:rPr>
              <a:t>年</a:t>
            </a:r>
            <a:r>
              <a:rPr lang="en-US" altLang="ja-JP" sz="3800" dirty="0" smtClean="0">
                <a:latin typeface="HG丸ｺﾞｼｯｸM-PRO" panose="020F0600000000000000" pitchFamily="50" charset="-128"/>
                <a:ea typeface="HG丸ｺﾞｼｯｸM-PRO" panose="020F0600000000000000" pitchFamily="50" charset="-128"/>
              </a:rPr>
              <a:t>11</a:t>
            </a:r>
            <a:r>
              <a:rPr lang="ja-JP" altLang="en-US" sz="3800" dirty="0" smtClean="0">
                <a:latin typeface="HG丸ｺﾞｼｯｸM-PRO" panose="020F0600000000000000" pitchFamily="50" charset="-128"/>
                <a:ea typeface="HG丸ｺﾞｼｯｸM-PRO" panose="020F0600000000000000" pitchFamily="50" charset="-128"/>
              </a:rPr>
              <a:t>月時点</a:t>
            </a:r>
            <a:endParaRPr lang="ja-JP" altLang="en-US" sz="3800" dirty="0">
              <a:latin typeface="HG丸ｺﾞｼｯｸM-PRO" panose="020F0600000000000000" pitchFamily="50" charset="-128"/>
              <a:ea typeface="HG丸ｺﾞｼｯｸM-PRO" panose="020F0600000000000000" pitchFamily="50" charset="-128"/>
            </a:endParaRPr>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234" y="1554481"/>
            <a:ext cx="4913628" cy="330658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1234" y="4861063"/>
            <a:ext cx="4913628" cy="1273903"/>
          </a:xfrm>
          <a:prstGeom prst="rect">
            <a:avLst/>
          </a:prstGeom>
        </p:spPr>
      </p:pic>
    </p:spTree>
    <p:extLst>
      <p:ext uri="{BB962C8B-B14F-4D97-AF65-F5344CB8AC3E}">
        <p14:creationId xmlns:p14="http://schemas.microsoft.com/office/powerpoint/2010/main" val="324703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タイのお金</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845006" y="1367179"/>
            <a:ext cx="10900473" cy="4615542"/>
          </a:xfrm>
        </p:spPr>
        <p:txBody>
          <a:bodyPr/>
          <a:lstStyle/>
          <a:p>
            <a:pPr marL="0" indent="0">
              <a:buNone/>
            </a:pPr>
            <a:r>
              <a:rPr lang="ja-JP" altLang="en-US" sz="3600" dirty="0" smtClean="0">
                <a:solidFill>
                  <a:schemeClr val="bg1"/>
                </a:solidFill>
              </a:rPr>
              <a:t>単位：「</a:t>
            </a:r>
            <a:r>
              <a:rPr lang="ja-JP" altLang="en-US" sz="3600" dirty="0">
                <a:solidFill>
                  <a:schemeClr val="bg1"/>
                </a:solidFill>
              </a:rPr>
              <a:t>バーツ</a:t>
            </a:r>
            <a:r>
              <a:rPr lang="ja-JP" altLang="en-US" sz="3600" dirty="0" smtClean="0">
                <a:solidFill>
                  <a:schemeClr val="bg1"/>
                </a:solidFill>
              </a:rPr>
              <a:t>」</a:t>
            </a:r>
            <a:r>
              <a:rPr lang="ja-JP" altLang="en-US" sz="3600" dirty="0">
                <a:solidFill>
                  <a:schemeClr val="bg1"/>
                </a:solidFill>
              </a:rPr>
              <a:t>（</a:t>
            </a:r>
            <a:r>
              <a:rPr lang="en-US" altLang="ja-JP" sz="3600" dirty="0" smtClean="0">
                <a:solidFill>
                  <a:schemeClr val="bg1"/>
                </a:solidFill>
              </a:rPr>
              <a:t>B</a:t>
            </a:r>
            <a:r>
              <a:rPr lang="ja-JP" altLang="en-US" sz="3600" dirty="0" smtClean="0">
                <a:solidFill>
                  <a:schemeClr val="bg1"/>
                </a:solidFill>
              </a:rPr>
              <a:t>）、</a:t>
            </a:r>
            <a:r>
              <a:rPr lang="ja-JP" altLang="en-US" sz="3600" dirty="0">
                <a:solidFill>
                  <a:schemeClr val="bg1"/>
                </a:solidFill>
              </a:rPr>
              <a:t>端数は「サタン</a:t>
            </a:r>
            <a:r>
              <a:rPr lang="ja-JP" altLang="en-US" sz="3600" dirty="0" smtClean="0">
                <a:solidFill>
                  <a:schemeClr val="bg1"/>
                </a:solidFill>
              </a:rPr>
              <a:t>」（</a:t>
            </a:r>
            <a:r>
              <a:rPr lang="en-US" altLang="ja-JP" sz="3600" dirty="0" smtClean="0">
                <a:solidFill>
                  <a:schemeClr val="bg1"/>
                </a:solidFill>
              </a:rPr>
              <a:t>S</a:t>
            </a:r>
            <a:r>
              <a:rPr lang="ja-JP" altLang="en-US" sz="3600" dirty="0" smtClean="0">
                <a:solidFill>
                  <a:schemeClr val="bg1"/>
                </a:solidFill>
              </a:rPr>
              <a:t>）</a:t>
            </a:r>
            <a:endParaRPr lang="en-US" altLang="ja-JP" sz="3600" dirty="0" smtClean="0">
              <a:solidFill>
                <a:schemeClr val="bg1"/>
              </a:solidFill>
            </a:endParaRPr>
          </a:p>
          <a:p>
            <a:endParaRPr lang="en-US" altLang="ja-JP" sz="1100" dirty="0"/>
          </a:p>
          <a:p>
            <a:r>
              <a:rPr lang="ja-JP" altLang="en-US" dirty="0" smtClean="0">
                <a:latin typeface="HG丸ｺﾞｼｯｸM-PRO" panose="020F0600000000000000" pitchFamily="50" charset="-128"/>
                <a:ea typeface="HG丸ｺﾞｼｯｸM-PRO" panose="020F0600000000000000" pitchFamily="50" charset="-128"/>
              </a:rPr>
              <a:t>タイのとなりの国のラオス</a:t>
            </a:r>
            <a:r>
              <a:rPr lang="ja-JP" altLang="en-US" dirty="0">
                <a:latin typeface="HG丸ｺﾞｼｯｸM-PRO" panose="020F0600000000000000" pitchFamily="50" charset="-128"/>
                <a:ea typeface="HG丸ｺﾞｼｯｸM-PRO" panose="020F0600000000000000" pitchFamily="50" charset="-128"/>
              </a:rPr>
              <a:t>やカンボジア</a:t>
            </a:r>
            <a:r>
              <a:rPr lang="ja-JP" altLang="en-US" dirty="0" smtClean="0">
                <a:latin typeface="HG丸ｺﾞｼｯｸM-PRO" panose="020F0600000000000000" pitchFamily="50" charset="-128"/>
                <a:ea typeface="HG丸ｺﾞｼｯｸM-PRO" panose="020F0600000000000000" pitchFamily="50" charset="-128"/>
              </a:rPr>
              <a:t>などでは、一部</a:t>
            </a:r>
            <a:r>
              <a:rPr lang="ja-JP" altLang="en-US" dirty="0">
                <a:latin typeface="HG丸ｺﾞｼｯｸM-PRO" panose="020F0600000000000000" pitchFamily="50" charset="-128"/>
                <a:ea typeface="HG丸ｺﾞｼｯｸM-PRO" panose="020F0600000000000000" pitchFamily="50" charset="-128"/>
              </a:rPr>
              <a:t>タイバーツ</a:t>
            </a:r>
            <a:r>
              <a:rPr lang="ja-JP" altLang="en-US" dirty="0" smtClean="0">
                <a:latin typeface="HG丸ｺﾞｼｯｸM-PRO" panose="020F0600000000000000" pitchFamily="50" charset="-128"/>
                <a:ea typeface="HG丸ｺﾞｼｯｸM-PRO" panose="020F0600000000000000" pitchFamily="50" charset="-128"/>
              </a:rPr>
              <a:t>が利用できます。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タイのお金は金額により色は異なります</a:t>
            </a:r>
            <a:r>
              <a:rPr lang="ja-JP" altLang="en-US" dirty="0" smtClean="0">
                <a:latin typeface="HG丸ｺﾞｼｯｸM-PRO" panose="020F0600000000000000" pitchFamily="50" charset="-128"/>
                <a:ea typeface="HG丸ｺﾞｼｯｸM-PRO" panose="020F0600000000000000" pitchFamily="50" charset="-128"/>
              </a:rPr>
              <a:t>が、全て</a:t>
            </a:r>
            <a:r>
              <a:rPr lang="ja-JP" altLang="en-US" dirty="0">
                <a:latin typeface="HG丸ｺﾞｼｯｸM-PRO" panose="020F0600000000000000" pitchFamily="50" charset="-128"/>
                <a:ea typeface="HG丸ｺﾞｼｯｸM-PRO" panose="020F0600000000000000" pitchFamily="50" charset="-128"/>
              </a:rPr>
              <a:t>に</a:t>
            </a:r>
            <a:r>
              <a:rPr lang="ja-JP" altLang="en-US" dirty="0" smtClean="0">
                <a:latin typeface="HG丸ｺﾞｼｯｸM-PRO" panose="020F0600000000000000" pitchFamily="50" charset="-128"/>
                <a:ea typeface="HG丸ｺﾞｼｯｸM-PRO" panose="020F0600000000000000" pitchFamily="50" charset="-128"/>
              </a:rPr>
              <a:t>プミポン前国王</a:t>
            </a:r>
            <a:r>
              <a:rPr lang="ja-JP" altLang="en-US" dirty="0">
                <a:latin typeface="HG丸ｺﾞｼｯｸM-PRO" panose="020F0600000000000000" pitchFamily="50" charset="-128"/>
                <a:ea typeface="HG丸ｺﾞｼｯｸM-PRO" panose="020F0600000000000000" pitchFamily="50" charset="-128"/>
              </a:rPr>
              <a:t>が描かれています</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a:latin typeface="HG丸ｺﾞｼｯｸM-PRO" panose="020F0600000000000000" pitchFamily="50" charset="-128"/>
              <a:ea typeface="HG丸ｺﾞｼｯｸM-PRO" panose="020F0600000000000000" pitchFamily="50" charset="-128"/>
            </a:endParaRPr>
          </a:p>
          <a:p>
            <a:r>
              <a:rPr lang="en-US" altLang="ja-JP" dirty="0" smtClean="0">
                <a:latin typeface="HG丸ｺﾞｼｯｸM-PRO" panose="020F0600000000000000" pitchFamily="50" charset="-128"/>
                <a:ea typeface="HG丸ｺﾞｼｯｸM-PRO" panose="020F0600000000000000" pitchFamily="50" charset="-128"/>
              </a:rPr>
              <a:t>1</a:t>
            </a:r>
            <a:r>
              <a:rPr lang="ja-JP" altLang="en-US" dirty="0" smtClean="0">
                <a:latin typeface="HG丸ｺﾞｼｯｸM-PRO" panose="020F0600000000000000" pitchFamily="50" charset="-128"/>
                <a:ea typeface="HG丸ｺﾞｼｯｸM-PRO" panose="020F0600000000000000" pitchFamily="50" charset="-128"/>
              </a:rPr>
              <a:t>バーツ＝約</a:t>
            </a:r>
            <a:r>
              <a:rPr lang="en-US" altLang="ja-JP" dirty="0" smtClean="0">
                <a:latin typeface="HG丸ｺﾞｼｯｸM-PRO" panose="020F0600000000000000" pitchFamily="50" charset="-128"/>
                <a:ea typeface="HG丸ｺﾞｼｯｸM-PRO" panose="020F0600000000000000" pitchFamily="50" charset="-128"/>
              </a:rPr>
              <a:t>3.4</a:t>
            </a:r>
            <a:r>
              <a:rPr lang="ja-JP" altLang="en-US" dirty="0" smtClean="0">
                <a:latin typeface="HG丸ｺﾞｼｯｸM-PRO" panose="020F0600000000000000" pitchFamily="50" charset="-128"/>
                <a:ea typeface="HG丸ｺﾞｼｯｸM-PRO" panose="020F0600000000000000" pitchFamily="50" charset="-128"/>
              </a:rPr>
              <a:t>円　</a:t>
            </a:r>
            <a:r>
              <a:rPr lang="en-US" altLang="ja-JP" dirty="0" smtClean="0">
                <a:latin typeface="HG丸ｺﾞｼｯｸM-PRO" panose="020F0600000000000000" pitchFamily="50" charset="-128"/>
                <a:ea typeface="HG丸ｺﾞｼｯｸM-PRO" panose="020F0600000000000000" pitchFamily="50" charset="-128"/>
              </a:rPr>
              <a:t>2017</a:t>
            </a:r>
            <a:r>
              <a:rPr lang="ja-JP" altLang="en-US" dirty="0" smtClean="0">
                <a:latin typeface="HG丸ｺﾞｼｯｸM-PRO" panose="020F0600000000000000" pitchFamily="50" charset="-128"/>
                <a:ea typeface="HG丸ｺﾞｼｯｸM-PRO" panose="020F0600000000000000" pitchFamily="50" charset="-128"/>
              </a:rPr>
              <a:t>年</a:t>
            </a:r>
            <a:r>
              <a:rPr lang="en-US" altLang="ja-JP" dirty="0" smtClean="0">
                <a:latin typeface="HG丸ｺﾞｼｯｸM-PRO" panose="020F0600000000000000" pitchFamily="50" charset="-128"/>
                <a:ea typeface="HG丸ｺﾞｼｯｸM-PRO" panose="020F0600000000000000" pitchFamily="50" charset="-128"/>
              </a:rPr>
              <a:t>11</a:t>
            </a:r>
            <a:r>
              <a:rPr lang="ja-JP" altLang="en-US" dirty="0" smtClean="0">
                <a:latin typeface="HG丸ｺﾞｼｯｸM-PRO" panose="020F0600000000000000" pitchFamily="50" charset="-128"/>
                <a:ea typeface="HG丸ｺﾞｼｯｸM-PRO" panose="020F0600000000000000" pitchFamily="50" charset="-128"/>
              </a:rPr>
              <a:t>月時点</a:t>
            </a:r>
            <a:endParaRPr lang="en-US" altLang="ja-JP" dirty="0" smtClean="0">
              <a:latin typeface="HG丸ｺﾞｼｯｸM-PRO" panose="020F0600000000000000" pitchFamily="50" charset="-128"/>
              <a:ea typeface="HG丸ｺﾞｼｯｸM-PRO" panose="020F0600000000000000" pitchFamily="50" charset="-128"/>
            </a:endParaRPr>
          </a:p>
          <a:p>
            <a:endParaRPr lang="en-US" altLang="ja-JP" dirty="0"/>
          </a:p>
          <a:p>
            <a:endParaRPr lang="en-US" altLang="ja-JP" dirty="0" smtClean="0"/>
          </a:p>
          <a:p>
            <a:endParaRPr kumimoji="1" lang="en-US" altLang="ja-JP" dirty="0"/>
          </a:p>
          <a:p>
            <a:endParaRPr kumimoji="1" lang="en-US" altLang="ja-JP" dirty="0" smtClean="0"/>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661" y="5432652"/>
            <a:ext cx="2049416" cy="1056730"/>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2616" y="5433693"/>
            <a:ext cx="2133602" cy="1055689"/>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9406" y="5423943"/>
            <a:ext cx="2229583" cy="1056730"/>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3880" y="5423943"/>
            <a:ext cx="2363697" cy="1098284"/>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2468" y="5496652"/>
            <a:ext cx="2373011" cy="1029929"/>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2616" y="4171865"/>
            <a:ext cx="6827157" cy="1131655"/>
          </a:xfrm>
          <a:prstGeom prst="rect">
            <a:avLst/>
          </a:prstGeom>
        </p:spPr>
      </p:pic>
    </p:spTree>
    <p:extLst>
      <p:ext uri="{BB962C8B-B14F-4D97-AF65-F5344CB8AC3E}">
        <p14:creationId xmlns:p14="http://schemas.microsoft.com/office/powerpoint/2010/main" val="289071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フィリピンのお金</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646111" y="1465219"/>
            <a:ext cx="10110650" cy="4863736"/>
          </a:xfrm>
        </p:spPr>
        <p:txBody>
          <a:bodyPr/>
          <a:lstStyle/>
          <a:p>
            <a:pPr marL="0" indent="0">
              <a:buNone/>
            </a:pPr>
            <a:r>
              <a:rPr lang="ja-JP" altLang="en-US" sz="3200" dirty="0" smtClean="0">
                <a:solidFill>
                  <a:schemeClr val="bg1"/>
                </a:solidFill>
              </a:rPr>
              <a:t>単位：</a:t>
            </a:r>
            <a:r>
              <a:rPr lang="ja-JP" altLang="en-US" sz="3200" dirty="0">
                <a:solidFill>
                  <a:schemeClr val="bg1"/>
                </a:solidFill>
              </a:rPr>
              <a:t>ペソ</a:t>
            </a:r>
            <a:r>
              <a:rPr lang="ja-JP" altLang="en-US" sz="3200" dirty="0" smtClean="0">
                <a:solidFill>
                  <a:schemeClr val="bg1"/>
                </a:solidFill>
              </a:rPr>
              <a:t>（</a:t>
            </a:r>
            <a:r>
              <a:rPr lang="en-US" altLang="ja-JP" sz="3200" dirty="0" smtClean="0">
                <a:solidFill>
                  <a:schemeClr val="bg1"/>
                </a:solidFill>
              </a:rPr>
              <a:t>PESO</a:t>
            </a:r>
            <a:r>
              <a:rPr lang="ja-JP" altLang="en-US" sz="3200" dirty="0" smtClean="0">
                <a:solidFill>
                  <a:schemeClr val="bg1"/>
                </a:solidFill>
              </a:rPr>
              <a:t>）、端数をセンタボ（</a:t>
            </a:r>
            <a:r>
              <a:rPr lang="en-US" altLang="ja-JP" sz="3200" dirty="0" smtClean="0">
                <a:solidFill>
                  <a:schemeClr val="bg1"/>
                </a:solidFill>
              </a:rPr>
              <a:t>SENTAVO</a:t>
            </a:r>
            <a:r>
              <a:rPr lang="ja-JP" altLang="en-US" sz="3200" dirty="0" smtClean="0">
                <a:solidFill>
                  <a:schemeClr val="bg1"/>
                </a:solidFill>
              </a:rPr>
              <a:t>）</a:t>
            </a:r>
            <a:endParaRPr lang="en-US" altLang="ja-JP" sz="3200" dirty="0">
              <a:solidFill>
                <a:schemeClr val="bg1"/>
              </a:solidFill>
            </a:endParaRPr>
          </a:p>
          <a:p>
            <a:r>
              <a:rPr lang="ja-JP" altLang="en-US" sz="2200" dirty="0">
                <a:latin typeface="HG丸ｺﾞｼｯｸM-PRO" panose="020F0600000000000000" pitchFamily="50" charset="-128"/>
                <a:ea typeface="HG丸ｺﾞｼｯｸM-PRO" panose="020F0600000000000000" pitchFamily="50" charset="-128"/>
              </a:rPr>
              <a:t>紙幣の種類は</a:t>
            </a:r>
            <a:r>
              <a:rPr lang="en-US" altLang="ja-JP" sz="2200" dirty="0">
                <a:latin typeface="HG丸ｺﾞｼｯｸM-PRO" panose="020F0600000000000000" pitchFamily="50" charset="-128"/>
                <a:ea typeface="HG丸ｺﾞｼｯｸM-PRO" panose="020F0600000000000000" pitchFamily="50" charset="-128"/>
              </a:rPr>
              <a:t>20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50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100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200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500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1000 </a:t>
            </a:r>
            <a:r>
              <a:rPr lang="ja-JP" altLang="en-US" sz="2200" dirty="0" smtClean="0">
                <a:latin typeface="HG丸ｺﾞｼｯｸM-PRO" panose="020F0600000000000000" pitchFamily="50" charset="-128"/>
                <a:ea typeface="HG丸ｺﾞｼｯｸM-PRO" panose="020F0600000000000000" pitchFamily="50" charset="-128"/>
              </a:rPr>
              <a:t>ペソ</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200" dirty="0">
                <a:latin typeface="HG丸ｺﾞｼｯｸM-PRO" panose="020F0600000000000000" pitchFamily="50" charset="-128"/>
                <a:ea typeface="HG丸ｺﾞｼｯｸM-PRO" panose="020F0600000000000000" pitchFamily="50" charset="-128"/>
              </a:rPr>
              <a:t>　 </a:t>
            </a:r>
            <a:r>
              <a:rPr lang="ja-JP" altLang="en-US" sz="2200" dirty="0" smtClean="0">
                <a:latin typeface="HG丸ｺﾞｼｯｸM-PRO" panose="020F0600000000000000" pitchFamily="50" charset="-128"/>
                <a:ea typeface="HG丸ｺﾞｼｯｸM-PRO" panose="020F0600000000000000" pitchFamily="50" charset="-128"/>
              </a:rPr>
              <a:t>硬貨</a:t>
            </a:r>
            <a:r>
              <a:rPr lang="ja-JP" altLang="en-US" sz="2200" dirty="0">
                <a:latin typeface="HG丸ｺﾞｼｯｸM-PRO" panose="020F0600000000000000" pitchFamily="50" charset="-128"/>
                <a:ea typeface="HG丸ｺﾞｼｯｸM-PRO" panose="020F0600000000000000" pitchFamily="50" charset="-128"/>
              </a:rPr>
              <a:t>の種類は</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10</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25 </a:t>
            </a:r>
            <a:r>
              <a:rPr lang="ja-JP" altLang="en-US" sz="2200" dirty="0" smtClean="0">
                <a:latin typeface="HG丸ｺﾞｼｯｸM-PRO" panose="020F0600000000000000" pitchFamily="50" charset="-128"/>
                <a:ea typeface="HG丸ｺﾞｼｯｸM-PRO" panose="020F0600000000000000" pitchFamily="50" charset="-128"/>
              </a:rPr>
              <a:t>セン</a:t>
            </a:r>
            <a:r>
              <a:rPr lang="ja-JP" altLang="en-US" sz="2200" dirty="0">
                <a:latin typeface="HG丸ｺﾞｼｯｸM-PRO" panose="020F0600000000000000" pitchFamily="50" charset="-128"/>
                <a:ea typeface="HG丸ｺﾞｼｯｸM-PRO" panose="020F0600000000000000" pitchFamily="50" charset="-128"/>
              </a:rPr>
              <a:t>タボ</a:t>
            </a:r>
            <a:r>
              <a:rPr lang="ja-JP" altLang="en-US" sz="2200" dirty="0" smtClean="0">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1</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a:latin typeface="HG丸ｺﾞｼｯｸM-PRO" panose="020F0600000000000000" pitchFamily="50" charset="-128"/>
                <a:ea typeface="HG丸ｺﾞｼｯｸM-PRO" panose="020F0600000000000000" pitchFamily="50" charset="-128"/>
              </a:rPr>
              <a:t>5</a:t>
            </a:r>
            <a:r>
              <a:rPr lang="ja-JP" altLang="en-US" sz="2200" dirty="0" err="1">
                <a:latin typeface="HG丸ｺﾞｼｯｸM-PRO" panose="020F0600000000000000" pitchFamily="50" charset="-128"/>
                <a:ea typeface="HG丸ｺﾞｼｯｸM-PRO" panose="020F0600000000000000" pitchFamily="50" charset="-128"/>
              </a:rPr>
              <a:t>、</a:t>
            </a:r>
            <a:r>
              <a:rPr lang="en-US" altLang="ja-JP" sz="2200" dirty="0" smtClean="0">
                <a:latin typeface="HG丸ｺﾞｼｯｸM-PRO" panose="020F0600000000000000" pitchFamily="50" charset="-128"/>
                <a:ea typeface="HG丸ｺﾞｼｯｸM-PRO" panose="020F0600000000000000" pitchFamily="50" charset="-128"/>
              </a:rPr>
              <a:t>10</a:t>
            </a:r>
            <a:r>
              <a:rPr lang="ja-JP" altLang="en-US" sz="2200" dirty="0">
                <a:latin typeface="HG丸ｺﾞｼｯｸM-PRO" panose="020F0600000000000000" pitchFamily="50" charset="-128"/>
                <a:ea typeface="HG丸ｺﾞｼｯｸM-PRO" panose="020F0600000000000000" pitchFamily="50" charset="-128"/>
              </a:rPr>
              <a:t>ペソ</a:t>
            </a:r>
            <a:r>
              <a:rPr lang="ja-JP" altLang="en-US" sz="2200" dirty="0" smtClean="0">
                <a:latin typeface="HG丸ｺﾞｼｯｸM-PRO" panose="020F0600000000000000" pitchFamily="50" charset="-128"/>
                <a:ea typeface="HG丸ｺﾞｼｯｸM-PRO" panose="020F0600000000000000" pitchFamily="50" charset="-128"/>
              </a:rPr>
              <a:t>の</a:t>
            </a:r>
            <a:r>
              <a:rPr lang="en-US" altLang="ja-JP" sz="2200" dirty="0">
                <a:latin typeface="HG丸ｺﾞｼｯｸM-PRO" panose="020F0600000000000000" pitchFamily="50" charset="-128"/>
                <a:ea typeface="HG丸ｺﾞｼｯｸM-PRO" panose="020F0600000000000000" pitchFamily="50" charset="-128"/>
              </a:rPr>
              <a:t>7</a:t>
            </a:r>
            <a:r>
              <a:rPr lang="ja-JP" altLang="en-US" sz="2200" dirty="0" smtClean="0">
                <a:latin typeface="HG丸ｺﾞｼｯｸM-PRO" panose="020F0600000000000000" pitchFamily="50" charset="-128"/>
                <a:ea typeface="HG丸ｺﾞｼｯｸM-PRO" panose="020F0600000000000000" pitchFamily="50" charset="-128"/>
              </a:rPr>
              <a:t>種類</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r>
              <a:rPr lang="en-US" altLang="ja-JP" sz="2200" dirty="0" smtClean="0">
                <a:latin typeface="HG丸ｺﾞｼｯｸM-PRO" panose="020F0600000000000000" pitchFamily="50" charset="-128"/>
                <a:ea typeface="HG丸ｺﾞｼｯｸM-PRO" panose="020F0600000000000000" pitchFamily="50" charset="-128"/>
              </a:rPr>
              <a:t>1</a:t>
            </a:r>
            <a:r>
              <a:rPr lang="ja-JP" altLang="en-US" sz="2200" dirty="0" smtClean="0">
                <a:latin typeface="HG丸ｺﾞｼｯｸM-PRO" panose="020F0600000000000000" pitchFamily="50" charset="-128"/>
                <a:ea typeface="HG丸ｺﾞｼｯｸM-PRO" panose="020F0600000000000000" pitchFamily="50" charset="-128"/>
              </a:rPr>
              <a:t>ペソ＝約</a:t>
            </a:r>
            <a:r>
              <a:rPr lang="en-US" altLang="ja-JP" sz="2200" dirty="0" smtClean="0">
                <a:latin typeface="HG丸ｺﾞｼｯｸM-PRO" panose="020F0600000000000000" pitchFamily="50" charset="-128"/>
                <a:ea typeface="HG丸ｺﾞｼｯｸM-PRO" panose="020F0600000000000000" pitchFamily="50" charset="-128"/>
              </a:rPr>
              <a:t>2.2</a:t>
            </a:r>
            <a:r>
              <a:rPr lang="ja-JP" altLang="en-US" sz="2200" dirty="0" smtClean="0">
                <a:latin typeface="HG丸ｺﾞｼｯｸM-PRO" panose="020F0600000000000000" pitchFamily="50" charset="-128"/>
                <a:ea typeface="HG丸ｺﾞｼｯｸM-PRO" panose="020F0600000000000000" pitchFamily="50" charset="-128"/>
              </a:rPr>
              <a:t>円　</a:t>
            </a:r>
            <a:r>
              <a:rPr lang="en-US" altLang="ja-JP" sz="2200" dirty="0" smtClean="0">
                <a:latin typeface="HG丸ｺﾞｼｯｸM-PRO" panose="020F0600000000000000" pitchFamily="50" charset="-128"/>
                <a:ea typeface="HG丸ｺﾞｼｯｸM-PRO" panose="020F0600000000000000" pitchFamily="50" charset="-128"/>
              </a:rPr>
              <a:t>2017</a:t>
            </a:r>
            <a:r>
              <a:rPr lang="ja-JP" altLang="en-US" sz="2200" dirty="0" smtClean="0">
                <a:latin typeface="HG丸ｺﾞｼｯｸM-PRO" panose="020F0600000000000000" pitchFamily="50" charset="-128"/>
                <a:ea typeface="HG丸ｺﾞｼｯｸM-PRO" panose="020F0600000000000000" pitchFamily="50" charset="-128"/>
              </a:rPr>
              <a:t>年</a:t>
            </a:r>
            <a:r>
              <a:rPr lang="en-US" altLang="ja-JP" sz="2200" dirty="0" smtClean="0">
                <a:latin typeface="HG丸ｺﾞｼｯｸM-PRO" panose="020F0600000000000000" pitchFamily="50" charset="-128"/>
                <a:ea typeface="HG丸ｺﾞｼｯｸM-PRO" panose="020F0600000000000000" pitchFamily="50" charset="-128"/>
              </a:rPr>
              <a:t>11</a:t>
            </a:r>
            <a:r>
              <a:rPr lang="ja-JP" altLang="en-US" sz="2200" dirty="0" smtClean="0">
                <a:latin typeface="HG丸ｺﾞｼｯｸM-PRO" panose="020F0600000000000000" pitchFamily="50" charset="-128"/>
                <a:ea typeface="HG丸ｺﾞｼｯｸM-PRO" panose="020F0600000000000000" pitchFamily="50" charset="-128"/>
              </a:rPr>
              <a:t>月時点</a:t>
            </a:r>
            <a:endParaRPr lang="en-US" altLang="ja-JP" sz="2200" dirty="0" smtClean="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en-US" altLang="ja-JP" sz="2200" dirty="0" smtClean="0">
                <a:latin typeface="HG丸ｺﾞｼｯｸM-PRO" panose="020F0600000000000000" pitchFamily="50" charset="-128"/>
                <a:ea typeface="HG丸ｺﾞｼｯｸM-PRO" panose="020F0600000000000000" pitchFamily="50" charset="-128"/>
              </a:rPr>
              <a:t>5</a:t>
            </a:r>
            <a:r>
              <a:rPr lang="ja-JP" altLang="en-US" sz="2200" dirty="0" smtClean="0">
                <a:latin typeface="HG丸ｺﾞｼｯｸM-PRO" panose="020F0600000000000000" pitchFamily="50" charset="-128"/>
                <a:ea typeface="HG丸ｺﾞｼｯｸM-PRO" panose="020F0600000000000000" pitchFamily="50" charset="-128"/>
              </a:rPr>
              <a:t>センタボは、日本の</a:t>
            </a:r>
            <a:r>
              <a:rPr lang="en-US" altLang="ja-JP" sz="2200" dirty="0" smtClean="0">
                <a:latin typeface="HG丸ｺﾞｼｯｸM-PRO" panose="020F0600000000000000" pitchFamily="50" charset="-128"/>
                <a:ea typeface="HG丸ｺﾞｼｯｸM-PRO" panose="020F0600000000000000" pitchFamily="50" charset="-128"/>
              </a:rPr>
              <a:t>5</a:t>
            </a:r>
            <a:r>
              <a:rPr lang="ja-JP" altLang="en-US" sz="2200" dirty="0" smtClean="0">
                <a:latin typeface="HG丸ｺﾞｼｯｸM-PRO" panose="020F0600000000000000" pitchFamily="50" charset="-128"/>
                <a:ea typeface="HG丸ｺﾞｼｯｸM-PRO" panose="020F0600000000000000" pitchFamily="50" charset="-128"/>
              </a:rPr>
              <a:t>円のように穴があいています</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endParaRPr lang="en-US" altLang="ja-JP" dirty="0" smtClean="0"/>
          </a:p>
          <a:p>
            <a:endParaRPr kumimoji="1" lang="en-US" altLang="ja-JP" dirty="0"/>
          </a:p>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95" y="5121277"/>
            <a:ext cx="2909088" cy="122727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415" y="5122073"/>
            <a:ext cx="2908891" cy="122647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3138" y="5121278"/>
            <a:ext cx="2860659" cy="1227272"/>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5629" y="5140871"/>
            <a:ext cx="2807398" cy="1188084"/>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3827" y="3953786"/>
            <a:ext cx="1422880" cy="1167491"/>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1225" y="1494194"/>
            <a:ext cx="1228909" cy="1179049"/>
          </a:xfrm>
          <a:prstGeom prst="rect">
            <a:avLst/>
          </a:prstGeom>
        </p:spPr>
      </p:pic>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64651" y="2765720"/>
            <a:ext cx="1382056" cy="1140104"/>
          </a:xfrm>
          <a:prstGeom prst="rect">
            <a:avLst/>
          </a:prstGeom>
        </p:spPr>
      </p:pic>
      <p:cxnSp>
        <p:nvCxnSpPr>
          <p:cNvPr id="15" name="直線矢印コネクタ 14"/>
          <p:cNvCxnSpPr/>
          <p:nvPr/>
        </p:nvCxnSpPr>
        <p:spPr>
          <a:xfrm>
            <a:off x="7553467" y="4516818"/>
            <a:ext cx="3056208" cy="13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869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ペットボトル</a:t>
            </a:r>
            <a:r>
              <a:rPr lang="en-US" altLang="ja-JP" dirty="0">
                <a:latin typeface="HG丸ｺﾞｼｯｸM-PRO" panose="020F0600000000000000" pitchFamily="50" charset="-128"/>
                <a:ea typeface="HG丸ｺﾞｼｯｸM-PRO" panose="020F0600000000000000" pitchFamily="50" charset="-128"/>
              </a:rPr>
              <a:t>5</a:t>
            </a:r>
            <a:r>
              <a:rPr kumimoji="1" lang="en-US" altLang="ja-JP" dirty="0" smtClean="0">
                <a:latin typeface="HG丸ｺﾞｼｯｸM-PRO" panose="020F0600000000000000" pitchFamily="50" charset="-128"/>
                <a:ea typeface="HG丸ｺﾞｼｯｸM-PRO" panose="020F0600000000000000" pitchFamily="50" charset="-128"/>
              </a:rPr>
              <a:t>00ml</a:t>
            </a:r>
            <a:r>
              <a:rPr kumimoji="1" lang="ja-JP" altLang="en-US" dirty="0" smtClean="0">
                <a:latin typeface="HG丸ｺﾞｼｯｸM-PRO" panose="020F0600000000000000" pitchFamily="50" charset="-128"/>
                <a:ea typeface="HG丸ｺﾞｼｯｸM-PRO" panose="020F0600000000000000" pitchFamily="50" charset="-128"/>
              </a:rPr>
              <a:t>の水はいくらで買える？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104293" y="2144358"/>
            <a:ext cx="8946541" cy="3211413"/>
          </a:xfrm>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日本：</a:t>
            </a:r>
            <a:r>
              <a:rPr kumimoji="1" lang="en-US" altLang="ja-JP" sz="3200" dirty="0" smtClean="0">
                <a:latin typeface="HG丸ｺﾞｼｯｸM-PRO" panose="020F0600000000000000" pitchFamily="50" charset="-128"/>
                <a:ea typeface="HG丸ｺﾞｼｯｸM-PRO" panose="020F0600000000000000" pitchFamily="50" charset="-128"/>
              </a:rPr>
              <a:t>100</a:t>
            </a:r>
            <a:r>
              <a:rPr kumimoji="1" lang="ja-JP" altLang="en-US" sz="3200" dirty="0" smtClean="0">
                <a:latin typeface="HG丸ｺﾞｼｯｸM-PRO" panose="020F0600000000000000" pitchFamily="50" charset="-128"/>
                <a:ea typeface="HG丸ｺﾞｼｯｸM-PRO" panose="020F0600000000000000" pitchFamily="50" charset="-128"/>
              </a:rPr>
              <a:t>円前後</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カンボジア：</a:t>
            </a:r>
            <a:r>
              <a:rPr lang="en-US" altLang="ja-JP" sz="3200" dirty="0" smtClean="0">
                <a:latin typeface="HG丸ｺﾞｼｯｸM-PRO" panose="020F0600000000000000" pitchFamily="50" charset="-128"/>
                <a:ea typeface="HG丸ｺﾞｼｯｸM-PRO" panose="020F0600000000000000" pitchFamily="50" charset="-128"/>
              </a:rPr>
              <a:t>1,000</a:t>
            </a:r>
            <a:r>
              <a:rPr lang="ja-JP" altLang="en-US" sz="3200" dirty="0" smtClean="0">
                <a:latin typeface="HG丸ｺﾞｼｯｸM-PRO" panose="020F0600000000000000" pitchFamily="50" charset="-128"/>
                <a:ea typeface="HG丸ｺﾞｼｯｸM-PRO" panose="020F0600000000000000" pitchFamily="50" charset="-128"/>
              </a:rPr>
              <a:t>リエル＝約</a:t>
            </a:r>
            <a:r>
              <a:rPr lang="en-US" altLang="ja-JP" sz="3200" dirty="0" smtClean="0">
                <a:latin typeface="HG丸ｺﾞｼｯｸM-PRO" panose="020F0600000000000000" pitchFamily="50" charset="-128"/>
                <a:ea typeface="HG丸ｺﾞｼｯｸM-PRO" panose="020F0600000000000000" pitchFamily="50" charset="-128"/>
              </a:rPr>
              <a:t>30</a:t>
            </a:r>
            <a:r>
              <a:rPr lang="ja-JP" altLang="en-US" sz="3200" dirty="0" smtClean="0">
                <a:latin typeface="HG丸ｺﾞｼｯｸM-PRO" panose="020F0600000000000000" pitchFamily="50" charset="-128"/>
                <a:ea typeface="HG丸ｺﾞｼｯｸM-PRO" panose="020F0600000000000000" pitchFamily="50" charset="-128"/>
              </a:rPr>
              <a:t>円</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インドネシア：</a:t>
            </a:r>
            <a:r>
              <a:rPr lang="en-US" altLang="ja-JP" sz="3200" dirty="0" smtClean="0">
                <a:latin typeface="HG丸ｺﾞｼｯｸM-PRO" panose="020F0600000000000000" pitchFamily="50" charset="-128"/>
                <a:ea typeface="HG丸ｺﾞｼｯｸM-PRO" panose="020F0600000000000000" pitchFamily="50" charset="-128"/>
              </a:rPr>
              <a:t>2,200</a:t>
            </a:r>
            <a:r>
              <a:rPr lang="ja-JP" altLang="en-US" sz="3200" dirty="0" smtClean="0">
                <a:latin typeface="HG丸ｺﾞｼｯｸM-PRO" panose="020F0600000000000000" pitchFamily="50" charset="-128"/>
                <a:ea typeface="HG丸ｺﾞｼｯｸM-PRO" panose="020F0600000000000000" pitchFamily="50" charset="-128"/>
              </a:rPr>
              <a:t>ルピア＝約</a:t>
            </a:r>
            <a:r>
              <a:rPr lang="en-US" altLang="ja-JP" sz="3200" dirty="0" smtClean="0">
                <a:latin typeface="HG丸ｺﾞｼｯｸM-PRO" panose="020F0600000000000000" pitchFamily="50" charset="-128"/>
                <a:ea typeface="HG丸ｺﾞｼｯｸM-PRO" panose="020F0600000000000000" pitchFamily="50" charset="-128"/>
              </a:rPr>
              <a:t>19</a:t>
            </a:r>
            <a:r>
              <a:rPr lang="ja-JP" altLang="en-US" sz="3200" dirty="0" smtClean="0">
                <a:latin typeface="HG丸ｺﾞｼｯｸM-PRO" panose="020F0600000000000000" pitchFamily="50" charset="-128"/>
                <a:ea typeface="HG丸ｺﾞｼｯｸM-PRO" panose="020F0600000000000000" pitchFamily="50" charset="-128"/>
              </a:rPr>
              <a:t>円</a:t>
            </a:r>
            <a:endParaRPr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3200" dirty="0" smtClean="0">
                <a:latin typeface="HG丸ｺﾞｼｯｸM-PRO" panose="020F0600000000000000" pitchFamily="50" charset="-128"/>
                <a:ea typeface="HG丸ｺﾞｼｯｸM-PRO" panose="020F0600000000000000" pitchFamily="50" charset="-128"/>
              </a:rPr>
              <a:t>タイ：</a:t>
            </a:r>
            <a:r>
              <a:rPr kumimoji="1" lang="en-US" altLang="ja-JP" sz="3200" dirty="0" smtClean="0">
                <a:latin typeface="HG丸ｺﾞｼｯｸM-PRO" panose="020F0600000000000000" pitchFamily="50" charset="-128"/>
                <a:ea typeface="HG丸ｺﾞｼｯｸM-PRO" panose="020F0600000000000000" pitchFamily="50" charset="-128"/>
              </a:rPr>
              <a:t>1</a:t>
            </a:r>
            <a:r>
              <a:rPr kumimoji="1" lang="ja-JP" altLang="en-US" sz="3200" dirty="0" smtClean="0">
                <a:latin typeface="HG丸ｺﾞｼｯｸM-PRO" panose="020F0600000000000000" pitchFamily="50" charset="-128"/>
                <a:ea typeface="HG丸ｺﾞｼｯｸM-PRO" panose="020F0600000000000000" pitchFamily="50" charset="-128"/>
              </a:rPr>
              <a:t>本＝</a:t>
            </a:r>
            <a:r>
              <a:rPr kumimoji="1" lang="en-US" altLang="ja-JP" sz="3200" dirty="0" smtClean="0">
                <a:latin typeface="HG丸ｺﾞｼｯｸM-PRO" panose="020F0600000000000000" pitchFamily="50" charset="-128"/>
                <a:ea typeface="HG丸ｺﾞｼｯｸM-PRO" panose="020F0600000000000000" pitchFamily="50" charset="-128"/>
              </a:rPr>
              <a:t>7</a:t>
            </a:r>
            <a:r>
              <a:rPr kumimoji="1" lang="ja-JP" altLang="en-US" sz="3200" dirty="0" smtClean="0">
                <a:latin typeface="HG丸ｺﾞｼｯｸM-PRO" panose="020F0600000000000000" pitchFamily="50" charset="-128"/>
                <a:ea typeface="HG丸ｺﾞｼｯｸM-PRO" panose="020F0600000000000000" pitchFamily="50" charset="-128"/>
              </a:rPr>
              <a:t>バーツ＝約</a:t>
            </a:r>
            <a:r>
              <a:rPr kumimoji="1" lang="en-US" altLang="ja-JP" sz="3200" dirty="0" smtClean="0">
                <a:latin typeface="HG丸ｺﾞｼｯｸM-PRO" panose="020F0600000000000000" pitchFamily="50" charset="-128"/>
                <a:ea typeface="HG丸ｺﾞｼｯｸM-PRO" panose="020F0600000000000000" pitchFamily="50" charset="-128"/>
              </a:rPr>
              <a:t>25</a:t>
            </a:r>
            <a:r>
              <a:rPr kumimoji="1" lang="ja-JP" altLang="en-US" sz="3200" dirty="0" smtClean="0">
                <a:latin typeface="HG丸ｺﾞｼｯｸM-PRO" panose="020F0600000000000000" pitchFamily="50" charset="-128"/>
                <a:ea typeface="HG丸ｺﾞｼｯｸM-PRO" panose="020F0600000000000000" pitchFamily="50" charset="-128"/>
              </a:rPr>
              <a:t>円</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フィリピン：</a:t>
            </a:r>
            <a:r>
              <a:rPr lang="en-US" altLang="ja-JP" sz="3200" dirty="0" smtClean="0">
                <a:latin typeface="HG丸ｺﾞｼｯｸM-PRO" panose="020F0600000000000000" pitchFamily="50" charset="-128"/>
                <a:ea typeface="HG丸ｺﾞｼｯｸM-PRO" panose="020F0600000000000000" pitchFamily="50" charset="-128"/>
              </a:rPr>
              <a:t>20</a:t>
            </a:r>
            <a:r>
              <a:rPr lang="ja-JP" altLang="en-US" sz="3200" dirty="0" smtClean="0">
                <a:latin typeface="HG丸ｺﾞｼｯｸM-PRO" panose="020F0600000000000000" pitchFamily="50" charset="-128"/>
                <a:ea typeface="HG丸ｺﾞｼｯｸM-PRO" panose="020F0600000000000000" pitchFamily="50" charset="-128"/>
              </a:rPr>
              <a:t>ペソ＝約</a:t>
            </a:r>
            <a:r>
              <a:rPr lang="en-US" altLang="ja-JP" sz="3200" dirty="0" smtClean="0">
                <a:latin typeface="HG丸ｺﾞｼｯｸM-PRO" panose="020F0600000000000000" pitchFamily="50" charset="-128"/>
                <a:ea typeface="HG丸ｺﾞｼｯｸM-PRO" panose="020F0600000000000000" pitchFamily="50" charset="-128"/>
              </a:rPr>
              <a:t>40</a:t>
            </a:r>
            <a:r>
              <a:rPr lang="ja-JP" altLang="en-US" sz="3200" dirty="0" smtClean="0">
                <a:latin typeface="HG丸ｺﾞｼｯｸM-PRO" panose="020F0600000000000000" pitchFamily="50" charset="-128"/>
                <a:ea typeface="HG丸ｺﾞｼｯｸM-PRO" panose="020F0600000000000000" pitchFamily="50" charset="-128"/>
              </a:rPr>
              <a:t>円</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4" name="テキスト ボックス 3"/>
          <p:cNvSpPr txBox="1"/>
          <p:nvPr/>
        </p:nvSpPr>
        <p:spPr>
          <a:xfrm>
            <a:off x="9326880" y="5577841"/>
            <a:ext cx="1834297" cy="369332"/>
          </a:xfrm>
          <a:prstGeom prst="rect">
            <a:avLst/>
          </a:prstGeom>
          <a:noFill/>
        </p:spPr>
        <p:txBody>
          <a:bodyPr wrap="square" rtlCol="0">
            <a:spAutoFit/>
          </a:bodyPr>
          <a:lstStyle/>
          <a:p>
            <a:r>
              <a:rPr kumimoji="1" lang="en-US" altLang="ja-JP" dirty="0" smtClean="0"/>
              <a:t>2018</a:t>
            </a:r>
            <a:r>
              <a:rPr kumimoji="1" lang="ja-JP" altLang="en-US" dirty="0" smtClean="0"/>
              <a:t>年</a:t>
            </a:r>
            <a:r>
              <a:rPr kumimoji="1" lang="en-US" altLang="ja-JP" dirty="0" smtClean="0"/>
              <a:t>1</a:t>
            </a:r>
            <a:r>
              <a:rPr kumimoji="1" lang="ja-JP" altLang="en-US" dirty="0" smtClean="0"/>
              <a:t>月時点</a:t>
            </a:r>
            <a:endParaRPr kumimoji="1" lang="ja-JP" altLang="en-US" dirty="0"/>
          </a:p>
        </p:txBody>
      </p:sp>
    </p:spTree>
    <p:extLst>
      <p:ext uri="{BB962C8B-B14F-4D97-AF65-F5344CB8AC3E}">
        <p14:creationId xmlns:p14="http://schemas.microsoft.com/office/powerpoint/2010/main" val="37309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9404723" cy="945008"/>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まとめ</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110343" y="1515292"/>
            <a:ext cx="9483634" cy="4733108"/>
          </a:xfrm>
        </p:spPr>
        <p:txBody>
          <a:bodyPr>
            <a:normAutofit fontScale="92500"/>
          </a:bodyPr>
          <a:lstStyle/>
          <a:p>
            <a:r>
              <a:rPr lang="ja-JP" altLang="en-US" sz="2800" dirty="0">
                <a:latin typeface="HG丸ｺﾞｼｯｸM-PRO" panose="020F0600000000000000" pitchFamily="50" charset="-128"/>
                <a:ea typeface="HG丸ｺﾞｼｯｸM-PRO" panose="020F0600000000000000" pitchFamily="50" charset="-128"/>
              </a:rPr>
              <a:t>日本</a:t>
            </a:r>
            <a:r>
              <a:rPr lang="ja-JP" altLang="en-US" sz="2800" dirty="0" smtClean="0">
                <a:latin typeface="HG丸ｺﾞｼｯｸM-PRO" panose="020F0600000000000000" pitchFamily="50" charset="-128"/>
                <a:ea typeface="HG丸ｺﾞｼｯｸM-PRO" panose="020F0600000000000000" pitchFamily="50" charset="-128"/>
              </a:rPr>
              <a:t>の紙幣に比べるととってもカラフルな紙幣があります</a:t>
            </a:r>
            <a:endParaRPr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コインを使用しない国もあります</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他国の国旗が印刷されているのは珍しいことです</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日本の</a:t>
            </a:r>
            <a:r>
              <a:rPr lang="en-US" altLang="ja-JP" sz="2800" dirty="0" smtClean="0">
                <a:latin typeface="HG丸ｺﾞｼｯｸM-PRO" panose="020F0600000000000000" pitchFamily="50" charset="-128"/>
                <a:ea typeface="HG丸ｺﾞｼｯｸM-PRO" panose="020F0600000000000000" pitchFamily="50" charset="-128"/>
              </a:rPr>
              <a:t>5</a:t>
            </a:r>
            <a:r>
              <a:rPr lang="ja-JP" altLang="en-US" sz="2800" dirty="0" smtClean="0">
                <a:latin typeface="HG丸ｺﾞｼｯｸM-PRO" panose="020F0600000000000000" pitchFamily="50" charset="-128"/>
                <a:ea typeface="HG丸ｺﾞｼｯｸM-PRO" panose="020F0600000000000000" pitchFamily="50" charset="-128"/>
              </a:rPr>
              <a:t>円と同じように穴のあいたコインも存在します</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物の値段が日本よりもとても安いです</a:t>
            </a:r>
            <a:endParaRPr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dirty="0"/>
          </a:p>
          <a:p>
            <a:endParaRPr kumimoji="1" lang="ja-JP" altLang="en-US" dirty="0"/>
          </a:p>
        </p:txBody>
      </p:sp>
    </p:spTree>
    <p:extLst>
      <p:ext uri="{BB962C8B-B14F-4D97-AF65-F5344CB8AC3E}">
        <p14:creationId xmlns:p14="http://schemas.microsoft.com/office/powerpoint/2010/main" val="91660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286</TotalTime>
  <Words>508</Words>
  <Application>Microsoft Office PowerPoint</Application>
  <PresentationFormat>ワイド画面</PresentationFormat>
  <Paragraphs>65</Paragraphs>
  <Slides>10</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HG丸ｺﾞｼｯｸM-PRO</vt:lpstr>
      <vt:lpstr>メイリオ</vt:lpstr>
      <vt:lpstr>游ゴシック</vt:lpstr>
      <vt:lpstr>Arial</vt:lpstr>
      <vt:lpstr>Century Gothic</vt:lpstr>
      <vt:lpstr>Wingdings</vt:lpstr>
      <vt:lpstr>Wingdings 3</vt:lpstr>
      <vt:lpstr>イオン</vt:lpstr>
      <vt:lpstr>どんなお金を使うのかな？</vt:lpstr>
      <vt:lpstr>カンボジアのお金①</vt:lpstr>
      <vt:lpstr>カンボジアのお金②</vt:lpstr>
      <vt:lpstr>カンボジアのお金③</vt:lpstr>
      <vt:lpstr>インドネシアのお金</vt:lpstr>
      <vt:lpstr>タイのお金</vt:lpstr>
      <vt:lpstr>フィリピンのお金</vt:lpstr>
      <vt:lpstr>ペットボトル500mlの水はいくらで買える？</vt:lpstr>
      <vt:lpstr>まとめ</vt:lpstr>
      <vt:lpstr>おわり</vt:lpstr>
    </vt:vector>
  </TitlesOfParts>
  <Company>堺市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アセアン各国のお金</dc:title>
  <dc:creator>堺市</dc:creator>
  <cp:lastModifiedBy>堺市</cp:lastModifiedBy>
  <cp:revision>34</cp:revision>
  <cp:lastPrinted>2019-04-02T05:46:21Z</cp:lastPrinted>
  <dcterms:created xsi:type="dcterms:W3CDTF">2017-11-22T08:15:32Z</dcterms:created>
  <dcterms:modified xsi:type="dcterms:W3CDTF">2019-04-03T02:30:13Z</dcterms:modified>
</cp:coreProperties>
</file>