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14"/>
  </p:handoutMasterIdLst>
  <p:sldIdLst>
    <p:sldId id="256" r:id="rId2"/>
    <p:sldId id="266" r:id="rId3"/>
    <p:sldId id="257" r:id="rId4"/>
    <p:sldId id="258" r:id="rId5"/>
    <p:sldId id="259" r:id="rId6"/>
    <p:sldId id="268" r:id="rId7"/>
    <p:sldId id="269" r:id="rId8"/>
    <p:sldId id="270" r:id="rId9"/>
    <p:sldId id="271" r:id="rId10"/>
    <p:sldId id="273" r:id="rId11"/>
    <p:sldId id="267" r:id="rId12"/>
    <p:sldId id="272" r:id="rId1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マレーシア民族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75-4D5C-AF8C-53ED91487D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66-4D0F-B545-4836FF5945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75-4D5C-AF8C-53ED91487D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275-4D5C-AF8C-53ED91487D45}"/>
              </c:ext>
            </c:extLst>
          </c:dPt>
          <c:dLbls>
            <c:dLbl>
              <c:idx val="2"/>
              <c:layout>
                <c:manualLayout>
                  <c:x val="0.10639273374108982"/>
                  <c:y val="0.1725182832586978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75-4D5C-AF8C-53ED91487D45}"/>
                </c:ext>
              </c:extLst>
            </c:dLbl>
            <c:dLbl>
              <c:idx val="3"/>
              <c:layout>
                <c:manualLayout>
                  <c:x val="1.8621835455597056E-2"/>
                  <c:y val="3.16376541226191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75-4D5C-AF8C-53ED91487D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マレー系</c:v>
                </c:pt>
                <c:pt idx="1">
                  <c:v>中華系</c:v>
                </c:pt>
                <c:pt idx="2">
                  <c:v>インド系</c:v>
                </c:pt>
                <c:pt idx="3">
                  <c:v>その他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</c:v>
                </c:pt>
                <c:pt idx="1">
                  <c:v>0.25</c:v>
                </c:pt>
                <c:pt idx="2">
                  <c:v>7.0000000000000007E-2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75-4D5C-AF8C-53ED91487D45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0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0E72F-B6AF-4F84-BBEE-7C5023C363A3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6"/>
            <a:ext cx="2918830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DD473E-B6CC-473B-B03E-872F887F7A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553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88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77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923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628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634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4279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168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378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44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39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850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68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38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3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27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55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5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A9A822A-8D96-4328-B342-4C0FD637AD0A}" type="datetimeFigureOut">
              <a:rPr kumimoji="1" lang="ja-JP" altLang="en-US" smtClean="0"/>
              <a:t>2019/4/2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BC96CEF-9AEC-4D33-BC5E-22746C7B58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53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aseanpedia.asean.or.jp/costum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1148" y="0"/>
            <a:ext cx="10210212" cy="2893424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アセアン</a:t>
            </a:r>
            <a:r>
              <a:rPr lang="ja-JP" altLang="en-US" dirty="0" smtClean="0">
                <a:solidFill>
                  <a:schemeClr val="bg2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各国の言語と民族衣装</a:t>
            </a:r>
            <a:endParaRPr kumimoji="1" lang="ja-JP" altLang="en-US" dirty="0">
              <a:solidFill>
                <a:schemeClr val="bg2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71148" y="2999740"/>
            <a:ext cx="8054845" cy="937139"/>
          </a:xfrm>
        </p:spPr>
        <p:txBody>
          <a:bodyPr>
            <a:noAutofit/>
          </a:bodyPr>
          <a:lstStyle/>
          <a:p>
            <a:r>
              <a:rPr lang="ja-JP" altLang="en-US" sz="2800" dirty="0" smtClean="0">
                <a:solidFill>
                  <a:schemeClr val="tx1"/>
                </a:solidFill>
              </a:rPr>
              <a:t>多民族国家（たみんぞくこっか）って知ってる？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85463" y="5917474"/>
            <a:ext cx="4180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堺市国際部アセアン交流推進室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72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4212" y="685801"/>
            <a:ext cx="9896702" cy="1025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アセアン諸国民族衣装のいろいろ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5240" y="1682379"/>
            <a:ext cx="99804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アセアン諸国には同じ国でも様々な民族衣装が存在しますが、ここではアセアンセンターが作成した各国の代表的な衣装を紹介します。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こちらをご覧ください→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ASEAN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PEDIA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アセアンペディア）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/>
              </a:rPr>
              <a:t>トラディショナルスタイル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アドレス：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https://aseanpedia.asean.or.jp/costume/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81497" y="4545874"/>
            <a:ext cx="7171509" cy="1724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584" y="4079241"/>
            <a:ext cx="6441957" cy="212235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237806" y="6260737"/>
            <a:ext cx="18941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出典：アセアンセンター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07500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211" y="508528"/>
            <a:ext cx="9654408" cy="1507067"/>
          </a:xfrm>
        </p:spPr>
        <p:txBody>
          <a:bodyPr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最後に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1914" y="1964694"/>
            <a:ext cx="8371299" cy="576262"/>
          </a:xfrm>
        </p:spPr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での生活と比べてみよう、想像してみよう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450" y="2672937"/>
            <a:ext cx="9012854" cy="3030538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テレビのチャンネルによって違った言語が流れて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たら？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クラス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分の１づつ、違った言語を話していたら？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スーパーのレジかかりが、自分と違った言語を話していたら？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892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65873" y="1006712"/>
            <a:ext cx="3828794" cy="1507067"/>
          </a:xfrm>
        </p:spPr>
        <p:txBody>
          <a:bodyPr/>
          <a:lstStyle/>
          <a:p>
            <a:r>
              <a:rPr kumimoji="1" lang="ja-JP" altLang="en-US" dirty="0" smtClean="0"/>
              <a:t>おわり</a:t>
            </a:r>
            <a:endParaRPr kumimoji="1" lang="ja-JP" altLang="en-US" dirty="0"/>
          </a:p>
        </p:txBody>
      </p:sp>
      <p:pic>
        <p:nvPicPr>
          <p:cNvPr id="7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053" y="3699158"/>
            <a:ext cx="2734057" cy="16671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528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645" y="385593"/>
            <a:ext cx="9831389" cy="1507067"/>
          </a:xfrm>
        </p:spPr>
        <p:txBody>
          <a:bodyPr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多民族国家（たみんぞくこっか）って</a:t>
            </a:r>
            <a:r>
              <a:rPr kumimoji="1" lang="ja-JP" altLang="en-US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あに？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76913" y="1220532"/>
            <a:ext cx="9583194" cy="4421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つ以上の民族からできている国の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です。</a:t>
            </a:r>
            <a:endParaRPr lang="en-US" altLang="ja-JP" sz="2800" dirty="0" smtClean="0">
              <a:solidFill>
                <a:schemeClr val="accent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2800" dirty="0">
              <a:solidFill>
                <a:schemeClr val="accent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世界の交通が便利になり、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へ移動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が簡単に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できるようになった今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800" dirty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2800" dirty="0" smtClean="0">
                <a:solidFill>
                  <a:schemeClr val="accent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国にいろいろな民族の人たちが移住することとなります。他の国の生活習慣や宗教、文化などの違いをお互いに尊重し、生活していくことが大切になってきます。</a:t>
            </a:r>
            <a:endParaRPr kumimoji="1" lang="ja-JP" altLang="en-US" sz="2800" dirty="0">
              <a:solidFill>
                <a:schemeClr val="accent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9342" y="744584"/>
            <a:ext cx="9670000" cy="56954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ASEAN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（アセアン）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の加盟国は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全てが多民族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国家（たみんぞくこっか）で、日本で日本語を話すように１つの言語だけではなく、ほとんどの国でいくつかの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言語を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公用語また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準公用語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としています。</a:t>
            </a:r>
          </a:p>
          <a:p>
            <a:endParaRPr lang="ja-JP" altLang="en-US" sz="2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ちなみ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に、</a:t>
            </a:r>
            <a:r>
              <a:rPr lang="en-US" altLang="ja-JP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ASEAN</a:t>
            </a:r>
            <a:r>
              <a:rPr lang="ja-JP" altLang="en-US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の話し合いをする場では</a:t>
            </a:r>
            <a:r>
              <a:rPr lang="ja-JP" altLang="en-US" sz="2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3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英語</a:t>
            </a:r>
            <a:r>
              <a:rPr lang="ja-JP" altLang="en-US" sz="28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が使われています。</a:t>
            </a:r>
            <a:endParaRPr lang="ja-JP" altLang="en-US" sz="2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8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9430" y="367920"/>
            <a:ext cx="8534400" cy="1169812"/>
          </a:xfrm>
        </p:spPr>
        <p:txBody>
          <a:bodyPr/>
          <a:lstStyle/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ASEAN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各国の主要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言語は何かな？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124735"/>
              </p:ext>
            </p:extLst>
          </p:nvPr>
        </p:nvGraphicFramePr>
        <p:xfrm>
          <a:off x="850870" y="1396273"/>
          <a:ext cx="10357059" cy="436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2044">
                  <a:extLst>
                    <a:ext uri="{9D8B030D-6E8A-4147-A177-3AD203B41FA5}">
                      <a16:colId xmlns:a16="http://schemas.microsoft.com/office/drawing/2014/main" val="1570418305"/>
                    </a:ext>
                  </a:extLst>
                </a:gridCol>
                <a:gridCol w="2750686">
                  <a:extLst>
                    <a:ext uri="{9D8B030D-6E8A-4147-A177-3AD203B41FA5}">
                      <a16:colId xmlns:a16="http://schemas.microsoft.com/office/drawing/2014/main" val="1332193449"/>
                    </a:ext>
                  </a:extLst>
                </a:gridCol>
                <a:gridCol w="2651030">
                  <a:extLst>
                    <a:ext uri="{9D8B030D-6E8A-4147-A177-3AD203B41FA5}">
                      <a16:colId xmlns:a16="http://schemas.microsoft.com/office/drawing/2014/main" val="1946268946"/>
                    </a:ext>
                  </a:extLst>
                </a:gridCol>
                <a:gridCol w="2613299">
                  <a:extLst>
                    <a:ext uri="{9D8B030D-6E8A-4147-A177-3AD203B41FA5}">
                      <a16:colId xmlns:a16="http://schemas.microsoft.com/office/drawing/2014/main" val="2868211731"/>
                    </a:ext>
                  </a:extLst>
                </a:gridCol>
              </a:tblGrid>
              <a:tr h="75909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国名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公用語・準公用語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国名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公用語・準公用語</a:t>
                      </a:r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577830"/>
                  </a:ext>
                </a:extLst>
              </a:tr>
              <a:tr h="68444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　　　　</a:t>
                      </a:r>
                      <a:r>
                        <a:rPr kumimoji="1" lang="ja-JP" altLang="en-US" sz="1600" dirty="0" smtClean="0"/>
                        <a:t>ブルネイ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マレー語、英語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　　　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sz="1600" dirty="0" smtClean="0"/>
                        <a:t>ミャンマー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ミャンマー語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696574"/>
                  </a:ext>
                </a:extLst>
              </a:tr>
              <a:tr h="68444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　　　　</a:t>
                      </a:r>
                      <a:r>
                        <a:rPr kumimoji="1" lang="ja-JP" altLang="en-US" sz="1600" dirty="0" smtClean="0"/>
                        <a:t>カンボジア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クメール語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　　　　　</a:t>
                      </a:r>
                      <a:r>
                        <a:rPr kumimoji="1" lang="ja-JP" altLang="en-US" sz="1600" baseline="0" dirty="0" smtClean="0"/>
                        <a:t> </a:t>
                      </a:r>
                      <a:r>
                        <a:rPr kumimoji="1" lang="ja-JP" altLang="en-US" sz="1600" dirty="0" smtClean="0"/>
                        <a:t>フィリピン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フィリピノ語、英語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658153"/>
                  </a:ext>
                </a:extLst>
              </a:tr>
              <a:tr h="68444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　　　　</a:t>
                      </a:r>
                      <a:r>
                        <a:rPr kumimoji="1" lang="ja-JP" altLang="en-US" sz="1600" dirty="0" smtClean="0"/>
                        <a:t>インドネシア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インドネシア語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　　　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sz="1600" dirty="0" smtClean="0"/>
                        <a:t>シンガポール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英語、中国語、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マレー語、タミール語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474172"/>
                  </a:ext>
                </a:extLst>
              </a:tr>
              <a:tr h="68444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　　　　</a:t>
                      </a:r>
                      <a:r>
                        <a:rPr kumimoji="1" lang="ja-JP" altLang="en-US" sz="1600" dirty="0" smtClean="0"/>
                        <a:t>ラオス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ラオス語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　　　　    タイ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タイ語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896258"/>
                  </a:ext>
                </a:extLst>
              </a:tr>
              <a:tr h="68444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　　　　</a:t>
                      </a:r>
                      <a:r>
                        <a:rPr kumimoji="1" lang="ja-JP" altLang="en-US" sz="1600" dirty="0" smtClean="0"/>
                        <a:t>マレーシア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600" dirty="0" smtClean="0"/>
                        <a:t>マレー語、中国語、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タミール語、英語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       　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sz="1600" dirty="0" smtClean="0"/>
                        <a:t>ベトナム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kumimoji="1" lang="ja-JP" altLang="en-US" sz="1600" dirty="0" smtClean="0"/>
                        <a:t>ベトナム語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9094"/>
                  </a:ext>
                </a:extLst>
              </a:tr>
            </a:tbl>
          </a:graphicData>
        </a:graphic>
      </p:graphicFrame>
      <p:grpSp>
        <p:nvGrpSpPr>
          <p:cNvPr id="19" name="グループ化 18"/>
          <p:cNvGrpSpPr/>
          <p:nvPr/>
        </p:nvGrpSpPr>
        <p:grpSpPr>
          <a:xfrm>
            <a:off x="893218" y="2341631"/>
            <a:ext cx="6056239" cy="3401574"/>
            <a:chOff x="893218" y="2929466"/>
            <a:chExt cx="6056239" cy="3401574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3218" y="2929466"/>
              <a:ext cx="822960" cy="54864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530" y="3623135"/>
              <a:ext cx="798648" cy="532432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531" y="4326723"/>
              <a:ext cx="798648" cy="532432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7531" y="5030312"/>
              <a:ext cx="798648" cy="532432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3755" y="5728375"/>
              <a:ext cx="821612" cy="547742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9399" y="2936153"/>
              <a:ext cx="920058" cy="525747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9416" y="3623135"/>
              <a:ext cx="845275" cy="563517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2479" y="4338369"/>
              <a:ext cx="862205" cy="574802"/>
            </a:xfrm>
            <a:prstGeom prst="rect">
              <a:avLst/>
            </a:prstGeom>
          </p:spPr>
        </p:pic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3620" y="5026563"/>
              <a:ext cx="843462" cy="562308"/>
            </a:xfrm>
            <a:prstGeom prst="rect">
              <a:avLst/>
            </a:prstGeom>
          </p:spPr>
        </p:pic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5542" y="5776232"/>
              <a:ext cx="832212" cy="554808"/>
            </a:xfrm>
            <a:prstGeom prst="rect">
              <a:avLst/>
            </a:prstGeom>
          </p:spPr>
        </p:pic>
      </p:grpSp>
      <p:sp>
        <p:nvSpPr>
          <p:cNvPr id="3" name="テキスト ボックス 2"/>
          <p:cNvSpPr txBox="1"/>
          <p:nvPr/>
        </p:nvSpPr>
        <p:spPr>
          <a:xfrm>
            <a:off x="9353013" y="5865222"/>
            <a:ext cx="1894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参考：</a:t>
            </a:r>
            <a:r>
              <a:rPr kumimoji="1" lang="en-US" altLang="ja-JP" sz="1400" dirty="0" smtClean="0"/>
              <a:t>ASEANPEDIA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489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1330" y="-58548"/>
            <a:ext cx="8534400" cy="1507067"/>
          </a:xfrm>
        </p:spPr>
        <p:txBody>
          <a:bodyPr/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アセアン各国のこんにちは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686552"/>
              </p:ext>
            </p:extLst>
          </p:nvPr>
        </p:nvGraphicFramePr>
        <p:xfrm>
          <a:off x="671149" y="1163182"/>
          <a:ext cx="11131299" cy="453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013">
                  <a:extLst>
                    <a:ext uri="{9D8B030D-6E8A-4147-A177-3AD203B41FA5}">
                      <a16:colId xmlns:a16="http://schemas.microsoft.com/office/drawing/2014/main" val="376266769"/>
                    </a:ext>
                  </a:extLst>
                </a:gridCol>
                <a:gridCol w="2628104">
                  <a:extLst>
                    <a:ext uri="{9D8B030D-6E8A-4147-A177-3AD203B41FA5}">
                      <a16:colId xmlns:a16="http://schemas.microsoft.com/office/drawing/2014/main" val="635734335"/>
                    </a:ext>
                  </a:extLst>
                </a:gridCol>
                <a:gridCol w="2721293">
                  <a:extLst>
                    <a:ext uri="{9D8B030D-6E8A-4147-A177-3AD203B41FA5}">
                      <a16:colId xmlns:a16="http://schemas.microsoft.com/office/drawing/2014/main" val="1675754183"/>
                    </a:ext>
                  </a:extLst>
                </a:gridCol>
                <a:gridCol w="2886889">
                  <a:extLst>
                    <a:ext uri="{9D8B030D-6E8A-4147-A177-3AD203B41FA5}">
                      <a16:colId xmlns:a16="http://schemas.microsoft.com/office/drawing/2014/main" val="2645923620"/>
                    </a:ext>
                  </a:extLst>
                </a:gridCol>
              </a:tblGrid>
              <a:tr h="75537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国　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こんにちは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国　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dirty="0" smtClean="0"/>
                        <a:t>こんにちは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365311"/>
                  </a:ext>
                </a:extLst>
              </a:tr>
              <a:tr h="75537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ブルネイ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（マレー語）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/>
                        <a:t>スラマット</a:t>
                      </a:r>
                      <a:r>
                        <a:rPr kumimoji="1" lang="ja-JP" altLang="en-US" sz="1400" baseline="0" dirty="0" smtClean="0"/>
                        <a:t>  </a:t>
                      </a:r>
                      <a:r>
                        <a:rPr kumimoji="1" lang="ja-JP" altLang="en-US" sz="1400" dirty="0" smtClean="0"/>
                        <a:t>ブタン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/>
                        <a:t>ミャンマー</a:t>
                      </a:r>
                      <a:r>
                        <a:rPr kumimoji="1" lang="ja-JP" altLang="en-US" sz="1400" dirty="0" smtClean="0"/>
                        <a:t>（ミャンマー語）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/>
                        <a:t>ミンガラーパー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5568782"/>
                  </a:ext>
                </a:extLst>
              </a:tr>
              <a:tr h="75537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カンボジア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（クメール語）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/>
                        <a:t>チュムリァップ　スォー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/>
                        <a:t>フィリピン</a:t>
                      </a:r>
                      <a:r>
                        <a:rPr kumimoji="1" lang="ja-JP" altLang="en-US" sz="1400" dirty="0" smtClean="0"/>
                        <a:t>（フィリピノ語）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/>
                        <a:t>マガンダン　ハポン　ポ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543466"/>
                  </a:ext>
                </a:extLst>
              </a:tr>
              <a:tr h="75537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インドネシア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（インドネシア語）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スラマット　シアン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/>
                        <a:t>シンガポール</a:t>
                      </a:r>
                      <a:r>
                        <a:rPr kumimoji="1" lang="ja-JP" altLang="en-US" sz="1400" dirty="0" smtClean="0"/>
                        <a:t>（英語）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/>
                        <a:t>ハロー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958022"/>
                  </a:ext>
                </a:extLst>
              </a:tr>
              <a:tr h="75537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ラオス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（ラオス語）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dirty="0" smtClean="0"/>
                        <a:t>サバーイディー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/>
                        <a:t>タイ</a:t>
                      </a:r>
                      <a:r>
                        <a:rPr kumimoji="1" lang="ja-JP" altLang="en-US" sz="1400" dirty="0" smtClean="0"/>
                        <a:t>（タイ語）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/>
                        <a:t>サワティークラップ（男性）</a:t>
                      </a:r>
                      <a:endParaRPr kumimoji="1" lang="en-US" altLang="ja-JP" sz="14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/>
                        <a:t>サワディーカー（女性）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778757"/>
                  </a:ext>
                </a:extLst>
              </a:tr>
              <a:tr h="75537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</a:rPr>
                        <a:t>マレーシア</a:t>
                      </a:r>
                      <a:r>
                        <a:rPr kumimoji="1" lang="ja-JP" altLang="en-US" sz="1400" dirty="0" smtClean="0">
                          <a:solidFill>
                            <a:schemeClr val="bg1"/>
                          </a:solidFill>
                        </a:rPr>
                        <a:t>（マレー語）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スラマット　ブタン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kumimoji="1" lang="ja-JP" altLang="en-US" sz="1400" b="1" dirty="0" smtClean="0"/>
                        <a:t>ベトナム</a:t>
                      </a:r>
                      <a:r>
                        <a:rPr kumimoji="1" lang="ja-JP" altLang="en-US" sz="1400" dirty="0" smtClean="0"/>
                        <a:t>（ベトナム語）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/>
                        <a:t>チャオ　アィン（同年の男性に）</a:t>
                      </a:r>
                      <a:endParaRPr kumimoji="1" lang="en-US" altLang="ja-JP" sz="14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400" dirty="0" smtClean="0"/>
                        <a:t>チャオ　チー（同年の女性に）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23825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9934465" y="5826031"/>
            <a:ext cx="1894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参考：</a:t>
            </a:r>
            <a:r>
              <a:rPr kumimoji="1" lang="en-US" altLang="ja-JP" sz="1400" dirty="0" smtClean="0"/>
              <a:t>ASEANPEDIA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3883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2706" y="218872"/>
            <a:ext cx="9186203" cy="1507067"/>
          </a:xfrm>
        </p:spPr>
        <p:txBody>
          <a:bodyPr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多民族国家として代表的な国：マレーシア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9552" y="1503870"/>
            <a:ext cx="11372725" cy="476027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マレーシア人＝マレーシア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政府が発行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する身分証明書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をもって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て、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パスポート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の給付が受けられる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国民をいいます。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この中には、様々な民族の人たちがいます。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sz="1900" dirty="0" smtClean="0"/>
          </a:p>
          <a:p>
            <a:pPr marL="0" indent="0">
              <a:buNone/>
            </a:pPr>
            <a:r>
              <a:rPr lang="ja-JP" altLang="en-US" dirty="0" smtClean="0"/>
              <a:t>主要民族：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800" dirty="0"/>
              <a:t>マレー系（約</a:t>
            </a:r>
            <a:r>
              <a:rPr lang="en-US" altLang="ja-JP" sz="2800" dirty="0"/>
              <a:t>67</a:t>
            </a:r>
            <a:r>
              <a:rPr lang="ja-JP" altLang="en-US" sz="2800" dirty="0"/>
              <a:t>％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中国</a:t>
            </a:r>
            <a:r>
              <a:rPr lang="ja-JP" altLang="en-US" sz="2800" dirty="0"/>
              <a:t>系（約</a:t>
            </a:r>
            <a:r>
              <a:rPr lang="en-US" altLang="ja-JP" sz="2800" dirty="0"/>
              <a:t>25</a:t>
            </a:r>
            <a:r>
              <a:rPr lang="ja-JP" altLang="en-US" sz="2800" dirty="0"/>
              <a:t>％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インド</a:t>
            </a:r>
            <a:r>
              <a:rPr lang="ja-JP" altLang="en-US" sz="2800" dirty="0"/>
              <a:t>系（約</a:t>
            </a:r>
            <a:r>
              <a:rPr lang="en-US" altLang="ja-JP" sz="2800" dirty="0"/>
              <a:t>7</a:t>
            </a:r>
            <a:r>
              <a:rPr lang="ja-JP" altLang="en-US" sz="2800" dirty="0"/>
              <a:t>％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その他（１％）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dirty="0" smtClean="0"/>
              <a:t>（</a:t>
            </a:r>
            <a:r>
              <a:rPr lang="ja-JP" altLang="en-US" dirty="0"/>
              <a:t>注：マレー系には中国系及びインド系を除く他民族を含む）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1600" dirty="0" smtClean="0"/>
              <a:t>　　</a:t>
            </a:r>
            <a:endParaRPr lang="en-US" altLang="ja-JP" sz="16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904" y="515407"/>
            <a:ext cx="1490254" cy="993503"/>
          </a:xfrm>
          <a:prstGeom prst="rect">
            <a:avLst/>
          </a:prstGeom>
        </p:spPr>
      </p:pic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2947390836"/>
              </p:ext>
            </p:extLst>
          </p:nvPr>
        </p:nvGraphicFramePr>
        <p:xfrm>
          <a:off x="6782660" y="2497373"/>
          <a:ext cx="4787498" cy="3594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692640" y="5981679"/>
            <a:ext cx="1815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参考：外務省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5977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1335" y="555413"/>
            <a:ext cx="8534400" cy="1507067"/>
          </a:xfrm>
        </p:spPr>
        <p:txBody>
          <a:bodyPr/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マレーシアは多民族国家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79599" y="1308946"/>
            <a:ext cx="9589145" cy="4614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マレー系　★中華系　★インド系　★カダザン族　★バジャウ族　★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イバン族　★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オランアスリと呼ばれる先住民族（＊）で構成されています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先住民＝ある土地にもともと住みついている人間集団のこと</a:t>
            </a:r>
          </a:p>
          <a:p>
            <a:pPr marL="0" indent="0">
              <a:buNone/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宗　教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国教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はイスラム教。ほかに仏教、ヒンドゥー教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キリスト教</a:t>
            </a:r>
            <a:endParaRPr lang="en-US" altLang="ja-JP" sz="2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849" y="632242"/>
            <a:ext cx="1490254" cy="99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449" y="473144"/>
            <a:ext cx="8534400" cy="1507067"/>
          </a:xfrm>
        </p:spPr>
        <p:txBody>
          <a:bodyPr/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マレーシアの食文化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7545" y="1901833"/>
            <a:ext cx="10039000" cy="2120345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　事：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マレー料理、ニョニャ料理、中華料理、インド料理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849" y="632242"/>
            <a:ext cx="1490254" cy="99350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52" y="3012859"/>
            <a:ext cx="2600893" cy="308049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1315" y="3010256"/>
            <a:ext cx="2603091" cy="308309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998" y="3010256"/>
            <a:ext cx="2603091" cy="308309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815" y="3010256"/>
            <a:ext cx="2603090" cy="308309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20008" y="6213603"/>
            <a:ext cx="263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ナシレマ（マレー）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49169" y="6213603"/>
            <a:ext cx="263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パイ</a:t>
            </a:r>
            <a:r>
              <a:rPr kumimoji="1" lang="ja-JP" altLang="en-US" sz="1600" dirty="0"/>
              <a:t>ティ</a:t>
            </a:r>
            <a:r>
              <a:rPr kumimoji="1" lang="ja-JP" altLang="en-US" sz="1600" dirty="0" smtClean="0"/>
              <a:t>ー（ニョニャ）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32998" y="6213603"/>
            <a:ext cx="263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バクテー肉骨茶（中華）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911741" y="6225180"/>
            <a:ext cx="2635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ロティチャナイ</a:t>
            </a:r>
            <a:r>
              <a:rPr kumimoji="1" lang="ja-JP" altLang="en-US" sz="1600" dirty="0" smtClean="0"/>
              <a:t>（インド）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545849" y="2668830"/>
            <a:ext cx="2536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出典：マレーシア政府観光局</a:t>
            </a:r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19370" y="2520671"/>
            <a:ext cx="3215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3">
                    <a:lumMod val="75000"/>
                  </a:schemeClr>
                </a:solidFill>
              </a:rPr>
              <a:t>（中華料理＋マレー料理）</a:t>
            </a:r>
            <a:endParaRPr kumimoji="1" lang="ja-JP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81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413" y="732465"/>
            <a:ext cx="8422199" cy="1003735"/>
          </a:xfrm>
        </p:spPr>
        <p:txBody>
          <a:bodyPr/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マレーシアで使用されている言語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52105" y="1300989"/>
            <a:ext cx="9299184" cy="3615267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テレビ：マレー語、英語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、中国語、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タミ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ー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ル語などの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チャンネル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　聞：それぞれ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の言語のものが発行されて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 </a:t>
            </a:r>
            <a:endParaRPr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dirty="0" smtClean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0920" y="3598040"/>
            <a:ext cx="9562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イスラム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をしんこ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マレー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民族の人が多いのですが、中国やインドから移り住んできた人達も多く、それぞれの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民族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がどくじの言語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、宗教、生活習慣、民族衣装、食生活などの文化、伝統を守りながら暮らしを営んでいます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。それぞれ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の民族は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、お互い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民族の宗教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・生活様式を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尊重し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共に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して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います。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5849" y="632242"/>
            <a:ext cx="1490254" cy="99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0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686</TotalTime>
  <Words>575</Words>
  <Application>Microsoft Office PowerPoint</Application>
  <PresentationFormat>ワイド画面</PresentationFormat>
  <Paragraphs>114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HG丸ｺﾞｼｯｸM-PRO</vt:lpstr>
      <vt:lpstr>メイリオ</vt:lpstr>
      <vt:lpstr>游ゴシック</vt:lpstr>
      <vt:lpstr>Century Gothic</vt:lpstr>
      <vt:lpstr>Wingdings 3</vt:lpstr>
      <vt:lpstr>スライス</vt:lpstr>
      <vt:lpstr>アセアン各国の言語と民族衣装</vt:lpstr>
      <vt:lpstr>多民族国家（たみんぞくこっか）ってなあに？</vt:lpstr>
      <vt:lpstr>PowerPoint プレゼンテーション</vt:lpstr>
      <vt:lpstr>ASEAN各国の主要言語は何かな？</vt:lpstr>
      <vt:lpstr>アセアン各国のこんにちは</vt:lpstr>
      <vt:lpstr>多民族国家として代表的な国：マレーシア</vt:lpstr>
      <vt:lpstr>マレーシアは多民族国家</vt:lpstr>
      <vt:lpstr>マレーシアの食文化</vt:lpstr>
      <vt:lpstr>マレーシアで使用されている言語</vt:lpstr>
      <vt:lpstr>PowerPoint プレゼンテーション</vt:lpstr>
      <vt:lpstr>最後に</vt:lpstr>
      <vt:lpstr>おわり</vt:lpstr>
    </vt:vector>
  </TitlesOfParts>
  <Company>堺市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アセアンで使用されていることば</dc:title>
  <dc:creator>堺市</dc:creator>
  <cp:lastModifiedBy>堺市</cp:lastModifiedBy>
  <cp:revision>62</cp:revision>
  <cp:lastPrinted>2019-04-02T06:52:33Z</cp:lastPrinted>
  <dcterms:created xsi:type="dcterms:W3CDTF">2017-11-01T02:11:12Z</dcterms:created>
  <dcterms:modified xsi:type="dcterms:W3CDTF">2019-04-02T06:52:36Z</dcterms:modified>
</cp:coreProperties>
</file>