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2"/>
  </p:handoutMasterIdLst>
  <p:sldIdLst>
    <p:sldId id="256" r:id="rId2"/>
    <p:sldId id="257" r:id="rId3"/>
    <p:sldId id="258" r:id="rId4"/>
    <p:sldId id="259" r:id="rId5"/>
    <p:sldId id="263" r:id="rId6"/>
    <p:sldId id="260" r:id="rId7"/>
    <p:sldId id="261" r:id="rId8"/>
    <p:sldId id="264" r:id="rId9"/>
    <p:sldId id="262" r:id="rId10"/>
    <p:sldId id="265" r:id="rId11"/>
  </p:sldIdLst>
  <p:sldSz cx="121920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4" y="0"/>
            <a:ext cx="2918831" cy="495029"/>
          </a:xfrm>
          <a:prstGeom prst="rect">
            <a:avLst/>
          </a:prstGeom>
        </p:spPr>
        <p:txBody>
          <a:bodyPr vert="horz" lIns="91440" tIns="45720" rIns="91440" bIns="45720" rtlCol="0"/>
          <a:lstStyle>
            <a:lvl1pPr algn="r">
              <a:defRPr sz="1200"/>
            </a:lvl1pPr>
          </a:lstStyle>
          <a:p>
            <a:fld id="{9DC8CA45-5839-4CBC-91EB-A9AA831A4F26}" type="datetimeFigureOut">
              <a:rPr kumimoji="1" lang="ja-JP" altLang="en-US" smtClean="0"/>
              <a:t>2020/7/15</a:t>
            </a:fld>
            <a:endParaRPr kumimoji="1" lang="ja-JP" altLang="en-US"/>
          </a:p>
        </p:txBody>
      </p:sp>
      <p:sp>
        <p:nvSpPr>
          <p:cNvPr id="4" name="フッター プレースホルダー 3"/>
          <p:cNvSpPr>
            <a:spLocks noGrp="1"/>
          </p:cNvSpPr>
          <p:nvPr>
            <p:ph type="ftr" sz="quarter" idx="2"/>
          </p:nvPr>
        </p:nvSpPr>
        <p:spPr>
          <a:xfrm>
            <a:off x="1" y="9371287"/>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4" y="9371287"/>
            <a:ext cx="2918831" cy="495028"/>
          </a:xfrm>
          <a:prstGeom prst="rect">
            <a:avLst/>
          </a:prstGeom>
        </p:spPr>
        <p:txBody>
          <a:bodyPr vert="horz" lIns="91440" tIns="45720" rIns="91440" bIns="45720" rtlCol="0" anchor="b"/>
          <a:lstStyle>
            <a:lvl1pPr algn="r">
              <a:defRPr sz="1200"/>
            </a:lvl1pPr>
          </a:lstStyle>
          <a:p>
            <a:fld id="{1261FDC4-48DF-4A53-9683-B96D05685AE6}" type="slidenum">
              <a:rPr kumimoji="1" lang="ja-JP" altLang="en-US" smtClean="0"/>
              <a:t>‹#›</a:t>
            </a:fld>
            <a:endParaRPr kumimoji="1" lang="ja-JP" altLang="en-US"/>
          </a:p>
        </p:txBody>
      </p:sp>
    </p:spTree>
    <p:extLst>
      <p:ext uri="{BB962C8B-B14F-4D97-AF65-F5344CB8AC3E}">
        <p14:creationId xmlns:p14="http://schemas.microsoft.com/office/powerpoint/2010/main" val="81095809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1B594F5-5DB4-419E-A8FF-2EE2E2770A76}" type="datetimeFigureOut">
              <a:rPr kumimoji="1" lang="ja-JP" altLang="en-US" smtClean="0"/>
              <a:t>2020/7/15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F462C6-49A1-436C-A6D0-BB945E2D1F7A}" type="slidenum">
              <a:rPr kumimoji="1" lang="ja-JP" altLang="en-US" smtClean="0"/>
              <a:t>‹#›</a:t>
            </a:fld>
            <a:endParaRPr kumimoji="1" lang="ja-JP" altLang="en-US"/>
          </a:p>
        </p:txBody>
      </p:sp>
    </p:spTree>
    <p:extLst>
      <p:ext uri="{BB962C8B-B14F-4D97-AF65-F5344CB8AC3E}">
        <p14:creationId xmlns:p14="http://schemas.microsoft.com/office/powerpoint/2010/main" val="1997793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1B594F5-5DB4-419E-A8FF-2EE2E2770A76}" type="datetimeFigureOut">
              <a:rPr kumimoji="1" lang="ja-JP" altLang="en-US" smtClean="0"/>
              <a:t>2020/7/15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F462C6-49A1-436C-A6D0-BB945E2D1F7A}" type="slidenum">
              <a:rPr kumimoji="1" lang="ja-JP" altLang="en-US" smtClean="0"/>
              <a:t>‹#›</a:t>
            </a:fld>
            <a:endParaRPr kumimoji="1" lang="ja-JP" altLang="en-US"/>
          </a:p>
        </p:txBody>
      </p:sp>
    </p:spTree>
    <p:extLst>
      <p:ext uri="{BB962C8B-B14F-4D97-AF65-F5344CB8AC3E}">
        <p14:creationId xmlns:p14="http://schemas.microsoft.com/office/powerpoint/2010/main" val="2611983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1B594F5-5DB4-419E-A8FF-2EE2E2770A76}" type="datetimeFigureOut">
              <a:rPr kumimoji="1" lang="ja-JP" altLang="en-US" smtClean="0"/>
              <a:t>2020/7/15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F462C6-49A1-436C-A6D0-BB945E2D1F7A}" type="slidenum">
              <a:rPr kumimoji="1" lang="ja-JP" altLang="en-US" smtClean="0"/>
              <a:t>‹#›</a:t>
            </a:fld>
            <a:endParaRPr kumimoji="1" lang="ja-JP"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987206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1B594F5-5DB4-419E-A8FF-2EE2E2770A76}" type="datetimeFigureOut">
              <a:rPr kumimoji="1" lang="ja-JP" altLang="en-US" smtClean="0"/>
              <a:t>2020/7/15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F462C6-49A1-436C-A6D0-BB945E2D1F7A}" type="slidenum">
              <a:rPr kumimoji="1" lang="ja-JP" altLang="en-US" smtClean="0"/>
              <a:t>‹#›</a:t>
            </a:fld>
            <a:endParaRPr kumimoji="1" lang="ja-JP" altLang="en-US"/>
          </a:p>
        </p:txBody>
      </p:sp>
    </p:spTree>
    <p:extLst>
      <p:ext uri="{BB962C8B-B14F-4D97-AF65-F5344CB8AC3E}">
        <p14:creationId xmlns:p14="http://schemas.microsoft.com/office/powerpoint/2010/main" val="35043943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1B594F5-5DB4-419E-A8FF-2EE2E2770A76}" type="datetimeFigureOut">
              <a:rPr kumimoji="1" lang="ja-JP" altLang="en-US" smtClean="0"/>
              <a:t>2020/7/15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F462C6-49A1-436C-A6D0-BB945E2D1F7A}"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29399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1B594F5-5DB4-419E-A8FF-2EE2E2770A76}" type="datetimeFigureOut">
              <a:rPr kumimoji="1" lang="ja-JP" altLang="en-US" smtClean="0"/>
              <a:t>2020/7/15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F462C6-49A1-436C-A6D0-BB945E2D1F7A}" type="slidenum">
              <a:rPr kumimoji="1" lang="ja-JP" altLang="en-US" smtClean="0"/>
              <a:t>‹#›</a:t>
            </a:fld>
            <a:endParaRPr kumimoji="1" lang="ja-JP" altLang="en-US"/>
          </a:p>
        </p:txBody>
      </p:sp>
    </p:spTree>
    <p:extLst>
      <p:ext uri="{BB962C8B-B14F-4D97-AF65-F5344CB8AC3E}">
        <p14:creationId xmlns:p14="http://schemas.microsoft.com/office/powerpoint/2010/main" val="18264447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1B594F5-5DB4-419E-A8FF-2EE2E2770A76}" type="datetimeFigureOut">
              <a:rPr kumimoji="1" lang="ja-JP" altLang="en-US" smtClean="0"/>
              <a:t>2020/7/15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F462C6-49A1-436C-A6D0-BB945E2D1F7A}" type="slidenum">
              <a:rPr kumimoji="1" lang="ja-JP" altLang="en-US" smtClean="0"/>
              <a:t>‹#›</a:t>
            </a:fld>
            <a:endParaRPr kumimoji="1" lang="ja-JP" altLang="en-US"/>
          </a:p>
        </p:txBody>
      </p:sp>
    </p:spTree>
    <p:extLst>
      <p:ext uri="{BB962C8B-B14F-4D97-AF65-F5344CB8AC3E}">
        <p14:creationId xmlns:p14="http://schemas.microsoft.com/office/powerpoint/2010/main" val="41677152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1B594F5-5DB4-419E-A8FF-2EE2E2770A76}" type="datetimeFigureOut">
              <a:rPr kumimoji="1" lang="ja-JP" altLang="en-US" smtClean="0"/>
              <a:t>2020/7/15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F462C6-49A1-436C-A6D0-BB945E2D1F7A}" type="slidenum">
              <a:rPr kumimoji="1" lang="ja-JP" altLang="en-US" smtClean="0"/>
              <a:t>‹#›</a:t>
            </a:fld>
            <a:endParaRPr kumimoji="1" lang="ja-JP" altLang="en-US"/>
          </a:p>
        </p:txBody>
      </p:sp>
    </p:spTree>
    <p:extLst>
      <p:ext uri="{BB962C8B-B14F-4D97-AF65-F5344CB8AC3E}">
        <p14:creationId xmlns:p14="http://schemas.microsoft.com/office/powerpoint/2010/main" val="2754606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1B594F5-5DB4-419E-A8FF-2EE2E2770A76}" type="datetimeFigureOut">
              <a:rPr kumimoji="1" lang="ja-JP" altLang="en-US" smtClean="0"/>
              <a:t>2020/7/15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F462C6-49A1-436C-A6D0-BB945E2D1F7A}" type="slidenum">
              <a:rPr kumimoji="1" lang="ja-JP" altLang="en-US" smtClean="0"/>
              <a:t>‹#›</a:t>
            </a:fld>
            <a:endParaRPr kumimoji="1" lang="ja-JP" altLang="en-US"/>
          </a:p>
        </p:txBody>
      </p:sp>
    </p:spTree>
    <p:extLst>
      <p:ext uri="{BB962C8B-B14F-4D97-AF65-F5344CB8AC3E}">
        <p14:creationId xmlns:p14="http://schemas.microsoft.com/office/powerpoint/2010/main" val="3830419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1B594F5-5DB4-419E-A8FF-2EE2E2770A76}" type="datetimeFigureOut">
              <a:rPr kumimoji="1" lang="ja-JP" altLang="en-US" smtClean="0"/>
              <a:t>2020/7/15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F462C6-49A1-436C-A6D0-BB945E2D1F7A}" type="slidenum">
              <a:rPr kumimoji="1" lang="ja-JP" altLang="en-US" smtClean="0"/>
              <a:t>‹#›</a:t>
            </a:fld>
            <a:endParaRPr kumimoji="1" lang="ja-JP" altLang="en-US"/>
          </a:p>
        </p:txBody>
      </p:sp>
    </p:spTree>
    <p:extLst>
      <p:ext uri="{BB962C8B-B14F-4D97-AF65-F5344CB8AC3E}">
        <p14:creationId xmlns:p14="http://schemas.microsoft.com/office/powerpoint/2010/main" val="1903782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1B594F5-5DB4-419E-A8FF-2EE2E2770A76}" type="datetimeFigureOut">
              <a:rPr kumimoji="1" lang="ja-JP" altLang="en-US" smtClean="0"/>
              <a:t>2020/7/15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F462C6-49A1-436C-A6D0-BB945E2D1F7A}" type="slidenum">
              <a:rPr kumimoji="1" lang="ja-JP" altLang="en-US" smtClean="0"/>
              <a:t>‹#›</a:t>
            </a:fld>
            <a:endParaRPr kumimoji="1" lang="ja-JP" altLang="en-US"/>
          </a:p>
        </p:txBody>
      </p:sp>
    </p:spTree>
    <p:extLst>
      <p:ext uri="{BB962C8B-B14F-4D97-AF65-F5344CB8AC3E}">
        <p14:creationId xmlns:p14="http://schemas.microsoft.com/office/powerpoint/2010/main" val="2414586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1B594F5-5DB4-419E-A8FF-2EE2E2770A76}" type="datetimeFigureOut">
              <a:rPr kumimoji="1" lang="ja-JP" altLang="en-US" smtClean="0"/>
              <a:t>2020/7/15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AF462C6-49A1-436C-A6D0-BB945E2D1F7A}" type="slidenum">
              <a:rPr kumimoji="1" lang="ja-JP" altLang="en-US" smtClean="0"/>
              <a:t>‹#›</a:t>
            </a:fld>
            <a:endParaRPr kumimoji="1" lang="ja-JP" altLang="en-US"/>
          </a:p>
        </p:txBody>
      </p:sp>
    </p:spTree>
    <p:extLst>
      <p:ext uri="{BB962C8B-B14F-4D97-AF65-F5344CB8AC3E}">
        <p14:creationId xmlns:p14="http://schemas.microsoft.com/office/powerpoint/2010/main" val="3497307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1B594F5-5DB4-419E-A8FF-2EE2E2770A76}" type="datetimeFigureOut">
              <a:rPr kumimoji="1" lang="ja-JP" altLang="en-US" smtClean="0"/>
              <a:t>2020/7/15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AF462C6-49A1-436C-A6D0-BB945E2D1F7A}" type="slidenum">
              <a:rPr kumimoji="1" lang="ja-JP" altLang="en-US" smtClean="0"/>
              <a:t>‹#›</a:t>
            </a:fld>
            <a:endParaRPr kumimoji="1" lang="ja-JP" altLang="en-US"/>
          </a:p>
        </p:txBody>
      </p:sp>
    </p:spTree>
    <p:extLst>
      <p:ext uri="{BB962C8B-B14F-4D97-AF65-F5344CB8AC3E}">
        <p14:creationId xmlns:p14="http://schemas.microsoft.com/office/powerpoint/2010/main" val="2210590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B594F5-5DB4-419E-A8FF-2EE2E2770A76}" type="datetimeFigureOut">
              <a:rPr kumimoji="1" lang="ja-JP" altLang="en-US" smtClean="0"/>
              <a:t>2020/7/15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AF462C6-49A1-436C-A6D0-BB945E2D1F7A}" type="slidenum">
              <a:rPr kumimoji="1" lang="ja-JP" altLang="en-US" smtClean="0"/>
              <a:t>‹#›</a:t>
            </a:fld>
            <a:endParaRPr kumimoji="1" lang="ja-JP" altLang="en-US"/>
          </a:p>
        </p:txBody>
      </p:sp>
    </p:spTree>
    <p:extLst>
      <p:ext uri="{BB962C8B-B14F-4D97-AF65-F5344CB8AC3E}">
        <p14:creationId xmlns:p14="http://schemas.microsoft.com/office/powerpoint/2010/main" val="1003493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1B594F5-5DB4-419E-A8FF-2EE2E2770A76}" type="datetimeFigureOut">
              <a:rPr kumimoji="1" lang="ja-JP" altLang="en-US" smtClean="0"/>
              <a:t>2020/7/15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F462C6-49A1-436C-A6D0-BB945E2D1F7A}" type="slidenum">
              <a:rPr kumimoji="1" lang="ja-JP" altLang="en-US" smtClean="0"/>
              <a:t>‹#›</a:t>
            </a:fld>
            <a:endParaRPr kumimoji="1" lang="ja-JP" altLang="en-US"/>
          </a:p>
        </p:txBody>
      </p:sp>
    </p:spTree>
    <p:extLst>
      <p:ext uri="{BB962C8B-B14F-4D97-AF65-F5344CB8AC3E}">
        <p14:creationId xmlns:p14="http://schemas.microsoft.com/office/powerpoint/2010/main" val="2951579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1B594F5-5DB4-419E-A8FF-2EE2E2770A76}" type="datetimeFigureOut">
              <a:rPr kumimoji="1" lang="ja-JP" altLang="en-US" smtClean="0"/>
              <a:t>2020/7/15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F462C6-49A1-436C-A6D0-BB945E2D1F7A}" type="slidenum">
              <a:rPr kumimoji="1" lang="ja-JP" altLang="en-US" smtClean="0"/>
              <a:t>‹#›</a:t>
            </a:fld>
            <a:endParaRPr kumimoji="1" lang="ja-JP" altLang="en-US"/>
          </a:p>
        </p:txBody>
      </p:sp>
    </p:spTree>
    <p:extLst>
      <p:ext uri="{BB962C8B-B14F-4D97-AF65-F5344CB8AC3E}">
        <p14:creationId xmlns:p14="http://schemas.microsoft.com/office/powerpoint/2010/main" val="897193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1B594F5-5DB4-419E-A8FF-2EE2E2770A76}" type="datetimeFigureOut">
              <a:rPr kumimoji="1" lang="ja-JP" altLang="en-US" smtClean="0"/>
              <a:t>2020/7/15</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AF462C6-49A1-436C-A6D0-BB945E2D1F7A}" type="slidenum">
              <a:rPr kumimoji="1" lang="ja-JP" altLang="en-US" smtClean="0"/>
              <a:t>‹#›</a:t>
            </a:fld>
            <a:endParaRPr kumimoji="1" lang="ja-JP" altLang="en-US"/>
          </a:p>
        </p:txBody>
      </p:sp>
    </p:spTree>
    <p:extLst>
      <p:ext uri="{BB962C8B-B14F-4D97-AF65-F5344CB8AC3E}">
        <p14:creationId xmlns:p14="http://schemas.microsoft.com/office/powerpoint/2010/main" val="1985998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07067" y="1894891"/>
            <a:ext cx="7766936" cy="1646302"/>
          </a:xfrm>
        </p:spPr>
        <p:txBody>
          <a:bodyPr/>
          <a:lstStyle/>
          <a:p>
            <a:r>
              <a:rPr kumimoji="1" lang="ja-JP" altLang="en-US" dirty="0" smtClean="0">
                <a:latin typeface="HG丸ｺﾞｼｯｸM-PRO" panose="020F0600000000000000" pitchFamily="50" charset="-128"/>
                <a:ea typeface="HG丸ｺﾞｼｯｸM-PRO" panose="020F0600000000000000" pitchFamily="50" charset="-128"/>
              </a:rPr>
              <a:t>アセアンっ</a:t>
            </a:r>
            <a:r>
              <a:rPr lang="ja-JP" altLang="en-US" dirty="0" smtClean="0">
                <a:latin typeface="HG丸ｺﾞｼｯｸM-PRO" panose="020F0600000000000000" pitchFamily="50" charset="-128"/>
                <a:ea typeface="HG丸ｺﾞｼｯｸM-PRO" panose="020F0600000000000000" pitchFamily="50" charset="-128"/>
              </a:rPr>
              <a:t>て</a:t>
            </a:r>
            <a:r>
              <a:rPr lang="ja-JP" altLang="en-US" dirty="0" err="1" smtClean="0">
                <a:latin typeface="HG丸ｺﾞｼｯｸM-PRO" panose="020F0600000000000000" pitchFamily="50" charset="-128"/>
                <a:ea typeface="HG丸ｺﾞｼｯｸM-PRO" panose="020F0600000000000000" pitchFamily="50" charset="-128"/>
              </a:rPr>
              <a:t>な</a:t>
            </a:r>
            <a:r>
              <a:rPr lang="ja-JP" altLang="en-US" dirty="0" smtClean="0">
                <a:latin typeface="HG丸ｺﾞｼｯｸM-PRO" panose="020F0600000000000000" pitchFamily="50" charset="-128"/>
                <a:ea typeface="HG丸ｺﾞｼｯｸM-PRO" panose="020F0600000000000000" pitchFamily="50" charset="-128"/>
              </a:rPr>
              <a:t>あに？</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3" name="サブタイトル 2"/>
          <p:cNvSpPr>
            <a:spLocks noGrp="1"/>
          </p:cNvSpPr>
          <p:nvPr>
            <p:ph type="subTitle" idx="1"/>
          </p:nvPr>
        </p:nvSpPr>
        <p:spPr>
          <a:xfrm>
            <a:off x="1507067" y="3671822"/>
            <a:ext cx="7766936" cy="1096899"/>
          </a:xfrm>
        </p:spPr>
        <p:txBody>
          <a:bodyPr/>
          <a:lstStyle/>
          <a:p>
            <a:r>
              <a:rPr kumimoji="1" lang="ja-JP" altLang="en-US" dirty="0" smtClean="0"/>
              <a:t>アセアンを知っていますか？</a:t>
            </a:r>
            <a:endParaRPr kumimoji="1" lang="ja-JP" altLang="en-US" dirty="0"/>
          </a:p>
        </p:txBody>
      </p:sp>
      <p:sp>
        <p:nvSpPr>
          <p:cNvPr id="4" name="テキスト ボックス 3"/>
          <p:cNvSpPr txBox="1"/>
          <p:nvPr/>
        </p:nvSpPr>
        <p:spPr>
          <a:xfrm>
            <a:off x="7785463" y="5917474"/>
            <a:ext cx="4180114" cy="369332"/>
          </a:xfrm>
          <a:prstGeom prst="rect">
            <a:avLst/>
          </a:prstGeom>
          <a:noFill/>
        </p:spPr>
        <p:txBody>
          <a:bodyPr wrap="square" rtlCol="0">
            <a:spAutoFit/>
          </a:bodyPr>
          <a:lstStyle/>
          <a:p>
            <a:r>
              <a:rPr kumimoji="1" lang="ja-JP" altLang="en-US" dirty="0" smtClean="0"/>
              <a:t>堺市国際部アセアン交流推進室</a:t>
            </a:r>
            <a:endParaRPr kumimoji="1" lang="ja-JP" altLang="en-US" dirty="0"/>
          </a:p>
        </p:txBody>
      </p:sp>
    </p:spTree>
    <p:extLst>
      <p:ext uri="{BB962C8B-B14F-4D97-AF65-F5344CB8AC3E}">
        <p14:creationId xmlns:p14="http://schemas.microsoft.com/office/powerpoint/2010/main" val="7089900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25974" y="1942011"/>
            <a:ext cx="8596668" cy="1320800"/>
          </a:xfrm>
        </p:spPr>
        <p:txBody>
          <a:bodyPr/>
          <a:lstStyle/>
          <a:p>
            <a:r>
              <a:rPr kumimoji="1" lang="ja-JP" altLang="en-US" dirty="0" smtClean="0"/>
              <a:t>おわり</a:t>
            </a:r>
            <a:endParaRPr kumimoji="1" lang="ja-JP" altLang="en-US" dirty="0"/>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96905" y="3749040"/>
            <a:ext cx="3937092" cy="2400666"/>
          </a:xfrm>
        </p:spPr>
      </p:pic>
    </p:spTree>
    <p:extLst>
      <p:ext uri="{BB962C8B-B14F-4D97-AF65-F5344CB8AC3E}">
        <p14:creationId xmlns:p14="http://schemas.microsoft.com/office/powerpoint/2010/main" val="29529731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72831" y="844736"/>
            <a:ext cx="8596668" cy="1062446"/>
          </a:xfrm>
        </p:spPr>
        <p:txBody>
          <a:bodyPr>
            <a:normAutofit/>
          </a:bodyPr>
          <a:lstStyle/>
          <a:p>
            <a:r>
              <a:rPr lang="en-US" altLang="ja-JP" sz="4000" b="1" dirty="0" smtClean="0">
                <a:latin typeface="HG丸ｺﾞｼｯｸM-PRO" panose="020F0600000000000000" pitchFamily="50" charset="-128"/>
                <a:ea typeface="HG丸ｺﾞｼｯｸM-PRO" panose="020F0600000000000000" pitchFamily="50" charset="-128"/>
              </a:rPr>
              <a:t>ASEAN</a:t>
            </a:r>
            <a:r>
              <a:rPr lang="ja-JP" altLang="en-US" sz="4000" b="1" dirty="0" smtClean="0">
                <a:latin typeface="HG丸ｺﾞｼｯｸM-PRO" panose="020F0600000000000000" pitchFamily="50" charset="-128"/>
                <a:ea typeface="HG丸ｺﾞｼｯｸM-PRO" panose="020F0600000000000000" pitchFamily="50" charset="-128"/>
              </a:rPr>
              <a:t>（アセアン）って何？</a:t>
            </a:r>
            <a:endParaRPr kumimoji="1" lang="ja-JP" altLang="en-US" sz="4000" b="1"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677333" y="1930400"/>
            <a:ext cx="9093683" cy="4097899"/>
          </a:xfrm>
        </p:spPr>
        <p:txBody>
          <a:bodyPr>
            <a:normAutofit/>
          </a:bodyPr>
          <a:lstStyle/>
          <a:p>
            <a:pPr marL="0" indent="0">
              <a:lnSpc>
                <a:spcPct val="150000"/>
              </a:lnSpc>
              <a:spcBef>
                <a:spcPts val="0"/>
              </a:spcBef>
              <a:buNone/>
            </a:pPr>
            <a:r>
              <a:rPr kumimoji="1" lang="ja-JP" altLang="en-US" sz="2000" dirty="0" smtClean="0">
                <a:latin typeface="HG丸ｺﾞｼｯｸM-PRO" panose="020F0600000000000000" pitchFamily="50" charset="-128"/>
                <a:ea typeface="HG丸ｺﾞｼｯｸM-PRO" panose="020F0600000000000000" pitchFamily="50" charset="-128"/>
              </a:rPr>
              <a:t>アセアンの正式な名前は、東南アジア諸国連合（しょこくれんごう）を英語で</a:t>
            </a:r>
            <a:endParaRPr kumimoji="1" lang="en-US" altLang="ja-JP" sz="2000" dirty="0" smtClean="0">
              <a:latin typeface="HG丸ｺﾞｼｯｸM-PRO" panose="020F0600000000000000" pitchFamily="50" charset="-128"/>
              <a:ea typeface="HG丸ｺﾞｼｯｸM-PRO" panose="020F0600000000000000" pitchFamily="50" charset="-128"/>
            </a:endParaRPr>
          </a:p>
          <a:p>
            <a:pPr marL="0" indent="0">
              <a:lnSpc>
                <a:spcPct val="150000"/>
              </a:lnSpc>
              <a:spcBef>
                <a:spcPts val="0"/>
              </a:spcBef>
              <a:buNone/>
            </a:pPr>
            <a:r>
              <a:rPr lang="en-US" altLang="ja-JP" sz="3200" b="1" dirty="0" smtClean="0">
                <a:solidFill>
                  <a:srgbClr val="0070C0"/>
                </a:solidFill>
                <a:latin typeface="HG丸ｺﾞｼｯｸM-PRO" panose="020F0600000000000000" pitchFamily="50" charset="-128"/>
                <a:ea typeface="HG丸ｺﾞｼｯｸM-PRO" panose="020F0600000000000000" pitchFamily="50" charset="-128"/>
              </a:rPr>
              <a:t>A</a:t>
            </a:r>
            <a:r>
              <a:rPr lang="en-US" altLang="ja-JP" sz="3200" dirty="0" smtClean="0">
                <a:latin typeface="HG丸ｺﾞｼｯｸM-PRO" panose="020F0600000000000000" pitchFamily="50" charset="-128"/>
                <a:ea typeface="HG丸ｺﾞｼｯｸM-PRO" panose="020F0600000000000000" pitchFamily="50" charset="-128"/>
              </a:rPr>
              <a:t>ssociation of </a:t>
            </a:r>
            <a:r>
              <a:rPr lang="en-US" altLang="ja-JP" sz="3200" b="1" dirty="0" smtClean="0">
                <a:solidFill>
                  <a:srgbClr val="0070C0"/>
                </a:solidFill>
                <a:latin typeface="HG丸ｺﾞｼｯｸM-PRO" panose="020F0600000000000000" pitchFamily="50" charset="-128"/>
                <a:ea typeface="HG丸ｺﾞｼｯｸM-PRO" panose="020F0600000000000000" pitchFamily="50" charset="-128"/>
              </a:rPr>
              <a:t>S</a:t>
            </a:r>
            <a:r>
              <a:rPr lang="en-US" altLang="ja-JP" sz="3200" dirty="0" smtClean="0">
                <a:latin typeface="HG丸ｺﾞｼｯｸM-PRO" panose="020F0600000000000000" pitchFamily="50" charset="-128"/>
                <a:ea typeface="HG丸ｺﾞｼｯｸM-PRO" panose="020F0600000000000000" pitchFamily="50" charset="-128"/>
              </a:rPr>
              <a:t>outh</a:t>
            </a:r>
            <a:r>
              <a:rPr lang="en-US" altLang="ja-JP" sz="3200" dirty="0" smtClean="0">
                <a:solidFill>
                  <a:srgbClr val="0070C0"/>
                </a:solidFill>
                <a:latin typeface="HG丸ｺﾞｼｯｸM-PRO" panose="020F0600000000000000" pitchFamily="50" charset="-128"/>
                <a:ea typeface="HG丸ｺﾞｼｯｸM-PRO" panose="020F0600000000000000" pitchFamily="50" charset="-128"/>
              </a:rPr>
              <a:t>e</a:t>
            </a:r>
            <a:r>
              <a:rPr lang="en-US" altLang="ja-JP" sz="3200" dirty="0" smtClean="0">
                <a:latin typeface="HG丸ｺﾞｼｯｸM-PRO" panose="020F0600000000000000" pitchFamily="50" charset="-128"/>
                <a:ea typeface="HG丸ｺﾞｼｯｸM-PRO" panose="020F0600000000000000" pitchFamily="50" charset="-128"/>
              </a:rPr>
              <a:t>ast </a:t>
            </a:r>
            <a:r>
              <a:rPr lang="en-US" altLang="ja-JP" sz="3200" b="1" dirty="0" smtClean="0">
                <a:solidFill>
                  <a:srgbClr val="0070C0"/>
                </a:solidFill>
                <a:latin typeface="HG丸ｺﾞｼｯｸM-PRO" panose="020F0600000000000000" pitchFamily="50" charset="-128"/>
                <a:ea typeface="HG丸ｺﾞｼｯｸM-PRO" panose="020F0600000000000000" pitchFamily="50" charset="-128"/>
              </a:rPr>
              <a:t>A</a:t>
            </a:r>
            <a:r>
              <a:rPr lang="en-US" altLang="ja-JP" sz="3200" dirty="0" smtClean="0">
                <a:latin typeface="HG丸ｺﾞｼｯｸM-PRO" panose="020F0600000000000000" pitchFamily="50" charset="-128"/>
                <a:ea typeface="HG丸ｺﾞｼｯｸM-PRO" panose="020F0600000000000000" pitchFamily="50" charset="-128"/>
              </a:rPr>
              <a:t>sian </a:t>
            </a:r>
            <a:r>
              <a:rPr lang="en-US" altLang="ja-JP" sz="3200" b="1" dirty="0" smtClean="0">
                <a:solidFill>
                  <a:srgbClr val="0070C0"/>
                </a:solidFill>
                <a:latin typeface="HG丸ｺﾞｼｯｸM-PRO" panose="020F0600000000000000" pitchFamily="50" charset="-128"/>
                <a:ea typeface="HG丸ｺﾞｼｯｸM-PRO" panose="020F0600000000000000" pitchFamily="50" charset="-128"/>
              </a:rPr>
              <a:t>N</a:t>
            </a:r>
            <a:r>
              <a:rPr lang="en-US" altLang="ja-JP" sz="3200" dirty="0" smtClean="0">
                <a:latin typeface="HG丸ｺﾞｼｯｸM-PRO" panose="020F0600000000000000" pitchFamily="50" charset="-128"/>
                <a:ea typeface="HG丸ｺﾞｼｯｸM-PRO" panose="020F0600000000000000" pitchFamily="50" charset="-128"/>
              </a:rPr>
              <a:t>ations</a:t>
            </a:r>
            <a:endParaRPr lang="en-US" altLang="ja-JP" sz="3200" dirty="0">
              <a:latin typeface="HG丸ｺﾞｼｯｸM-PRO" panose="020F0600000000000000" pitchFamily="50" charset="-128"/>
              <a:ea typeface="HG丸ｺﾞｼｯｸM-PRO" panose="020F0600000000000000" pitchFamily="50" charset="-128"/>
            </a:endParaRPr>
          </a:p>
          <a:p>
            <a:pPr marL="0" indent="0">
              <a:spcBef>
                <a:spcPts val="0"/>
              </a:spcBef>
              <a:buNone/>
            </a:pPr>
            <a:r>
              <a:rPr kumimoji="1" lang="ja-JP" altLang="en-US" sz="2000" dirty="0" smtClean="0">
                <a:latin typeface="HG丸ｺﾞｼｯｸM-PRO" panose="020F0600000000000000" pitchFamily="50" charset="-128"/>
                <a:ea typeface="HG丸ｺﾞｼｯｸM-PRO" panose="020F0600000000000000" pitchFamily="50" charset="-128"/>
              </a:rPr>
              <a:t>アソシエーション オブ サウス イースト </a:t>
            </a:r>
            <a:r>
              <a:rPr lang="ja-JP" altLang="en-US" sz="2000" dirty="0" smtClean="0">
                <a:latin typeface="HG丸ｺﾞｼｯｸM-PRO" panose="020F0600000000000000" pitchFamily="50" charset="-128"/>
                <a:ea typeface="HG丸ｺﾞｼｯｸM-PRO" panose="020F0600000000000000" pitchFamily="50" charset="-128"/>
              </a:rPr>
              <a:t>ア</a:t>
            </a:r>
            <a:r>
              <a:rPr kumimoji="1" lang="ja-JP" altLang="en-US" sz="2000" dirty="0" smtClean="0">
                <a:latin typeface="HG丸ｺﾞｼｯｸM-PRO" panose="020F0600000000000000" pitchFamily="50" charset="-128"/>
                <a:ea typeface="HG丸ｺﾞｼｯｸM-PRO" panose="020F0600000000000000" pitchFamily="50" charset="-128"/>
              </a:rPr>
              <a:t>ジアン</a:t>
            </a:r>
            <a:r>
              <a:rPr lang="ja-JP" altLang="en-US" sz="2000" dirty="0" smtClean="0">
                <a:latin typeface="HG丸ｺﾞｼｯｸM-PRO" panose="020F0600000000000000" pitchFamily="50" charset="-128"/>
                <a:ea typeface="HG丸ｺﾞｼｯｸM-PRO" panose="020F0600000000000000" pitchFamily="50" charset="-128"/>
              </a:rPr>
              <a:t> </a:t>
            </a:r>
            <a:r>
              <a:rPr kumimoji="1" lang="ja-JP" altLang="en-US" sz="2000" dirty="0" smtClean="0">
                <a:latin typeface="HG丸ｺﾞｼｯｸM-PRO" panose="020F0600000000000000" pitchFamily="50" charset="-128"/>
                <a:ea typeface="HG丸ｺﾞｼｯｸM-PRO" panose="020F0600000000000000" pitchFamily="50" charset="-128"/>
              </a:rPr>
              <a:t>ネイション</a:t>
            </a:r>
            <a:r>
              <a:rPr lang="ja-JP" altLang="en-US" sz="2000" dirty="0">
                <a:latin typeface="HG丸ｺﾞｼｯｸM-PRO" panose="020F0600000000000000" pitchFamily="50" charset="-128"/>
                <a:ea typeface="HG丸ｺﾞｼｯｸM-PRO" panose="020F0600000000000000" pitchFamily="50" charset="-128"/>
              </a:rPr>
              <a:t>ズ</a:t>
            </a:r>
            <a:endParaRPr kumimoji="1" lang="en-US" altLang="ja-JP" sz="20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2000" dirty="0">
              <a:latin typeface="HG丸ｺﾞｼｯｸM-PRO" panose="020F0600000000000000" pitchFamily="50" charset="-128"/>
              <a:ea typeface="HG丸ｺﾞｼｯｸM-PRO" panose="020F0600000000000000" pitchFamily="50" charset="-128"/>
            </a:endParaRPr>
          </a:p>
          <a:p>
            <a:pPr marL="0" indent="0">
              <a:spcBef>
                <a:spcPts val="0"/>
              </a:spcBef>
              <a:buNone/>
            </a:pPr>
            <a:r>
              <a:rPr kumimoji="1" lang="ja-JP" altLang="en-US" sz="2000" dirty="0" smtClean="0">
                <a:latin typeface="HG丸ｺﾞｼｯｸM-PRO" panose="020F0600000000000000" pitchFamily="50" charset="-128"/>
                <a:ea typeface="HG丸ｺﾞｼｯｸM-PRO" panose="020F0600000000000000" pitchFamily="50" charset="-128"/>
              </a:rPr>
              <a:t>と言い、その最初の文字をとって</a:t>
            </a:r>
            <a:r>
              <a:rPr kumimoji="1" lang="en-US" altLang="ja-JP" sz="3600" b="1" dirty="0" smtClean="0">
                <a:solidFill>
                  <a:srgbClr val="0070C0"/>
                </a:solidFill>
                <a:latin typeface="HG丸ｺﾞｼｯｸM-PRO" panose="020F0600000000000000" pitchFamily="50" charset="-128"/>
                <a:ea typeface="HG丸ｺﾞｼｯｸM-PRO" panose="020F0600000000000000" pitchFamily="50" charset="-128"/>
              </a:rPr>
              <a:t>ASEAN</a:t>
            </a:r>
            <a:r>
              <a:rPr kumimoji="1" lang="ja-JP" altLang="en-US" sz="2000" dirty="0" smtClean="0">
                <a:latin typeface="HG丸ｺﾞｼｯｸM-PRO" panose="020F0600000000000000" pitchFamily="50" charset="-128"/>
                <a:ea typeface="HG丸ｺﾞｼｯｸM-PRO" panose="020F0600000000000000" pitchFamily="50" charset="-128"/>
              </a:rPr>
              <a:t>（アセアン）と言います。</a:t>
            </a:r>
            <a:endParaRPr kumimoji="1" lang="en-US" altLang="ja-JP" sz="20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sz="2000" dirty="0">
              <a:latin typeface="HG丸ｺﾞｼｯｸM-PRO" panose="020F0600000000000000" pitchFamily="50" charset="-128"/>
              <a:ea typeface="HG丸ｺﾞｼｯｸM-PRO" panose="020F0600000000000000" pitchFamily="50" charset="-128"/>
            </a:endParaRPr>
          </a:p>
          <a:p>
            <a:pPr marL="0" indent="0">
              <a:spcBef>
                <a:spcPts val="0"/>
              </a:spcBef>
              <a:buNone/>
            </a:pPr>
            <a:r>
              <a:rPr kumimoji="1" lang="en-US" altLang="ja-JP" sz="2000" dirty="0" smtClean="0">
                <a:latin typeface="HG丸ｺﾞｼｯｸM-PRO" panose="020F0600000000000000" pitchFamily="50" charset="-128"/>
                <a:ea typeface="HG丸ｺﾞｼｯｸM-PRO" panose="020F0600000000000000" pitchFamily="50" charset="-128"/>
              </a:rPr>
              <a:t>1967</a:t>
            </a:r>
            <a:r>
              <a:rPr kumimoji="1" lang="ja-JP" altLang="en-US" sz="2000" dirty="0" smtClean="0">
                <a:latin typeface="HG丸ｺﾞｼｯｸM-PRO" panose="020F0600000000000000" pitchFamily="50" charset="-128"/>
                <a:ea typeface="HG丸ｺﾞｼｯｸM-PRO" panose="020F0600000000000000" pitchFamily="50" charset="-128"/>
              </a:rPr>
              <a:t>年</a:t>
            </a:r>
            <a:r>
              <a:rPr kumimoji="1" lang="en-US" altLang="ja-JP" sz="2000" dirty="0" smtClean="0">
                <a:latin typeface="HG丸ｺﾞｼｯｸM-PRO" panose="020F0600000000000000" pitchFamily="50" charset="-128"/>
                <a:ea typeface="HG丸ｺﾞｼｯｸM-PRO" panose="020F0600000000000000" pitchFamily="50" charset="-128"/>
              </a:rPr>
              <a:t>8</a:t>
            </a:r>
            <a:r>
              <a:rPr kumimoji="1" lang="ja-JP" altLang="en-US" sz="2000" dirty="0" smtClean="0">
                <a:latin typeface="HG丸ｺﾞｼｯｸM-PRO" panose="020F0600000000000000" pitchFamily="50" charset="-128"/>
                <a:ea typeface="HG丸ｺﾞｼｯｸM-PRO" panose="020F0600000000000000" pitchFamily="50" charset="-128"/>
              </a:rPr>
              <a:t>月</a:t>
            </a:r>
            <a:r>
              <a:rPr kumimoji="1" lang="en-US" altLang="ja-JP" sz="2000" dirty="0" smtClean="0">
                <a:latin typeface="HG丸ｺﾞｼｯｸM-PRO" panose="020F0600000000000000" pitchFamily="50" charset="-128"/>
                <a:ea typeface="HG丸ｺﾞｼｯｸM-PRO" panose="020F0600000000000000" pitchFamily="50" charset="-128"/>
              </a:rPr>
              <a:t>8</a:t>
            </a:r>
            <a:r>
              <a:rPr kumimoji="1" lang="ja-JP" altLang="en-US" sz="2000" dirty="0" smtClean="0">
                <a:latin typeface="HG丸ｺﾞｼｯｸM-PRO" panose="020F0600000000000000" pitchFamily="50" charset="-128"/>
                <a:ea typeface="HG丸ｺﾞｼｯｸM-PRO" panose="020F0600000000000000" pitchFamily="50" charset="-128"/>
              </a:rPr>
              <a:t>日にタイのバンコクで「バンコク宣言</a:t>
            </a:r>
            <a:r>
              <a:rPr kumimoji="1" lang="ja-JP" altLang="en-US" sz="1600" dirty="0" smtClean="0">
                <a:latin typeface="HG丸ｺﾞｼｯｸM-PRO" panose="020F0600000000000000" pitchFamily="50" charset="-128"/>
                <a:ea typeface="HG丸ｺﾞｼｯｸM-PRO" panose="020F0600000000000000" pitchFamily="50" charset="-128"/>
              </a:rPr>
              <a:t>（せんげ</a:t>
            </a:r>
            <a:r>
              <a:rPr lang="ja-JP" altLang="en-US" sz="1600" dirty="0" smtClean="0">
                <a:latin typeface="HG丸ｺﾞｼｯｸM-PRO" panose="020F0600000000000000" pitchFamily="50" charset="-128"/>
                <a:ea typeface="HG丸ｺﾞｼｯｸM-PRO" panose="020F0600000000000000" pitchFamily="50" charset="-128"/>
              </a:rPr>
              <a:t>ん）</a:t>
            </a:r>
            <a:r>
              <a:rPr kumimoji="1" lang="ja-JP" altLang="en-US" sz="2000" dirty="0" smtClean="0">
                <a:latin typeface="HG丸ｺﾞｼｯｸM-PRO" panose="020F0600000000000000" pitchFamily="50" charset="-128"/>
                <a:ea typeface="HG丸ｺﾞｼｯｸM-PRO" panose="020F0600000000000000" pitchFamily="50" charset="-128"/>
              </a:rPr>
              <a:t>」によって</a:t>
            </a:r>
            <a:r>
              <a:rPr kumimoji="1" lang="en-US" altLang="ja-JP" sz="2000" dirty="0" smtClean="0">
                <a:solidFill>
                  <a:srgbClr val="0070C0"/>
                </a:solidFill>
                <a:latin typeface="HG丸ｺﾞｼｯｸM-PRO" panose="020F0600000000000000" pitchFamily="50" charset="-128"/>
                <a:ea typeface="HG丸ｺﾞｼｯｸM-PRO" panose="020F0600000000000000" pitchFamily="50" charset="-128"/>
              </a:rPr>
              <a:t>ASEAN</a:t>
            </a:r>
            <a:r>
              <a:rPr kumimoji="1" lang="ja-JP" altLang="en-US" sz="1600" dirty="0" smtClean="0">
                <a:latin typeface="HG丸ｺﾞｼｯｸM-PRO" panose="020F0600000000000000" pitchFamily="50" charset="-128"/>
                <a:ea typeface="HG丸ｺﾞｼｯｸM-PRO" panose="020F0600000000000000" pitchFamily="50" charset="-128"/>
              </a:rPr>
              <a:t>（アセアン）</a:t>
            </a:r>
            <a:r>
              <a:rPr kumimoji="1" lang="ja-JP" altLang="en-US" sz="2000" dirty="0" smtClean="0">
                <a:latin typeface="HG丸ｺﾞｼｯｸM-PRO" panose="020F0600000000000000" pitchFamily="50" charset="-128"/>
                <a:ea typeface="HG丸ｺﾞｼｯｸM-PRO" panose="020F0600000000000000" pitchFamily="50" charset="-128"/>
              </a:rPr>
              <a:t>の団体が作られ、</a:t>
            </a:r>
            <a:r>
              <a:rPr lang="ja-JP" altLang="en-US" sz="2000" dirty="0">
                <a:latin typeface="HG丸ｺﾞｼｯｸM-PRO" panose="020F0600000000000000" pitchFamily="50" charset="-128"/>
                <a:ea typeface="HG丸ｺﾞｼｯｸM-PRO" panose="020F0600000000000000" pitchFamily="50" charset="-128"/>
              </a:rPr>
              <a:t>活動</a:t>
            </a:r>
            <a:r>
              <a:rPr lang="ja-JP" altLang="en-US" sz="2000" dirty="0" smtClean="0">
                <a:latin typeface="HG丸ｺﾞｼｯｸM-PRO" panose="020F0600000000000000" pitchFamily="50" charset="-128"/>
                <a:ea typeface="HG丸ｺﾞｼｯｸM-PRO" panose="020F0600000000000000" pitchFamily="50" charset="-128"/>
              </a:rPr>
              <a:t>が</a:t>
            </a:r>
            <a:r>
              <a:rPr kumimoji="1" lang="ja-JP" altLang="en-US" sz="2000" dirty="0" smtClean="0">
                <a:latin typeface="HG丸ｺﾞｼｯｸM-PRO" panose="020F0600000000000000" pitchFamily="50" charset="-128"/>
                <a:ea typeface="HG丸ｺﾞｼｯｸM-PRO" panose="020F0600000000000000" pitchFamily="50" charset="-128"/>
              </a:rPr>
              <a:t>はじまりました。</a:t>
            </a:r>
            <a:endParaRPr kumimoji="1" lang="en-US" altLang="ja-JP" sz="2000" dirty="0" smtClean="0">
              <a:latin typeface="HG丸ｺﾞｼｯｸM-PRO" panose="020F0600000000000000" pitchFamily="50" charset="-128"/>
              <a:ea typeface="HG丸ｺﾞｼｯｸM-PRO" panose="020F0600000000000000" pitchFamily="50" charset="-128"/>
            </a:endParaRPr>
          </a:p>
          <a:p>
            <a:pPr marL="0" indent="0">
              <a:spcBef>
                <a:spcPts val="0"/>
              </a:spcBef>
              <a:buNone/>
            </a:pPr>
            <a:endParaRPr lang="en-US" altLang="ja-JP" dirty="0">
              <a:latin typeface="HG丸ｺﾞｼｯｸM-PRO" panose="020F0600000000000000" pitchFamily="50" charset="-128"/>
              <a:ea typeface="HG丸ｺﾞｼｯｸM-PRO" panose="020F0600000000000000" pitchFamily="50" charset="-128"/>
            </a:endParaRPr>
          </a:p>
          <a:p>
            <a:pPr marL="0" indent="0">
              <a:spcBef>
                <a:spcPts val="0"/>
              </a:spcBef>
              <a:buNone/>
            </a:pPr>
            <a:endParaRPr kumimoji="1" lang="ja-JP" altLang="en-US" dirty="0"/>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69499" y="523545"/>
            <a:ext cx="2110282" cy="1406855"/>
          </a:xfrm>
          <a:prstGeom prst="rect">
            <a:avLst/>
          </a:prstGeom>
        </p:spPr>
      </p:pic>
    </p:spTree>
    <p:extLst>
      <p:ext uri="{BB962C8B-B14F-4D97-AF65-F5344CB8AC3E}">
        <p14:creationId xmlns:p14="http://schemas.microsoft.com/office/powerpoint/2010/main" val="461722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1811" y="564205"/>
            <a:ext cx="10515600" cy="736500"/>
          </a:xfrm>
        </p:spPr>
        <p:txBody>
          <a:bodyPr>
            <a:normAutofit/>
          </a:bodyPr>
          <a:lstStyle/>
          <a:p>
            <a:r>
              <a:rPr lang="ja-JP" altLang="en-US" sz="4000" dirty="0" smtClean="0">
                <a:latin typeface="HG丸ｺﾞｼｯｸM-PRO" panose="020F0600000000000000" pitchFamily="50" charset="-128"/>
                <a:ea typeface="HG丸ｺﾞｼｯｸM-PRO" panose="020F0600000000000000" pitchFamily="50" charset="-128"/>
              </a:rPr>
              <a:t>「バンコク宣言」って何？</a:t>
            </a:r>
            <a:endParaRPr kumimoji="1" lang="ja-JP" altLang="en-US" sz="4000"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838200" y="3967933"/>
            <a:ext cx="10515600" cy="2119362"/>
          </a:xfrm>
        </p:spPr>
        <p:txBody>
          <a:bodyPr>
            <a:normAutofit/>
          </a:bodyPr>
          <a:lstStyle/>
          <a:p>
            <a:pPr marL="0" indent="0">
              <a:buNone/>
            </a:pPr>
            <a:r>
              <a:rPr kumimoji="1" lang="ja-JP" altLang="en-US" dirty="0" smtClean="0">
                <a:latin typeface="HG丸ｺﾞｼｯｸM-PRO" panose="020F0600000000000000" pitchFamily="50" charset="-128"/>
                <a:ea typeface="HG丸ｺﾞｼｯｸM-PRO" panose="020F0600000000000000" pitchFamily="50" charset="-128"/>
              </a:rPr>
              <a:t>・インドネシア共和国</a:t>
            </a:r>
            <a:endParaRPr kumimoji="1" lang="en-US" altLang="ja-JP" dirty="0" smtClean="0">
              <a:latin typeface="HG丸ｺﾞｼｯｸM-PRO" panose="020F0600000000000000" pitchFamily="50" charset="-128"/>
              <a:ea typeface="HG丸ｺﾞｼｯｸM-PRO" panose="020F0600000000000000" pitchFamily="50" charset="-128"/>
            </a:endParaRPr>
          </a:p>
          <a:p>
            <a:pPr marL="0" indent="0">
              <a:buNone/>
            </a:pPr>
            <a:r>
              <a:rPr lang="ja-JP" altLang="en-US" dirty="0" smtClean="0">
                <a:latin typeface="HG丸ｺﾞｼｯｸM-PRO" panose="020F0600000000000000" pitchFamily="50" charset="-128"/>
                <a:ea typeface="HG丸ｺﾞｼｯｸM-PRO" panose="020F0600000000000000" pitchFamily="50" charset="-128"/>
              </a:rPr>
              <a:t>・マレーシア</a:t>
            </a:r>
            <a:endParaRPr lang="en-US" altLang="ja-JP" dirty="0" smtClean="0">
              <a:latin typeface="HG丸ｺﾞｼｯｸM-PRO" panose="020F0600000000000000" pitchFamily="50" charset="-128"/>
              <a:ea typeface="HG丸ｺﾞｼｯｸM-PRO" panose="020F0600000000000000" pitchFamily="50" charset="-128"/>
            </a:endParaRPr>
          </a:p>
          <a:p>
            <a:pPr marL="0" indent="0">
              <a:buNone/>
            </a:pPr>
            <a:r>
              <a:rPr kumimoji="1" lang="ja-JP" altLang="en-US" dirty="0" smtClean="0">
                <a:latin typeface="HG丸ｺﾞｼｯｸM-PRO" panose="020F0600000000000000" pitchFamily="50" charset="-128"/>
                <a:ea typeface="HG丸ｺﾞｼｯｸM-PRO" panose="020F0600000000000000" pitchFamily="50" charset="-128"/>
              </a:rPr>
              <a:t>・フィリピン共和国</a:t>
            </a:r>
            <a:endParaRPr kumimoji="1" lang="en-US" altLang="ja-JP" dirty="0" smtClean="0">
              <a:latin typeface="HG丸ｺﾞｼｯｸM-PRO" panose="020F0600000000000000" pitchFamily="50" charset="-128"/>
              <a:ea typeface="HG丸ｺﾞｼｯｸM-PRO" panose="020F0600000000000000" pitchFamily="50" charset="-128"/>
            </a:endParaRPr>
          </a:p>
          <a:p>
            <a:pPr marL="0" indent="0">
              <a:buNone/>
            </a:pPr>
            <a:r>
              <a:rPr lang="ja-JP" altLang="en-US" dirty="0" smtClean="0">
                <a:latin typeface="HG丸ｺﾞｼｯｸM-PRO" panose="020F0600000000000000" pitchFamily="50" charset="-128"/>
                <a:ea typeface="HG丸ｺﾞｼｯｸM-PRO" panose="020F0600000000000000" pitchFamily="50" charset="-128"/>
              </a:rPr>
              <a:t>・シンガポール共和国</a:t>
            </a:r>
            <a:endParaRPr lang="en-US" altLang="ja-JP" dirty="0" smtClean="0">
              <a:latin typeface="HG丸ｺﾞｼｯｸM-PRO" panose="020F0600000000000000" pitchFamily="50" charset="-128"/>
              <a:ea typeface="HG丸ｺﾞｼｯｸM-PRO" panose="020F0600000000000000" pitchFamily="50" charset="-128"/>
            </a:endParaRPr>
          </a:p>
          <a:p>
            <a:pPr marL="0" indent="0">
              <a:buNone/>
            </a:pPr>
            <a:r>
              <a:rPr kumimoji="1" lang="ja-JP" altLang="en-US" dirty="0" smtClean="0">
                <a:latin typeface="HG丸ｺﾞｼｯｸM-PRO" panose="020F0600000000000000" pitchFamily="50" charset="-128"/>
                <a:ea typeface="HG丸ｺﾞｼｯｸM-PRO" panose="020F0600000000000000" pitchFamily="50" charset="-128"/>
              </a:rPr>
              <a:t>・タイ王国　　　　　　　　　　　　（アルファベット順）</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4" name="タイトル 1"/>
          <p:cNvSpPr txBox="1">
            <a:spLocks/>
          </p:cNvSpPr>
          <p:nvPr/>
        </p:nvSpPr>
        <p:spPr>
          <a:xfrm>
            <a:off x="237305" y="2921088"/>
            <a:ext cx="10515600" cy="133740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dirty="0" smtClean="0"/>
              <a:t>　</a:t>
            </a:r>
            <a:r>
              <a:rPr lang="ja-JP" altLang="en-US" sz="4000" dirty="0" smtClean="0">
                <a:latin typeface="HG丸ｺﾞｼｯｸM-PRO" panose="020F0600000000000000" pitchFamily="50" charset="-128"/>
                <a:ea typeface="HG丸ｺﾞｼｯｸM-PRO" panose="020F0600000000000000" pitchFamily="50" charset="-128"/>
              </a:rPr>
              <a:t>最初に加盟した国は</a:t>
            </a:r>
            <a:r>
              <a:rPr lang="en-US" altLang="ja-JP" sz="4000" dirty="0" smtClean="0">
                <a:latin typeface="HG丸ｺﾞｼｯｸM-PRO" panose="020F0600000000000000" pitchFamily="50" charset="-128"/>
                <a:ea typeface="HG丸ｺﾞｼｯｸM-PRO" panose="020F0600000000000000" pitchFamily="50" charset="-128"/>
              </a:rPr>
              <a:t>5</a:t>
            </a:r>
            <a:r>
              <a:rPr lang="ja-JP" altLang="en-US" sz="4000" dirty="0" smtClean="0">
                <a:latin typeface="HG丸ｺﾞｼｯｸM-PRO" panose="020F0600000000000000" pitchFamily="50" charset="-128"/>
                <a:ea typeface="HG丸ｺﾞｼｯｸM-PRO" panose="020F0600000000000000" pitchFamily="50" charset="-128"/>
              </a:rPr>
              <a:t>カ国</a:t>
            </a:r>
            <a:endParaRPr lang="ja-JP" altLang="en-US" sz="4000" dirty="0">
              <a:latin typeface="HG丸ｺﾞｼｯｸM-PRO" panose="020F0600000000000000" pitchFamily="50" charset="-128"/>
              <a:ea typeface="HG丸ｺﾞｼｯｸM-PRO" panose="020F0600000000000000" pitchFamily="50" charset="-128"/>
            </a:endParaRPr>
          </a:p>
        </p:txBody>
      </p:sp>
      <p:sp>
        <p:nvSpPr>
          <p:cNvPr id="5" name="コンテンツ プレースホルダー 2"/>
          <p:cNvSpPr txBox="1">
            <a:spLocks/>
          </p:cNvSpPr>
          <p:nvPr/>
        </p:nvSpPr>
        <p:spPr>
          <a:xfrm>
            <a:off x="613954" y="1638387"/>
            <a:ext cx="9052560" cy="12827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endParaRPr lang="ja-JP" altLang="en-US" sz="2400" dirty="0">
              <a:latin typeface="HG丸ｺﾞｼｯｸM-PRO" panose="020F0600000000000000" pitchFamily="50" charset="-128"/>
              <a:ea typeface="HG丸ｺﾞｼｯｸM-PRO" panose="020F0600000000000000" pitchFamily="50" charset="-128"/>
            </a:endParaRPr>
          </a:p>
        </p:txBody>
      </p:sp>
      <p:sp>
        <p:nvSpPr>
          <p:cNvPr id="7" name="テキスト ボックス 6"/>
          <p:cNvSpPr txBox="1"/>
          <p:nvPr/>
        </p:nvSpPr>
        <p:spPr>
          <a:xfrm>
            <a:off x="762000" y="1300704"/>
            <a:ext cx="8985070" cy="1615827"/>
          </a:xfrm>
          <a:prstGeom prst="rect">
            <a:avLst/>
          </a:prstGeom>
          <a:noFill/>
        </p:spPr>
        <p:txBody>
          <a:bodyPr wrap="square" rtlCol="0">
            <a:spAutoFit/>
          </a:bodyPr>
          <a:lstStyle/>
          <a:p>
            <a:pPr>
              <a:lnSpc>
                <a:spcPct val="150000"/>
              </a:lnSpc>
            </a:pPr>
            <a:r>
              <a:rPr kumimoji="1" lang="ja-JP" altLang="en-US" sz="2200" dirty="0" smtClean="0">
                <a:latin typeface="HG丸ｺﾞｼｯｸM-PRO" panose="020F0600000000000000" pitchFamily="50" charset="-128"/>
                <a:ea typeface="HG丸ｺﾞｼｯｸM-PRO" panose="020F0600000000000000" pitchFamily="50" charset="-128"/>
              </a:rPr>
              <a:t>加盟（かめい）している国同士で経済・社会・文化・技術・科学を良くしたり、問題を解決するためにお互いが協力し、助け合っていっしょに成長してきましょう。という決まりが書かれています。</a:t>
            </a:r>
            <a:endParaRPr kumimoji="1" lang="ja-JP" altLang="en-US" sz="2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000394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1027612"/>
            <a:ext cx="4626186" cy="1010194"/>
          </a:xfrm>
        </p:spPr>
        <p:txBody>
          <a:bodyPr>
            <a:normAutofit/>
          </a:bodyPr>
          <a:lstStyle/>
          <a:p>
            <a:r>
              <a:rPr kumimoji="1" lang="ja-JP" altLang="en-US" sz="4000" dirty="0" smtClean="0"/>
              <a:t>その後・・・</a:t>
            </a:r>
            <a:endParaRPr kumimoji="1" lang="ja-JP" altLang="en-US" sz="4000" dirty="0"/>
          </a:p>
        </p:txBody>
      </p:sp>
      <p:sp>
        <p:nvSpPr>
          <p:cNvPr id="3" name="コンテンツ プレースホルダー 2"/>
          <p:cNvSpPr>
            <a:spLocks noGrp="1"/>
          </p:cNvSpPr>
          <p:nvPr>
            <p:ph idx="1"/>
          </p:nvPr>
        </p:nvSpPr>
        <p:spPr>
          <a:xfrm>
            <a:off x="677334" y="2248853"/>
            <a:ext cx="10515600" cy="2811689"/>
          </a:xfrm>
        </p:spPr>
        <p:txBody>
          <a:bodyPr>
            <a:normAutofit fontScale="92500"/>
          </a:bodyPr>
          <a:lstStyle/>
          <a:p>
            <a:pPr marL="0" indent="0">
              <a:buNone/>
            </a:pPr>
            <a:r>
              <a:rPr lang="ja-JP" altLang="en-US" sz="2400" dirty="0">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1984</a:t>
            </a:r>
            <a:r>
              <a:rPr lang="ja-JP" altLang="en-US" sz="2800" dirty="0">
                <a:latin typeface="HG丸ｺﾞｼｯｸM-PRO" panose="020F0600000000000000" pitchFamily="50" charset="-128"/>
                <a:ea typeface="HG丸ｺﾞｼｯｸM-PRO" panose="020F0600000000000000" pitchFamily="50" charset="-128"/>
              </a:rPr>
              <a:t>年</a:t>
            </a:r>
            <a:r>
              <a:rPr lang="en-US" altLang="ja-JP" sz="2800" dirty="0">
                <a:latin typeface="HG丸ｺﾞｼｯｸM-PRO" panose="020F0600000000000000" pitchFamily="50" charset="-128"/>
                <a:ea typeface="HG丸ｺﾞｼｯｸM-PRO" panose="020F0600000000000000" pitchFamily="50" charset="-128"/>
              </a:rPr>
              <a:t>1</a:t>
            </a:r>
            <a:r>
              <a:rPr lang="ja-JP" altLang="en-US" sz="2800" dirty="0">
                <a:latin typeface="HG丸ｺﾞｼｯｸM-PRO" panose="020F0600000000000000" pitchFamily="50" charset="-128"/>
                <a:ea typeface="HG丸ｺﾞｼｯｸM-PRO" panose="020F0600000000000000" pitchFamily="50" charset="-128"/>
              </a:rPr>
              <a:t>月</a:t>
            </a:r>
            <a:r>
              <a:rPr lang="en-US" altLang="ja-JP" sz="2800" dirty="0">
                <a:latin typeface="HG丸ｺﾞｼｯｸM-PRO" panose="020F0600000000000000" pitchFamily="50" charset="-128"/>
                <a:ea typeface="HG丸ｺﾞｼｯｸM-PRO" panose="020F0600000000000000" pitchFamily="50" charset="-128"/>
              </a:rPr>
              <a:t>8</a:t>
            </a:r>
            <a:r>
              <a:rPr lang="ja-JP" altLang="en-US" sz="2800" dirty="0">
                <a:latin typeface="HG丸ｺﾞｼｯｸM-PRO" panose="020F0600000000000000" pitchFamily="50" charset="-128"/>
                <a:ea typeface="HG丸ｺﾞｼｯｸM-PRO" panose="020F0600000000000000" pitchFamily="50" charset="-128"/>
              </a:rPr>
              <a:t>日に</a:t>
            </a:r>
            <a:r>
              <a:rPr lang="ja-JP" altLang="en-US" sz="2800" dirty="0" smtClean="0">
                <a:latin typeface="HG丸ｺﾞｼｯｸM-PRO" panose="020F0600000000000000" pitchFamily="50" charset="-128"/>
                <a:ea typeface="HG丸ｺﾞｼｯｸM-PRO" panose="020F0600000000000000" pitchFamily="50" charset="-128"/>
              </a:rPr>
              <a:t>ブルネイ ダルサラーム国</a:t>
            </a:r>
            <a:endParaRPr lang="ja-JP" altLang="en-US" sz="28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1995</a:t>
            </a:r>
            <a:r>
              <a:rPr lang="ja-JP" altLang="en-US" sz="2800" dirty="0">
                <a:latin typeface="HG丸ｺﾞｼｯｸM-PRO" panose="020F0600000000000000" pitchFamily="50" charset="-128"/>
                <a:ea typeface="HG丸ｺﾞｼｯｸM-PRO" panose="020F0600000000000000" pitchFamily="50" charset="-128"/>
              </a:rPr>
              <a:t>年</a:t>
            </a:r>
            <a:r>
              <a:rPr lang="en-US" altLang="ja-JP" sz="2800" dirty="0">
                <a:latin typeface="HG丸ｺﾞｼｯｸM-PRO" panose="020F0600000000000000" pitchFamily="50" charset="-128"/>
                <a:ea typeface="HG丸ｺﾞｼｯｸM-PRO" panose="020F0600000000000000" pitchFamily="50" charset="-128"/>
              </a:rPr>
              <a:t>7</a:t>
            </a:r>
            <a:r>
              <a:rPr lang="ja-JP" altLang="en-US" sz="2800" dirty="0">
                <a:latin typeface="HG丸ｺﾞｼｯｸM-PRO" panose="020F0600000000000000" pitchFamily="50" charset="-128"/>
                <a:ea typeface="HG丸ｺﾞｼｯｸM-PRO" panose="020F0600000000000000" pitchFamily="50" charset="-128"/>
              </a:rPr>
              <a:t>月</a:t>
            </a:r>
            <a:r>
              <a:rPr lang="en-US" altLang="ja-JP" sz="2800" dirty="0">
                <a:latin typeface="HG丸ｺﾞｼｯｸM-PRO" panose="020F0600000000000000" pitchFamily="50" charset="-128"/>
                <a:ea typeface="HG丸ｺﾞｼｯｸM-PRO" panose="020F0600000000000000" pitchFamily="50" charset="-128"/>
              </a:rPr>
              <a:t>28</a:t>
            </a:r>
            <a:r>
              <a:rPr lang="ja-JP" altLang="en-US" sz="2800" dirty="0">
                <a:latin typeface="HG丸ｺﾞｼｯｸM-PRO" panose="020F0600000000000000" pitchFamily="50" charset="-128"/>
                <a:ea typeface="HG丸ｺﾞｼｯｸM-PRO" panose="020F0600000000000000" pitchFamily="50" charset="-128"/>
              </a:rPr>
              <a:t>日に</a:t>
            </a:r>
            <a:r>
              <a:rPr lang="ja-JP" altLang="en-US" sz="2800" dirty="0" smtClean="0">
                <a:latin typeface="HG丸ｺﾞｼｯｸM-PRO" panose="020F0600000000000000" pitchFamily="50" charset="-128"/>
                <a:ea typeface="HG丸ｺﾞｼｯｸM-PRO" panose="020F0600000000000000" pitchFamily="50" charset="-128"/>
              </a:rPr>
              <a:t>ベトナム社会主義共和国</a:t>
            </a:r>
            <a:endParaRPr lang="ja-JP" altLang="en-US" sz="28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1997</a:t>
            </a:r>
            <a:r>
              <a:rPr lang="ja-JP" altLang="en-US" sz="2800" dirty="0">
                <a:latin typeface="HG丸ｺﾞｼｯｸM-PRO" panose="020F0600000000000000" pitchFamily="50" charset="-128"/>
                <a:ea typeface="HG丸ｺﾞｼｯｸM-PRO" panose="020F0600000000000000" pitchFamily="50" charset="-128"/>
              </a:rPr>
              <a:t>年</a:t>
            </a:r>
            <a:r>
              <a:rPr lang="en-US" altLang="ja-JP" sz="2800" dirty="0">
                <a:latin typeface="HG丸ｺﾞｼｯｸM-PRO" panose="020F0600000000000000" pitchFamily="50" charset="-128"/>
                <a:ea typeface="HG丸ｺﾞｼｯｸM-PRO" panose="020F0600000000000000" pitchFamily="50" charset="-128"/>
              </a:rPr>
              <a:t>7</a:t>
            </a:r>
            <a:r>
              <a:rPr lang="ja-JP" altLang="en-US" sz="2800" dirty="0">
                <a:latin typeface="HG丸ｺﾞｼｯｸM-PRO" panose="020F0600000000000000" pitchFamily="50" charset="-128"/>
                <a:ea typeface="HG丸ｺﾞｼｯｸM-PRO" panose="020F0600000000000000" pitchFamily="50" charset="-128"/>
              </a:rPr>
              <a:t>月</a:t>
            </a:r>
            <a:r>
              <a:rPr lang="en-US" altLang="ja-JP" sz="2800" dirty="0">
                <a:latin typeface="HG丸ｺﾞｼｯｸM-PRO" panose="020F0600000000000000" pitchFamily="50" charset="-128"/>
                <a:ea typeface="HG丸ｺﾞｼｯｸM-PRO" panose="020F0600000000000000" pitchFamily="50" charset="-128"/>
              </a:rPr>
              <a:t>23</a:t>
            </a:r>
            <a:r>
              <a:rPr lang="ja-JP" altLang="en-US" sz="2800" dirty="0">
                <a:latin typeface="HG丸ｺﾞｼｯｸM-PRO" panose="020F0600000000000000" pitchFamily="50" charset="-128"/>
                <a:ea typeface="HG丸ｺﾞｼｯｸM-PRO" panose="020F0600000000000000" pitchFamily="50" charset="-128"/>
              </a:rPr>
              <a:t>日に</a:t>
            </a:r>
            <a:r>
              <a:rPr lang="ja-JP" altLang="en-US" sz="2800" dirty="0" smtClean="0">
                <a:latin typeface="HG丸ｺﾞｼｯｸM-PRO" panose="020F0600000000000000" pitchFamily="50" charset="-128"/>
                <a:ea typeface="HG丸ｺﾞｼｯｸM-PRO" panose="020F0600000000000000" pitchFamily="50" charset="-128"/>
              </a:rPr>
              <a:t>ミャンマー連邦共和国、ラオス人民民主共和国</a:t>
            </a:r>
            <a:endParaRPr lang="ja-JP" altLang="en-US" sz="28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1999</a:t>
            </a:r>
            <a:r>
              <a:rPr lang="ja-JP" altLang="en-US" sz="2800" dirty="0">
                <a:latin typeface="HG丸ｺﾞｼｯｸM-PRO" panose="020F0600000000000000" pitchFamily="50" charset="-128"/>
                <a:ea typeface="HG丸ｺﾞｼｯｸM-PRO" panose="020F0600000000000000" pitchFamily="50" charset="-128"/>
              </a:rPr>
              <a:t>年</a:t>
            </a:r>
            <a:r>
              <a:rPr lang="en-US" altLang="ja-JP" sz="2800" dirty="0">
                <a:latin typeface="HG丸ｺﾞｼｯｸM-PRO" panose="020F0600000000000000" pitchFamily="50" charset="-128"/>
                <a:ea typeface="HG丸ｺﾞｼｯｸM-PRO" panose="020F0600000000000000" pitchFamily="50" charset="-128"/>
              </a:rPr>
              <a:t>4</a:t>
            </a:r>
            <a:r>
              <a:rPr lang="ja-JP" altLang="en-US" sz="2800" dirty="0">
                <a:latin typeface="HG丸ｺﾞｼｯｸM-PRO" panose="020F0600000000000000" pitchFamily="50" charset="-128"/>
                <a:ea typeface="HG丸ｺﾞｼｯｸM-PRO" panose="020F0600000000000000" pitchFamily="50" charset="-128"/>
              </a:rPr>
              <a:t>月</a:t>
            </a:r>
            <a:r>
              <a:rPr lang="en-US" altLang="ja-JP" sz="2800" dirty="0">
                <a:latin typeface="HG丸ｺﾞｼｯｸM-PRO" panose="020F0600000000000000" pitchFamily="50" charset="-128"/>
                <a:ea typeface="HG丸ｺﾞｼｯｸM-PRO" panose="020F0600000000000000" pitchFamily="50" charset="-128"/>
              </a:rPr>
              <a:t>30</a:t>
            </a:r>
            <a:r>
              <a:rPr lang="ja-JP" altLang="en-US" sz="2800" dirty="0">
                <a:latin typeface="HG丸ｺﾞｼｯｸM-PRO" panose="020F0600000000000000" pitchFamily="50" charset="-128"/>
                <a:ea typeface="HG丸ｺﾞｼｯｸM-PRO" panose="020F0600000000000000" pitchFamily="50" charset="-128"/>
              </a:rPr>
              <a:t>日に</a:t>
            </a:r>
            <a:r>
              <a:rPr lang="ja-JP" altLang="en-US" sz="2800" dirty="0" smtClean="0">
                <a:latin typeface="HG丸ｺﾞｼｯｸM-PRO" panose="020F0600000000000000" pitchFamily="50" charset="-128"/>
                <a:ea typeface="HG丸ｺﾞｼｯｸM-PRO" panose="020F0600000000000000" pitchFamily="50" charset="-128"/>
              </a:rPr>
              <a:t>カンボジア王国</a:t>
            </a:r>
            <a:endParaRPr lang="ja-JP" altLang="en-US" sz="2800" dirty="0">
              <a:latin typeface="HG丸ｺﾞｼｯｸM-PRO" panose="020F0600000000000000" pitchFamily="50" charset="-128"/>
              <a:ea typeface="HG丸ｺﾞｼｯｸM-PRO" panose="020F0600000000000000" pitchFamily="50" charset="-128"/>
            </a:endParaRPr>
          </a:p>
          <a:p>
            <a:pPr marL="0" indent="0">
              <a:buNone/>
            </a:pPr>
            <a:r>
              <a:rPr lang="ja-JP" altLang="en-US" sz="1900" dirty="0" smtClean="0">
                <a:latin typeface="HG丸ｺﾞｼｯｸM-PRO" panose="020F0600000000000000" pitchFamily="50" charset="-128"/>
                <a:ea typeface="HG丸ｺﾞｼｯｸM-PRO" panose="020F0600000000000000" pitchFamily="50" charset="-128"/>
              </a:rPr>
              <a:t>が</a:t>
            </a:r>
            <a:r>
              <a:rPr lang="ja-JP" altLang="en-US" sz="1900" dirty="0">
                <a:latin typeface="HG丸ｺﾞｼｯｸM-PRO" panose="020F0600000000000000" pitchFamily="50" charset="-128"/>
                <a:ea typeface="HG丸ｺﾞｼｯｸM-PRO" panose="020F0600000000000000" pitchFamily="50" charset="-128"/>
              </a:rPr>
              <a:t>加盟して現在は</a:t>
            </a:r>
            <a:r>
              <a:rPr lang="en-US" altLang="ja-JP" sz="4400" dirty="0">
                <a:latin typeface="HG丸ｺﾞｼｯｸM-PRO" panose="020F0600000000000000" pitchFamily="50" charset="-128"/>
                <a:ea typeface="HG丸ｺﾞｼｯｸM-PRO" panose="020F0600000000000000" pitchFamily="50" charset="-128"/>
              </a:rPr>
              <a:t>10</a:t>
            </a:r>
            <a:r>
              <a:rPr lang="ja-JP" altLang="en-US" sz="4400" dirty="0">
                <a:latin typeface="HG丸ｺﾞｼｯｸM-PRO" panose="020F0600000000000000" pitchFamily="50" charset="-128"/>
                <a:ea typeface="HG丸ｺﾞｼｯｸM-PRO" panose="020F0600000000000000" pitchFamily="50" charset="-128"/>
              </a:rPr>
              <a:t>ヵ国</a:t>
            </a:r>
            <a:r>
              <a:rPr lang="ja-JP" altLang="en-US" sz="1900" dirty="0">
                <a:latin typeface="HG丸ｺﾞｼｯｸM-PRO" panose="020F0600000000000000" pitchFamily="50" charset="-128"/>
                <a:ea typeface="HG丸ｺﾞｼｯｸM-PRO" panose="020F0600000000000000" pitchFamily="50" charset="-128"/>
              </a:rPr>
              <a:t>になっています。</a:t>
            </a:r>
          </a:p>
          <a:p>
            <a:pPr marL="0" indent="0">
              <a:buNone/>
            </a:pPr>
            <a:endParaRPr kumimoji="1" lang="ja-JP" altLang="en-US" dirty="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87328" y="3886369"/>
            <a:ext cx="2143424" cy="2143424"/>
          </a:xfrm>
          <a:prstGeom prst="rect">
            <a:avLst/>
          </a:prstGeom>
        </p:spPr>
      </p:pic>
    </p:spTree>
    <p:extLst>
      <p:ext uri="{BB962C8B-B14F-4D97-AF65-F5344CB8AC3E}">
        <p14:creationId xmlns:p14="http://schemas.microsoft.com/office/powerpoint/2010/main" val="1676218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27909" y="377021"/>
            <a:ext cx="8948057" cy="6074229"/>
          </a:xfrm>
        </p:spPr>
      </p:pic>
      <p:sp>
        <p:nvSpPr>
          <p:cNvPr id="5" name="テキスト ボックス 4"/>
          <p:cNvSpPr txBox="1"/>
          <p:nvPr/>
        </p:nvSpPr>
        <p:spPr>
          <a:xfrm>
            <a:off x="7393578" y="6426925"/>
            <a:ext cx="2873829" cy="369332"/>
          </a:xfrm>
          <a:prstGeom prst="rect">
            <a:avLst/>
          </a:prstGeom>
          <a:noFill/>
        </p:spPr>
        <p:txBody>
          <a:bodyPr wrap="square" rtlCol="0">
            <a:spAutoFit/>
          </a:bodyPr>
          <a:lstStyle/>
          <a:p>
            <a:r>
              <a:rPr kumimoji="1" lang="ja-JP" altLang="en-US" dirty="0" smtClean="0"/>
              <a:t>出典：アセアンセンター</a:t>
            </a:r>
            <a:endParaRPr kumimoji="1" lang="ja-JP" altLang="en-US" dirty="0"/>
          </a:p>
        </p:txBody>
      </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28554" y="1018904"/>
            <a:ext cx="754378" cy="431073"/>
          </a:xfrm>
          <a:prstGeom prst="rect">
            <a:avLst/>
          </a:prstGeom>
        </p:spPr>
      </p:pic>
    </p:spTree>
    <p:extLst>
      <p:ext uri="{BB962C8B-B14F-4D97-AF65-F5344CB8AC3E}">
        <p14:creationId xmlns:p14="http://schemas.microsoft.com/office/powerpoint/2010/main" val="1738286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9854" y="1016735"/>
            <a:ext cx="10515600" cy="1325563"/>
          </a:xfrm>
        </p:spPr>
        <p:txBody>
          <a:bodyPr/>
          <a:lstStyle/>
          <a:p>
            <a:r>
              <a:rPr kumimoji="1" lang="ja-JP" altLang="en-US" dirty="0" smtClean="0">
                <a:latin typeface="HG丸ｺﾞｼｯｸM-PRO" panose="020F0600000000000000" pitchFamily="50" charset="-128"/>
                <a:ea typeface="HG丸ｺﾞｼｯｸM-PRO" panose="020F0600000000000000" pitchFamily="50" charset="-128"/>
              </a:rPr>
              <a:t>何をしているの？</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5" name="正方形/長方形 4"/>
          <p:cNvSpPr/>
          <p:nvPr/>
        </p:nvSpPr>
        <p:spPr>
          <a:xfrm>
            <a:off x="6087291" y="686854"/>
            <a:ext cx="5030102" cy="36795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図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686854"/>
            <a:ext cx="5021393" cy="3679559"/>
          </a:xfrm>
          <a:prstGeom prst="rect">
            <a:avLst/>
          </a:prstGeom>
        </p:spPr>
      </p:pic>
      <p:sp>
        <p:nvSpPr>
          <p:cNvPr id="3" name="テキスト ボックス 2"/>
          <p:cNvSpPr txBox="1"/>
          <p:nvPr/>
        </p:nvSpPr>
        <p:spPr>
          <a:xfrm>
            <a:off x="634820" y="1679516"/>
            <a:ext cx="5401492" cy="2308324"/>
          </a:xfrm>
          <a:prstGeom prst="rect">
            <a:avLst/>
          </a:prstGeom>
          <a:noFill/>
        </p:spPr>
        <p:txBody>
          <a:bodyPr wrap="square" rtlCol="0">
            <a:spAutoFit/>
          </a:bodyPr>
          <a:lstStyle/>
          <a:p>
            <a:pPr>
              <a:lnSpc>
                <a:spcPct val="150000"/>
              </a:lnSpc>
            </a:pPr>
            <a:r>
              <a:rPr kumimoji="1" lang="ja-JP" altLang="en-US" sz="2400" dirty="0" smtClean="0">
                <a:latin typeface="HG丸ｺﾞｼｯｸM-PRO" panose="020F0600000000000000" pitchFamily="50" charset="-128"/>
                <a:ea typeface="HG丸ｺﾞｼｯｸM-PRO" panose="020F0600000000000000" pitchFamily="50" charset="-128"/>
              </a:rPr>
              <a:t>インドネシアのジャカルタに中心となる本部があり、各国の代表者が毎年集まって、経済発展や技術協力などの話し合いをしています。</a:t>
            </a:r>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6" name="テキスト ボックス 5"/>
          <p:cNvSpPr txBox="1"/>
          <p:nvPr/>
        </p:nvSpPr>
        <p:spPr>
          <a:xfrm>
            <a:off x="634820" y="4392367"/>
            <a:ext cx="9554209" cy="1754326"/>
          </a:xfrm>
          <a:prstGeom prst="rect">
            <a:avLst/>
          </a:prstGeom>
          <a:noFill/>
        </p:spPr>
        <p:txBody>
          <a:bodyPr wrap="square" rtlCol="0">
            <a:spAutoFit/>
          </a:bodyPr>
          <a:lstStyle/>
          <a:p>
            <a:pPr>
              <a:lnSpc>
                <a:spcPct val="150000"/>
              </a:lnSpc>
            </a:pPr>
            <a:r>
              <a:rPr kumimoji="1" lang="ja-JP" altLang="en-US" sz="2400" dirty="0" smtClean="0">
                <a:latin typeface="HG丸ｺﾞｼｯｸM-PRO" panose="020F0600000000000000" pitchFamily="50" charset="-128"/>
                <a:ea typeface="HG丸ｺﾞｼｯｸM-PRO" panose="020F0600000000000000" pitchFamily="50" charset="-128"/>
              </a:rPr>
              <a:t>現在は</a:t>
            </a:r>
            <a:r>
              <a:rPr kumimoji="1" lang="en-US" altLang="ja-JP" sz="2400" dirty="0" smtClean="0">
                <a:latin typeface="HG丸ｺﾞｼｯｸM-PRO" panose="020F0600000000000000" pitchFamily="50" charset="-128"/>
                <a:ea typeface="HG丸ｺﾞｼｯｸM-PRO" panose="020F0600000000000000" pitchFamily="50" charset="-128"/>
              </a:rPr>
              <a:t>10</a:t>
            </a:r>
            <a:r>
              <a:rPr kumimoji="1" lang="ja-JP" altLang="en-US" sz="2400" dirty="0" smtClean="0">
                <a:latin typeface="HG丸ｺﾞｼｯｸM-PRO" panose="020F0600000000000000" pitchFamily="50" charset="-128"/>
                <a:ea typeface="HG丸ｺﾞｼｯｸM-PRO" panose="020F0600000000000000" pitchFamily="50" charset="-128"/>
              </a:rPr>
              <a:t>カ国だけではなく、加盟国以外の国々も話し合いに参加する機会があります。そのおかげで、加盟している国々の経済発展はたいへん素晴らしいものがあります。</a:t>
            </a:r>
            <a:endParaRPr kumimoji="1" lang="en-US" altLang="ja-JP" sz="2400"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562104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HG丸ｺﾞｼｯｸM-PRO" panose="020F0600000000000000" pitchFamily="50" charset="-128"/>
                <a:ea typeface="HG丸ｺﾞｼｯｸM-PRO" panose="020F0600000000000000" pitchFamily="50" charset="-128"/>
              </a:rPr>
              <a:t>日本も加盟している？</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838200" y="1551302"/>
            <a:ext cx="10515600" cy="4836434"/>
          </a:xfrm>
        </p:spPr>
        <p:txBody>
          <a:bodyPr>
            <a:normAutofit/>
          </a:bodyPr>
          <a:lstStyle/>
          <a:p>
            <a:pPr marL="0" indent="0">
              <a:buNone/>
            </a:pPr>
            <a:endParaRPr lang="en-US" altLang="ja-JP" sz="2400" b="1" dirty="0" smtClean="0">
              <a:solidFill>
                <a:srgbClr val="C00000"/>
              </a:solidFill>
              <a:latin typeface="HG丸ｺﾞｼｯｸM-PRO" panose="020F0600000000000000" pitchFamily="50" charset="-128"/>
              <a:ea typeface="HG丸ｺﾞｼｯｸM-PRO" panose="020F0600000000000000" pitchFamily="50" charset="-128"/>
            </a:endParaRPr>
          </a:p>
          <a:p>
            <a:pPr marL="0" indent="0">
              <a:buNone/>
            </a:pPr>
            <a:endParaRPr lang="en-US" altLang="ja-JP" sz="2400" b="1" dirty="0">
              <a:solidFill>
                <a:srgbClr val="C00000"/>
              </a:solidFill>
              <a:latin typeface="HG丸ｺﾞｼｯｸM-PRO" panose="020F0600000000000000" pitchFamily="50" charset="-128"/>
              <a:ea typeface="HG丸ｺﾞｼｯｸM-PRO" panose="020F0600000000000000" pitchFamily="50" charset="-128"/>
            </a:endParaRPr>
          </a:p>
          <a:p>
            <a:pPr marL="0" indent="0">
              <a:buNone/>
            </a:pPr>
            <a:endParaRPr lang="en-US" altLang="ja-JP" sz="2400" b="1" dirty="0" smtClean="0">
              <a:solidFill>
                <a:srgbClr val="C00000"/>
              </a:solidFill>
              <a:latin typeface="HG丸ｺﾞｼｯｸM-PRO" panose="020F0600000000000000" pitchFamily="50" charset="-128"/>
              <a:ea typeface="HG丸ｺﾞｼｯｸM-PRO" panose="020F0600000000000000" pitchFamily="50" charset="-128"/>
            </a:endParaRPr>
          </a:p>
          <a:p>
            <a:pPr marL="0" indent="0">
              <a:buNone/>
            </a:pPr>
            <a:endParaRPr lang="en-US" altLang="ja-JP" sz="2400" b="1" dirty="0" smtClean="0">
              <a:solidFill>
                <a:srgbClr val="C00000"/>
              </a:solidFill>
              <a:latin typeface="HG丸ｺﾞｼｯｸM-PRO" panose="020F0600000000000000" pitchFamily="50" charset="-128"/>
              <a:ea typeface="HG丸ｺﾞｼｯｸM-PRO" panose="020F0600000000000000" pitchFamily="50" charset="-128"/>
            </a:endParaRPr>
          </a:p>
          <a:p>
            <a:pPr marL="0" indent="0">
              <a:buNone/>
            </a:pPr>
            <a:r>
              <a:rPr lang="ja-JP" altLang="en-US" sz="2400" b="1" dirty="0" smtClean="0">
                <a:solidFill>
                  <a:srgbClr val="C00000"/>
                </a:solidFill>
                <a:latin typeface="HG丸ｺﾞｼｯｸM-PRO" panose="020F0600000000000000" pitchFamily="50" charset="-128"/>
                <a:ea typeface="HG丸ｺﾞｼｯｸM-PRO" panose="020F0600000000000000" pitchFamily="50" charset="-128"/>
              </a:rPr>
              <a:t>「</a:t>
            </a:r>
            <a:r>
              <a:rPr lang="en-US" altLang="ja-JP" sz="2400" b="1" dirty="0" smtClean="0">
                <a:solidFill>
                  <a:srgbClr val="C00000"/>
                </a:solidFill>
                <a:latin typeface="HG丸ｺﾞｼｯｸM-PRO" panose="020F0600000000000000" pitchFamily="50" charset="-128"/>
                <a:ea typeface="HG丸ｺﾞｼｯｸM-PRO" panose="020F0600000000000000" pitchFamily="50" charset="-128"/>
              </a:rPr>
              <a:t>ASEAN</a:t>
            </a:r>
            <a:r>
              <a:rPr lang="ja-JP" altLang="en-US" sz="2400" b="1" dirty="0" smtClean="0">
                <a:solidFill>
                  <a:srgbClr val="C00000"/>
                </a:solidFill>
                <a:latin typeface="HG丸ｺﾞｼｯｸM-PRO" panose="020F0600000000000000" pitchFamily="50" charset="-128"/>
                <a:ea typeface="HG丸ｺﾞｼｯｸM-PRO" panose="020F0600000000000000" pitchFamily="50" charset="-128"/>
              </a:rPr>
              <a:t>＋３」（アセアンプラススリー）</a:t>
            </a:r>
            <a:r>
              <a:rPr lang="ja-JP" altLang="en-US" sz="2400" dirty="0" smtClean="0">
                <a:latin typeface="HG丸ｺﾞｼｯｸM-PRO" panose="020F0600000000000000" pitchFamily="50" charset="-128"/>
                <a:ea typeface="HG丸ｺﾞｼｯｸM-PRO" panose="020F0600000000000000" pitchFamily="50" charset="-128"/>
              </a:rPr>
              <a:t>という名前がついています。</a:t>
            </a:r>
            <a:endParaRPr lang="en-US" altLang="ja-JP" sz="2400" dirty="0" smtClean="0">
              <a:latin typeface="HG丸ｺﾞｼｯｸM-PRO" panose="020F0600000000000000" pitchFamily="50" charset="-128"/>
              <a:ea typeface="HG丸ｺﾞｼｯｸM-PRO" panose="020F0600000000000000" pitchFamily="50" charset="-128"/>
            </a:endParaRPr>
          </a:p>
          <a:p>
            <a:pPr marL="0" indent="0">
              <a:buNone/>
            </a:pPr>
            <a:endParaRPr kumimoji="1" lang="ja-JP" altLang="en-US" dirty="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39146" y="579120"/>
            <a:ext cx="1714739" cy="1143160"/>
          </a:xfrm>
          <a:prstGeom prst="rect">
            <a:avLst/>
          </a:prstGeom>
        </p:spPr>
      </p:pic>
      <p:sp>
        <p:nvSpPr>
          <p:cNvPr id="7" name="テキスト ボックス 6"/>
          <p:cNvSpPr txBox="1"/>
          <p:nvPr/>
        </p:nvSpPr>
        <p:spPr>
          <a:xfrm>
            <a:off x="971550" y="1551302"/>
            <a:ext cx="8302452" cy="1200329"/>
          </a:xfrm>
          <a:prstGeom prst="rect">
            <a:avLst/>
          </a:prstGeom>
          <a:noFill/>
        </p:spPr>
        <p:txBody>
          <a:bodyPr wrap="square" rtlCol="0">
            <a:spAutoFit/>
          </a:bodyPr>
          <a:lstStyle/>
          <a:p>
            <a:r>
              <a:rPr kumimoji="1" lang="ja-JP" altLang="en-US" sz="2400" dirty="0" smtClean="0">
                <a:latin typeface="HG丸ｺﾞｼｯｸM-PRO" panose="020F0600000000000000" pitchFamily="50" charset="-128"/>
                <a:ea typeface="HG丸ｺﾞｼｯｸM-PRO" panose="020F0600000000000000" pitchFamily="50" charset="-128"/>
              </a:rPr>
              <a:t>日本は、東南アジアではないので加盟していません。</a:t>
            </a:r>
            <a:endParaRPr kumimoji="1" lang="en-US" altLang="ja-JP" sz="2400" dirty="0" smtClean="0">
              <a:latin typeface="HG丸ｺﾞｼｯｸM-PRO" panose="020F0600000000000000" pitchFamily="50" charset="-128"/>
              <a:ea typeface="HG丸ｺﾞｼｯｸM-PRO" panose="020F0600000000000000" pitchFamily="50" charset="-128"/>
            </a:endParaRPr>
          </a:p>
          <a:p>
            <a:r>
              <a:rPr kumimoji="1" lang="ja-JP" altLang="en-US" sz="2400" dirty="0" smtClean="0">
                <a:latin typeface="HG丸ｺﾞｼｯｸM-PRO" panose="020F0600000000000000" pitchFamily="50" charset="-128"/>
                <a:ea typeface="HG丸ｺﾞｼｯｸM-PRO" panose="020F0600000000000000" pitchFamily="50" charset="-128"/>
              </a:rPr>
              <a:t>しかし、</a:t>
            </a:r>
            <a:r>
              <a:rPr kumimoji="1" lang="en-US" altLang="ja-JP" sz="2400" dirty="0" smtClean="0">
                <a:latin typeface="HG丸ｺﾞｼｯｸM-PRO" panose="020F0600000000000000" pitchFamily="50" charset="-128"/>
                <a:ea typeface="HG丸ｺﾞｼｯｸM-PRO" panose="020F0600000000000000" pitchFamily="50" charset="-128"/>
              </a:rPr>
              <a:t>1997</a:t>
            </a:r>
            <a:r>
              <a:rPr kumimoji="1" lang="ja-JP" altLang="en-US" sz="2400" dirty="0" smtClean="0">
                <a:latin typeface="HG丸ｺﾞｼｯｸM-PRO" panose="020F0600000000000000" pitchFamily="50" charset="-128"/>
                <a:ea typeface="HG丸ｺﾞｼｯｸM-PRO" panose="020F0600000000000000" pitchFamily="50" charset="-128"/>
              </a:rPr>
              <a:t>年から日本、中国、韓国の３カ国の</a:t>
            </a:r>
            <a:r>
              <a:rPr kumimoji="1" lang="ja-JP" altLang="en-US" sz="2400" dirty="0" smtClean="0">
                <a:latin typeface="HG丸ｺﾞｼｯｸM-PRO" panose="020F0600000000000000" pitchFamily="50" charset="-128"/>
                <a:ea typeface="HG丸ｺﾞｼｯｸM-PRO" panose="020F0600000000000000" pitchFamily="50" charset="-128"/>
              </a:rPr>
              <a:t>代表者</a:t>
            </a:r>
            <a:r>
              <a:rPr kumimoji="1" lang="ja-JP" altLang="en-US" sz="2400" dirty="0" smtClean="0">
                <a:latin typeface="HG丸ｺﾞｼｯｸM-PRO" panose="020F0600000000000000" pitchFamily="50" charset="-128"/>
                <a:ea typeface="HG丸ｺﾞｼｯｸM-PRO" panose="020F0600000000000000" pitchFamily="50" charset="-128"/>
              </a:rPr>
              <a:t>の集まり</a:t>
            </a:r>
            <a:r>
              <a:rPr kumimoji="1" lang="ja-JP" altLang="en-US" sz="2400" dirty="0" smtClean="0">
                <a:latin typeface="HG丸ｺﾞｼｯｸM-PRO" panose="020F0600000000000000" pitchFamily="50" charset="-128"/>
                <a:ea typeface="HG丸ｺﾞｼｯｸM-PRO" panose="020F0600000000000000" pitchFamily="50" charset="-128"/>
              </a:rPr>
              <a:t>に</a:t>
            </a:r>
            <a:r>
              <a:rPr kumimoji="1" lang="ja-JP" altLang="en-US" sz="2400" dirty="0" smtClean="0">
                <a:latin typeface="HG丸ｺﾞｼｯｸM-PRO" panose="020F0600000000000000" pitchFamily="50" charset="-128"/>
                <a:ea typeface="HG丸ｺﾞｼｯｸM-PRO" panose="020F0600000000000000" pitchFamily="50" charset="-128"/>
              </a:rPr>
              <a:t>参加しています。</a:t>
            </a:r>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8" name="テキスト ボックス 7"/>
          <p:cNvSpPr txBox="1"/>
          <p:nvPr/>
        </p:nvSpPr>
        <p:spPr>
          <a:xfrm>
            <a:off x="971550" y="4165462"/>
            <a:ext cx="8995410" cy="1569660"/>
          </a:xfrm>
          <a:prstGeom prst="rect">
            <a:avLst/>
          </a:prstGeom>
          <a:noFill/>
        </p:spPr>
        <p:txBody>
          <a:bodyPr wrap="square" rtlCol="0">
            <a:spAutoFit/>
          </a:bodyPr>
          <a:lstStyle/>
          <a:p>
            <a:r>
              <a:rPr kumimoji="1" lang="ja-JP" altLang="en-US" sz="2400" dirty="0" smtClean="0">
                <a:latin typeface="HG丸ｺﾞｼｯｸM-PRO" panose="020F0600000000000000" pitchFamily="50" charset="-128"/>
                <a:ea typeface="HG丸ｺﾞｼｯｸM-PRO" panose="020F0600000000000000" pitchFamily="50" charset="-128"/>
              </a:rPr>
              <a:t>日本は、</a:t>
            </a:r>
            <a:r>
              <a:rPr kumimoji="1" lang="en-US" altLang="ja-JP" sz="2400" dirty="0" smtClean="0">
                <a:latin typeface="HG丸ｺﾞｼｯｸM-PRO" panose="020F0600000000000000" pitchFamily="50" charset="-128"/>
                <a:ea typeface="HG丸ｺﾞｼｯｸM-PRO" panose="020F0600000000000000" pitchFamily="50" charset="-128"/>
              </a:rPr>
              <a:t>ASEAN</a:t>
            </a:r>
            <a:r>
              <a:rPr kumimoji="1" lang="ja-JP" altLang="en-US" sz="2400" dirty="0" smtClean="0">
                <a:latin typeface="HG丸ｺﾞｼｯｸM-PRO" panose="020F0600000000000000" pitchFamily="50" charset="-128"/>
                <a:ea typeface="HG丸ｺﾞｼｯｸM-PRO" panose="020F0600000000000000" pitchFamily="50" charset="-128"/>
              </a:rPr>
              <a:t>と交流を深め、</a:t>
            </a:r>
            <a:r>
              <a:rPr kumimoji="1" lang="en-US" altLang="ja-JP" sz="2400" dirty="0" smtClean="0">
                <a:latin typeface="HG丸ｺﾞｼｯｸM-PRO" panose="020F0600000000000000" pitchFamily="50" charset="-128"/>
                <a:ea typeface="HG丸ｺﾞｼｯｸM-PRO" panose="020F0600000000000000" pitchFamily="50" charset="-128"/>
              </a:rPr>
              <a:t>2013</a:t>
            </a:r>
            <a:r>
              <a:rPr kumimoji="1" lang="ja-JP" altLang="en-US" sz="2400" dirty="0" smtClean="0">
                <a:latin typeface="HG丸ｺﾞｼｯｸM-PRO" panose="020F0600000000000000" pitchFamily="50" charset="-128"/>
                <a:ea typeface="HG丸ｺﾞｼｯｸM-PRO" panose="020F0600000000000000" pitchFamily="50" charset="-128"/>
              </a:rPr>
              <a:t>年には</a:t>
            </a:r>
            <a:r>
              <a:rPr kumimoji="1" lang="en-US" altLang="ja-JP" sz="2400" dirty="0" smtClean="0">
                <a:latin typeface="HG丸ｺﾞｼｯｸM-PRO" panose="020F0600000000000000" pitchFamily="50" charset="-128"/>
                <a:ea typeface="HG丸ｺﾞｼｯｸM-PRO" panose="020F0600000000000000" pitchFamily="50" charset="-128"/>
              </a:rPr>
              <a:t>40</a:t>
            </a:r>
            <a:r>
              <a:rPr kumimoji="1" lang="ja-JP" altLang="en-US" sz="2400" dirty="0" smtClean="0">
                <a:latin typeface="HG丸ｺﾞｼｯｸM-PRO" panose="020F0600000000000000" pitchFamily="50" charset="-128"/>
                <a:ea typeface="HG丸ｺﾞｼｯｸM-PRO" panose="020F0600000000000000" pitchFamily="50" charset="-128"/>
              </a:rPr>
              <a:t>周年を迎えました。経済や技術のお手伝いを毎年行っているんです。</a:t>
            </a:r>
            <a:endParaRPr kumimoji="1" lang="en-US" altLang="ja-JP" sz="2400" dirty="0" smtClean="0">
              <a:latin typeface="HG丸ｺﾞｼｯｸM-PRO" panose="020F0600000000000000" pitchFamily="50" charset="-128"/>
              <a:ea typeface="HG丸ｺﾞｼｯｸM-PRO" panose="020F0600000000000000" pitchFamily="50" charset="-128"/>
            </a:endParaRPr>
          </a:p>
          <a:p>
            <a:r>
              <a:rPr kumimoji="1" lang="ja-JP" altLang="en-US" sz="2400" dirty="0" smtClean="0">
                <a:latin typeface="HG丸ｺﾞｼｯｸM-PRO" panose="020F0600000000000000" pitchFamily="50" charset="-128"/>
                <a:ea typeface="HG丸ｺﾞｼｯｸM-PRO" panose="020F0600000000000000" pitchFamily="50" charset="-128"/>
              </a:rPr>
              <a:t>協力する理由は、日本の経済発展に、アセアンはとても重要だと考えられているからです。</a:t>
            </a:r>
            <a:endParaRPr kumimoji="1" lang="ja-JP" altLang="en-US" sz="2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108853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 calcmode="lin" valueType="num">
                                      <p:cBhvr additive="base">
                                        <p:cTn id="1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fill="hold"/>
                                        <p:tgtEl>
                                          <p:spTgt spid="8"/>
                                        </p:tgtEl>
                                        <p:attrNameLst>
                                          <p:attrName>ppt_x</p:attrName>
                                        </p:attrNameLst>
                                      </p:cBhvr>
                                      <p:tavLst>
                                        <p:tav tm="0">
                                          <p:val>
                                            <p:strVal val="#ppt_x"/>
                                          </p:val>
                                        </p:tav>
                                        <p:tav tm="100000">
                                          <p:val>
                                            <p:strVal val="#ppt_x"/>
                                          </p:val>
                                        </p:tav>
                                      </p:tavLst>
                                    </p:anim>
                                    <p:anim calcmode="lin" valueType="num">
                                      <p:cBhvr additive="base">
                                        <p:cTn id="2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HG丸ｺﾞｼｯｸM-PRO" panose="020F0600000000000000" pitchFamily="50" charset="-128"/>
                <a:ea typeface="HG丸ｺﾞｼｯｸM-PRO" panose="020F0600000000000000" pitchFamily="50" charset="-128"/>
              </a:rPr>
              <a:t>日本アセアンセンター</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729585" y="1395988"/>
            <a:ext cx="9041432" cy="1575811"/>
          </a:xfrm>
        </p:spPr>
        <p:txBody>
          <a:bodyPr>
            <a:noAutofit/>
          </a:bodyPr>
          <a:lstStyle/>
          <a:p>
            <a:pPr marL="0" indent="0">
              <a:buNone/>
            </a:pPr>
            <a:r>
              <a:rPr lang="ja-JP" altLang="en-US" sz="2400" dirty="0" smtClean="0">
                <a:latin typeface="HG丸ｺﾞｼｯｸM-PRO" panose="020F0600000000000000" pitchFamily="50" charset="-128"/>
                <a:ea typeface="HG丸ｺﾞｼｯｸM-PRO" panose="020F0600000000000000" pitchFamily="50" charset="-128"/>
              </a:rPr>
              <a:t>日本とアセアンをつなぐ国際機関として、東京に「日本アセアンセンター」がつくられました。アセアンから日本への輸出、日本とアセアンとの投資と観光や人の交流をすすめる活動を続けています。</a:t>
            </a:r>
            <a:endParaRPr lang="en-US" altLang="ja-JP" sz="2400" dirty="0" smtClean="0">
              <a:latin typeface="HG丸ｺﾞｼｯｸM-PRO" panose="020F0600000000000000" pitchFamily="50" charset="-128"/>
              <a:ea typeface="HG丸ｺﾞｼｯｸM-PRO" panose="020F0600000000000000" pitchFamily="50" charset="-128"/>
            </a:endParaRPr>
          </a:p>
          <a:p>
            <a:pPr marL="0" indent="0">
              <a:buNone/>
            </a:pP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endParaRPr lang="en-US" altLang="ja-JP" sz="2400" dirty="0" smtClean="0">
              <a:latin typeface="HG丸ｺﾞｼｯｸM-PRO" panose="020F0600000000000000" pitchFamily="50" charset="-128"/>
              <a:ea typeface="HG丸ｺﾞｼｯｸM-PRO" panose="020F0600000000000000" pitchFamily="50" charset="-128"/>
            </a:endParaRPr>
          </a:p>
          <a:p>
            <a:pPr marL="0" indent="0">
              <a:buNone/>
            </a:pPr>
            <a:endParaRPr kumimoji="1" lang="ja-JP" altLang="en-US" sz="2400" dirty="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02965" y="3279993"/>
            <a:ext cx="3488408" cy="2320549"/>
          </a:xfrm>
          <a:prstGeom prst="rect">
            <a:avLst/>
          </a:prstGeom>
        </p:spPr>
      </p:pic>
      <p:sp>
        <p:nvSpPr>
          <p:cNvPr id="7" name="テキスト ボックス 6"/>
          <p:cNvSpPr txBox="1"/>
          <p:nvPr/>
        </p:nvSpPr>
        <p:spPr>
          <a:xfrm>
            <a:off x="9176656" y="5680650"/>
            <a:ext cx="2599509" cy="276999"/>
          </a:xfrm>
          <a:prstGeom prst="rect">
            <a:avLst/>
          </a:prstGeom>
          <a:noFill/>
        </p:spPr>
        <p:txBody>
          <a:bodyPr wrap="square" rtlCol="0">
            <a:spAutoFit/>
          </a:bodyPr>
          <a:lstStyle/>
          <a:p>
            <a:r>
              <a:rPr kumimoji="1" lang="ja-JP" altLang="en-US" sz="1200" dirty="0" smtClean="0"/>
              <a:t>出典：日本アセアンセンター</a:t>
            </a:r>
            <a:endParaRPr kumimoji="1" lang="ja-JP" altLang="en-US" sz="1200" dirty="0"/>
          </a:p>
        </p:txBody>
      </p:sp>
      <p:sp>
        <p:nvSpPr>
          <p:cNvPr id="10" name="Rectangle 4"/>
          <p:cNvSpPr>
            <a:spLocks noChangeArrowheads="1"/>
          </p:cNvSpPr>
          <p:nvPr/>
        </p:nvSpPr>
        <p:spPr bwMode="auto">
          <a:xfrm>
            <a:off x="729585" y="3292218"/>
            <a:ext cx="6647974"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24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日本アセアンセンター内には、子ども向けの</a:t>
            </a:r>
            <a:endParaRPr kumimoji="0" lang="en-US" altLang="ja-JP" sz="24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24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見学施設があります。</a:t>
            </a:r>
            <a:endParaRPr kumimoji="0" lang="en-US" altLang="ja-JP" sz="24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24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アセアンの国々に関するさまざまな資料や本を</a:t>
            </a:r>
            <a:endParaRPr kumimoji="0" lang="en-US" altLang="ja-JP" sz="24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24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みることができるインフォメーションセンター</a:t>
            </a:r>
            <a:endParaRPr kumimoji="0" lang="en-US" altLang="ja-JP" sz="24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24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などがあります。夏休みなどには、子ども向け</a:t>
            </a:r>
            <a:endParaRPr kumimoji="0" lang="en-US" altLang="ja-JP" sz="24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24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国際交流イベントなども多く行われています。</a:t>
            </a:r>
            <a:endParaRPr kumimoji="0" lang="ja-JP" altLang="en-US" sz="20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180441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復習</a:t>
            </a:r>
            <a:endParaRPr kumimoji="1" lang="ja-JP" altLang="en-US" dirty="0"/>
          </a:p>
        </p:txBody>
      </p:sp>
      <p:sp>
        <p:nvSpPr>
          <p:cNvPr id="3" name="コンテンツ プレースホルダー 2"/>
          <p:cNvSpPr>
            <a:spLocks noGrp="1"/>
          </p:cNvSpPr>
          <p:nvPr>
            <p:ph idx="1"/>
          </p:nvPr>
        </p:nvSpPr>
        <p:spPr>
          <a:xfrm>
            <a:off x="677333" y="1272313"/>
            <a:ext cx="10034209" cy="5219928"/>
          </a:xfrm>
        </p:spPr>
        <p:txBody>
          <a:bodyPr>
            <a:noAutofit/>
          </a:bodyPr>
          <a:lstStyle/>
          <a:p>
            <a:pPr marL="0" indent="0">
              <a:buNone/>
            </a:pPr>
            <a:r>
              <a:rPr kumimoji="1" lang="en-US" altLang="ja-JP" sz="2400" dirty="0" smtClean="0">
                <a:latin typeface="HG丸ｺﾞｼｯｸM-PRO" panose="020F0600000000000000" pitchFamily="50" charset="-128"/>
                <a:ea typeface="HG丸ｺﾞｼｯｸM-PRO" panose="020F0600000000000000" pitchFamily="50" charset="-128"/>
              </a:rPr>
              <a:t>Q.</a:t>
            </a:r>
            <a:r>
              <a:rPr kumimoji="1" lang="ja-JP" altLang="en-US" sz="2400" dirty="0" smtClean="0">
                <a:latin typeface="HG丸ｺﾞｼｯｸM-PRO" panose="020F0600000000000000" pitchFamily="50" charset="-128"/>
                <a:ea typeface="HG丸ｺﾞｼｯｸM-PRO" panose="020F0600000000000000" pitchFamily="50" charset="-128"/>
              </a:rPr>
              <a:t>　アセアン加盟国は何カ国ある？</a:t>
            </a:r>
            <a:endParaRPr kumimoji="1" lang="en-US" altLang="ja-JP" sz="2400" dirty="0" smtClean="0">
              <a:latin typeface="HG丸ｺﾞｼｯｸM-PRO" panose="020F0600000000000000" pitchFamily="50" charset="-128"/>
              <a:ea typeface="HG丸ｺﾞｼｯｸM-PRO" panose="020F0600000000000000" pitchFamily="50" charset="-128"/>
            </a:endParaRPr>
          </a:p>
          <a:p>
            <a:pPr marL="0" indent="0">
              <a:buNone/>
            </a:pPr>
            <a:r>
              <a:rPr lang="en-US" altLang="ja-JP" sz="2400" dirty="0" smtClean="0">
                <a:latin typeface="HG丸ｺﾞｼｯｸM-PRO" panose="020F0600000000000000" pitchFamily="50" charset="-128"/>
                <a:ea typeface="HG丸ｺﾞｼｯｸM-PRO" panose="020F0600000000000000" pitchFamily="50" charset="-128"/>
              </a:rPr>
              <a:t>A.</a:t>
            </a:r>
            <a:r>
              <a:rPr lang="ja-JP" altLang="en-US" sz="2400" dirty="0" smtClean="0">
                <a:latin typeface="HG丸ｺﾞｼｯｸM-PRO" panose="020F0600000000000000" pitchFamily="50" charset="-128"/>
                <a:ea typeface="HG丸ｺﾞｼｯｸM-PRO" panose="020F0600000000000000" pitchFamily="50" charset="-128"/>
              </a:rPr>
              <a:t>　</a:t>
            </a:r>
            <a:r>
              <a:rPr lang="en-US" altLang="ja-JP" sz="2400" dirty="0" smtClean="0">
                <a:latin typeface="HG丸ｺﾞｼｯｸM-PRO" panose="020F0600000000000000" pitchFamily="50" charset="-128"/>
                <a:ea typeface="HG丸ｺﾞｼｯｸM-PRO" panose="020F0600000000000000" pitchFamily="50" charset="-128"/>
              </a:rPr>
              <a:t>10</a:t>
            </a:r>
            <a:r>
              <a:rPr lang="ja-JP" altLang="en-US" sz="2400" dirty="0" smtClean="0">
                <a:latin typeface="HG丸ｺﾞｼｯｸM-PRO" panose="020F0600000000000000" pitchFamily="50" charset="-128"/>
                <a:ea typeface="HG丸ｺﾞｼｯｸM-PRO" panose="020F0600000000000000" pitchFamily="50" charset="-128"/>
              </a:rPr>
              <a:t>カ国</a:t>
            </a:r>
            <a:endParaRPr lang="en-US" altLang="ja-JP" sz="2400" dirty="0" smtClean="0">
              <a:latin typeface="HG丸ｺﾞｼｯｸM-PRO" panose="020F0600000000000000" pitchFamily="50" charset="-128"/>
              <a:ea typeface="HG丸ｺﾞｼｯｸM-PRO" panose="020F0600000000000000" pitchFamily="50" charset="-128"/>
            </a:endParaRPr>
          </a:p>
          <a:p>
            <a:endParaRPr kumimoji="1" lang="en-US" altLang="ja-JP" sz="2400" dirty="0">
              <a:latin typeface="HG丸ｺﾞｼｯｸM-PRO" panose="020F0600000000000000" pitchFamily="50" charset="-128"/>
              <a:ea typeface="HG丸ｺﾞｼｯｸM-PRO" panose="020F0600000000000000" pitchFamily="50" charset="-128"/>
            </a:endParaRPr>
          </a:p>
          <a:p>
            <a:pPr marL="0" indent="0">
              <a:buNone/>
            </a:pPr>
            <a:r>
              <a:rPr lang="en-US" altLang="ja-JP" sz="2400" dirty="0" smtClean="0">
                <a:latin typeface="HG丸ｺﾞｼｯｸM-PRO" panose="020F0600000000000000" pitchFamily="50" charset="-128"/>
                <a:ea typeface="HG丸ｺﾞｼｯｸM-PRO" panose="020F0600000000000000" pitchFamily="50" charset="-128"/>
              </a:rPr>
              <a:t>Q.</a:t>
            </a:r>
            <a:r>
              <a:rPr lang="ja-JP" altLang="en-US" sz="2400" dirty="0" smtClean="0">
                <a:latin typeface="HG丸ｺﾞｼｯｸM-PRO" panose="020F0600000000000000" pitchFamily="50" charset="-128"/>
                <a:ea typeface="HG丸ｺﾞｼｯｸM-PRO" panose="020F0600000000000000" pitchFamily="50" charset="-128"/>
              </a:rPr>
              <a:t>　アセアン加盟国をいえるかな？</a:t>
            </a:r>
            <a:endParaRPr lang="en-US" altLang="ja-JP" sz="2400" dirty="0" smtClean="0">
              <a:latin typeface="HG丸ｺﾞｼｯｸM-PRO" panose="020F0600000000000000" pitchFamily="50" charset="-128"/>
              <a:ea typeface="HG丸ｺﾞｼｯｸM-PRO" panose="020F0600000000000000" pitchFamily="50" charset="-128"/>
            </a:endParaRPr>
          </a:p>
          <a:p>
            <a:pPr marL="0" indent="0">
              <a:buNone/>
            </a:pPr>
            <a:r>
              <a:rPr kumimoji="1" lang="en-US" altLang="ja-JP" sz="2400" dirty="0" smtClean="0">
                <a:latin typeface="HG丸ｺﾞｼｯｸM-PRO" panose="020F0600000000000000" pitchFamily="50" charset="-128"/>
                <a:ea typeface="HG丸ｺﾞｼｯｸM-PRO" panose="020F0600000000000000" pitchFamily="50" charset="-128"/>
              </a:rPr>
              <a:t>A.</a:t>
            </a:r>
            <a:r>
              <a:rPr kumimoji="1" lang="ja-JP" altLang="en-US" sz="2400" dirty="0" smtClean="0">
                <a:latin typeface="HG丸ｺﾞｼｯｸM-PRO" panose="020F0600000000000000" pitchFamily="50" charset="-128"/>
                <a:ea typeface="HG丸ｺﾞｼｯｸM-PRO" panose="020F0600000000000000" pitchFamily="50" charset="-128"/>
              </a:rPr>
              <a:t>　</a:t>
            </a:r>
            <a:r>
              <a:rPr kumimoji="1" lang="ja-JP" altLang="en-US" sz="2000" dirty="0" smtClean="0">
                <a:latin typeface="HG丸ｺﾞｼｯｸM-PRO" panose="020F0600000000000000" pitchFamily="50" charset="-128"/>
                <a:ea typeface="HG丸ｺﾞｼｯｸM-PRO" panose="020F0600000000000000" pitchFamily="50" charset="-128"/>
              </a:rPr>
              <a:t>ブルネイダルサラーム国、カンボジア王国、インドネシア共和国、</a:t>
            </a:r>
            <a:r>
              <a:rPr lang="ja-JP" altLang="en-US" dirty="0">
                <a:latin typeface="HG丸ｺﾞｼｯｸM-PRO" panose="020F0600000000000000" pitchFamily="50" charset="-128"/>
                <a:ea typeface="HG丸ｺﾞｼｯｸM-PRO" panose="020F0600000000000000" pitchFamily="50" charset="-128"/>
              </a:rPr>
              <a:t>　</a:t>
            </a:r>
            <a:r>
              <a:rPr kumimoji="1" lang="ja-JP" altLang="en-US" sz="2000" dirty="0" smtClean="0">
                <a:latin typeface="HG丸ｺﾞｼｯｸM-PRO" panose="020F0600000000000000" pitchFamily="50" charset="-128"/>
                <a:ea typeface="HG丸ｺﾞｼｯｸM-PRO" panose="020F0600000000000000" pitchFamily="50" charset="-128"/>
              </a:rPr>
              <a:t>　　</a:t>
            </a:r>
            <a:endParaRPr kumimoji="1" lang="en-US" altLang="ja-JP" sz="2000" dirty="0" smtClean="0">
              <a:latin typeface="HG丸ｺﾞｼｯｸM-PRO" panose="020F0600000000000000" pitchFamily="50" charset="-128"/>
              <a:ea typeface="HG丸ｺﾞｼｯｸM-PRO" panose="020F0600000000000000" pitchFamily="50" charset="-128"/>
            </a:endParaRPr>
          </a:p>
          <a:p>
            <a:pPr marL="0" indent="0">
              <a:buNone/>
            </a:pPr>
            <a:r>
              <a:rPr kumimoji="1" lang="ja-JP" altLang="en-US" dirty="0" smtClean="0">
                <a:latin typeface="HG丸ｺﾞｼｯｸM-PRO" panose="020F0600000000000000" pitchFamily="50" charset="-128"/>
                <a:ea typeface="HG丸ｺﾞｼｯｸM-PRO" panose="020F0600000000000000" pitchFamily="50" charset="-128"/>
              </a:rPr>
              <a:t>　　  </a:t>
            </a:r>
            <a:r>
              <a:rPr kumimoji="1" lang="ja-JP" altLang="en-US" sz="2000" dirty="0" smtClean="0">
                <a:latin typeface="HG丸ｺﾞｼｯｸM-PRO" panose="020F0600000000000000" pitchFamily="50" charset="-128"/>
                <a:ea typeface="HG丸ｺﾞｼｯｸM-PRO" panose="020F0600000000000000" pitchFamily="50" charset="-128"/>
              </a:rPr>
              <a:t>ラオス人民民主共和国、マレーシア、ミャンマー連邦共和国、</a:t>
            </a:r>
            <a:endParaRPr kumimoji="1" lang="en-US" altLang="ja-JP" sz="2000" dirty="0" smtClean="0">
              <a:latin typeface="HG丸ｺﾞｼｯｸM-PRO" panose="020F0600000000000000" pitchFamily="50" charset="-128"/>
              <a:ea typeface="HG丸ｺﾞｼｯｸM-PRO" panose="020F0600000000000000" pitchFamily="50" charset="-128"/>
            </a:endParaRPr>
          </a:p>
          <a:p>
            <a:pPr marL="0" indent="0">
              <a:buNone/>
            </a:pPr>
            <a:r>
              <a:rPr kumimoji="1" lang="ja-JP" altLang="en-US" dirty="0" smtClean="0">
                <a:latin typeface="HG丸ｺﾞｼｯｸM-PRO" panose="020F0600000000000000" pitchFamily="50" charset="-128"/>
                <a:ea typeface="HG丸ｺﾞｼｯｸM-PRO" panose="020F0600000000000000" pitchFamily="50" charset="-128"/>
              </a:rPr>
              <a:t>　　  </a:t>
            </a:r>
            <a:r>
              <a:rPr kumimoji="1" lang="ja-JP" altLang="en-US" sz="2000" dirty="0" smtClean="0">
                <a:latin typeface="HG丸ｺﾞｼｯｸM-PRO" panose="020F0600000000000000" pitchFamily="50" charset="-128"/>
                <a:ea typeface="HG丸ｺﾞｼｯｸM-PRO" panose="020F0600000000000000" pitchFamily="50" charset="-128"/>
              </a:rPr>
              <a:t>フィリピン共和国、</a:t>
            </a:r>
            <a:r>
              <a:rPr lang="ja-JP" altLang="en-US" sz="2000" dirty="0" smtClean="0">
                <a:latin typeface="HG丸ｺﾞｼｯｸM-PRO" panose="020F0600000000000000" pitchFamily="50" charset="-128"/>
                <a:ea typeface="HG丸ｺﾞｼｯｸM-PRO" panose="020F0600000000000000" pitchFamily="50" charset="-128"/>
              </a:rPr>
              <a:t>シンガポール共和国、タイ王国、ベトナム社会主義共和国</a:t>
            </a:r>
            <a:endParaRPr lang="en-US" altLang="ja-JP" sz="2000" dirty="0" smtClean="0">
              <a:latin typeface="HG丸ｺﾞｼｯｸM-PRO" panose="020F0600000000000000" pitchFamily="50" charset="-128"/>
              <a:ea typeface="HG丸ｺﾞｼｯｸM-PRO" panose="020F0600000000000000" pitchFamily="50" charset="-128"/>
            </a:endParaRPr>
          </a:p>
          <a:p>
            <a:pPr marL="0" indent="0">
              <a:buNone/>
            </a:pPr>
            <a:endParaRPr lang="en-US" altLang="ja-JP" sz="2400" dirty="0" smtClean="0">
              <a:latin typeface="HG丸ｺﾞｼｯｸM-PRO" panose="020F0600000000000000" pitchFamily="50" charset="-128"/>
              <a:ea typeface="HG丸ｺﾞｼｯｸM-PRO" panose="020F0600000000000000" pitchFamily="50" charset="-128"/>
            </a:endParaRPr>
          </a:p>
          <a:p>
            <a:pPr marL="0" indent="0">
              <a:buNone/>
            </a:pPr>
            <a:r>
              <a:rPr lang="en-US" altLang="ja-JP" sz="2400" dirty="0" smtClean="0">
                <a:latin typeface="HG丸ｺﾞｼｯｸM-PRO" panose="020F0600000000000000" pitchFamily="50" charset="-128"/>
                <a:ea typeface="HG丸ｺﾞｼｯｸM-PRO" panose="020F0600000000000000" pitchFamily="50" charset="-128"/>
              </a:rPr>
              <a:t>Q.</a:t>
            </a:r>
            <a:r>
              <a:rPr lang="ja-JP" altLang="en-US" sz="2400" dirty="0" smtClean="0">
                <a:latin typeface="HG丸ｺﾞｼｯｸM-PRO" panose="020F0600000000000000" pitchFamily="50" charset="-128"/>
                <a:ea typeface="HG丸ｺﾞｼｯｸM-PRO" panose="020F0600000000000000" pitchFamily="50" charset="-128"/>
              </a:rPr>
              <a:t>    アセアンの本部はどこにある？</a:t>
            </a:r>
            <a:endParaRPr lang="en-US" altLang="ja-JP" sz="2400" dirty="0" smtClean="0">
              <a:latin typeface="HG丸ｺﾞｼｯｸM-PRO" panose="020F0600000000000000" pitchFamily="50" charset="-128"/>
              <a:ea typeface="HG丸ｺﾞｼｯｸM-PRO" panose="020F0600000000000000" pitchFamily="50" charset="-128"/>
            </a:endParaRPr>
          </a:p>
          <a:p>
            <a:pPr marL="0" indent="0">
              <a:buNone/>
            </a:pPr>
            <a:r>
              <a:rPr lang="en-US" altLang="ja-JP" sz="2400" dirty="0" smtClean="0">
                <a:latin typeface="HG丸ｺﾞｼｯｸM-PRO" panose="020F0600000000000000" pitchFamily="50" charset="-128"/>
                <a:ea typeface="HG丸ｺﾞｼｯｸM-PRO" panose="020F0600000000000000" pitchFamily="50" charset="-128"/>
              </a:rPr>
              <a:t>A.</a:t>
            </a:r>
            <a:r>
              <a:rPr lang="ja-JP" altLang="en-US" sz="2400" dirty="0" smtClean="0">
                <a:latin typeface="HG丸ｺﾞｼｯｸM-PRO" panose="020F0600000000000000" pitchFamily="50" charset="-128"/>
                <a:ea typeface="HG丸ｺﾞｼｯｸM-PRO" panose="020F0600000000000000" pitchFamily="50" charset="-128"/>
              </a:rPr>
              <a:t>　（インドネシア）ジャカルタ</a:t>
            </a:r>
            <a:endParaRPr lang="en-US" altLang="ja-JP" sz="24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400" dirty="0"/>
              <a:t>　</a:t>
            </a:r>
            <a:endParaRPr lang="en-US" altLang="ja-JP" sz="2400" dirty="0" smtClean="0"/>
          </a:p>
        </p:txBody>
      </p:sp>
    </p:spTree>
    <p:extLst>
      <p:ext uri="{BB962C8B-B14F-4D97-AF65-F5344CB8AC3E}">
        <p14:creationId xmlns:p14="http://schemas.microsoft.com/office/powerpoint/2010/main" val="2482837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395</TotalTime>
  <Words>649</Words>
  <Application>Microsoft Office PowerPoint</Application>
  <PresentationFormat>ワイド画面</PresentationFormat>
  <Paragraphs>62</Paragraphs>
  <Slides>10</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HG丸ｺﾞｼｯｸM-PRO</vt:lpstr>
      <vt:lpstr>メイリオ</vt:lpstr>
      <vt:lpstr>游ゴシック</vt:lpstr>
      <vt:lpstr>Arial</vt:lpstr>
      <vt:lpstr>Times New Roman</vt:lpstr>
      <vt:lpstr>Trebuchet MS</vt:lpstr>
      <vt:lpstr>Wingdings 3</vt:lpstr>
      <vt:lpstr>ファセット</vt:lpstr>
      <vt:lpstr>アセアンってなあに？</vt:lpstr>
      <vt:lpstr>ASEAN（アセアン）って何？</vt:lpstr>
      <vt:lpstr>「バンコク宣言」って何？</vt:lpstr>
      <vt:lpstr>その後・・・</vt:lpstr>
      <vt:lpstr>PowerPoint プレゼンテーション</vt:lpstr>
      <vt:lpstr>何をしているの？</vt:lpstr>
      <vt:lpstr>日本も加盟している？</vt:lpstr>
      <vt:lpstr>日本アセアンセンター</vt:lpstr>
      <vt:lpstr>復習</vt:lpstr>
      <vt:lpstr>おわり</vt:lpstr>
    </vt:vector>
  </TitlesOfParts>
  <Company>堺市</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アセアンの国々</dc:title>
  <dc:creator>堺市</dc:creator>
  <cp:lastModifiedBy>堺市</cp:lastModifiedBy>
  <cp:revision>61</cp:revision>
  <cp:lastPrinted>2019-04-03T05:42:43Z</cp:lastPrinted>
  <dcterms:created xsi:type="dcterms:W3CDTF">2017-10-31T06:36:22Z</dcterms:created>
  <dcterms:modified xsi:type="dcterms:W3CDTF">2020-07-15T02:53:03Z</dcterms:modified>
</cp:coreProperties>
</file>