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6" r:id="rId5"/>
    <p:sldId id="28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8288000" cy="10287000"/>
  <p:notesSz cx="6858000" cy="9144000"/>
  <p:embeddedFontLst>
    <p:embeddedFont>
      <p:font typeface="Helvetica World" panose="020B0600070205080204" charset="-128"/>
      <p:regular r:id="rId33"/>
    </p:embeddedFont>
    <p:embeddedFont>
      <p:font typeface="Helvetica World Bold" panose="020B0600070205080204" charset="-128"/>
      <p:regular r:id="rId34"/>
    </p:embeddedFont>
    <p:embeddedFont>
      <p:font typeface="Source Han Sans JP" panose="020B0600070205080204" charset="-128"/>
      <p:regular r:id="rId35"/>
    </p:embeddedFont>
    <p:embeddedFont>
      <p:font typeface="游ゴシック" panose="020B0400000000000000" pitchFamily="50" charset="-128"/>
      <p:regular r:id="rId36"/>
      <p:bold r:id="rId37"/>
    </p:embeddedFont>
    <p:embeddedFont>
      <p:font typeface="Georgia Pro Condensed" panose="020B060007020508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4" d="100"/>
          <a:sy n="64" d="100"/>
        </p:scale>
        <p:origin x="10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E6F45-940B-409F-AD93-376C5D2A1AC6}" type="datetimeFigureOut">
              <a:rPr kumimoji="1" lang="ja-JP" altLang="en-US" smtClean="0"/>
              <a:t>2026/3/17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1E893-FCE7-4E18-90F4-05F06742A7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717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1E893-FCE7-4E18-90F4-05F06742A73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01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" Target="slide4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700"/>
            <a:ext cx="11201400" cy="10299700"/>
            <a:chOff x="0" y="0"/>
            <a:chExt cx="963348" cy="8857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3348" cy="885799"/>
            </a:xfrm>
            <a:custGeom>
              <a:avLst/>
              <a:gdLst/>
              <a:ahLst/>
              <a:cxnLst/>
              <a:rect l="l" t="t" r="r" b="b"/>
              <a:pathLst>
                <a:path w="963348" h="885799">
                  <a:moveTo>
                    <a:pt x="0" y="0"/>
                  </a:moveTo>
                  <a:lnTo>
                    <a:pt x="963348" y="0"/>
                  </a:lnTo>
                  <a:lnTo>
                    <a:pt x="963348" y="885799"/>
                  </a:lnTo>
                  <a:lnTo>
                    <a:pt x="0" y="885799"/>
                  </a:lnTo>
                  <a:close/>
                </a:path>
              </a:pathLst>
            </a:custGeom>
            <a:solidFill>
              <a:srgbClr val="1F5A3B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868150" y="666750"/>
            <a:ext cx="5753100" cy="8953500"/>
            <a:chOff x="0" y="0"/>
            <a:chExt cx="814724" cy="1267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79" r="-57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3452" y="780501"/>
            <a:ext cx="9754495" cy="2044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5255"/>
              </a:lnSpc>
            </a:pPr>
            <a:r>
              <a:rPr lang="en-US" sz="15255" u="none" strike="noStrike" spc="-533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Timor-Leste:</a:t>
            </a:r>
          </a:p>
        </p:txBody>
      </p:sp>
      <p:sp>
        <p:nvSpPr>
          <p:cNvPr id="7" name="Freeform 7"/>
          <p:cNvSpPr/>
          <p:nvPr/>
        </p:nvSpPr>
        <p:spPr>
          <a:xfrm rot="-3117037">
            <a:off x="8947742" y="765609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4" y="0"/>
                </a:lnTo>
                <a:lnTo>
                  <a:pt x="2112604" y="1859091"/>
                </a:lnTo>
                <a:lnTo>
                  <a:pt x="0" y="1859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723452" y="3053903"/>
            <a:ext cx="9754495" cy="171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56"/>
              </a:lnSpc>
            </a:pPr>
            <a:r>
              <a:rPr lang="en-US" sz="12756" spc="-446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2027" y="5212653"/>
            <a:ext cx="9754495" cy="151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356"/>
              </a:lnSpc>
            </a:pPr>
            <a:r>
              <a:rPr lang="en-US" sz="11356" spc="-397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ってどんな国？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51870" y="0"/>
            <a:ext cx="11136130" cy="10287000"/>
          </a:xfrm>
          <a:custGeom>
            <a:avLst/>
            <a:gdLst/>
            <a:ahLst/>
            <a:cxnLst/>
            <a:rect l="l" t="t" r="r" b="b"/>
            <a:pathLst>
              <a:path w="11136130" h="10287000">
                <a:moveTo>
                  <a:pt x="0" y="0"/>
                </a:moveTo>
                <a:lnTo>
                  <a:pt x="11136130" y="0"/>
                </a:lnTo>
                <a:lnTo>
                  <a:pt x="111361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202986" y="1101499"/>
            <a:ext cx="6075897" cy="117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 0時間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368" y="461667"/>
            <a:ext cx="1532618" cy="2065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93"/>
              </a:lnSpc>
            </a:pPr>
            <a:r>
              <a:rPr lang="en-US" sz="12067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1000" y="3277731"/>
            <a:ext cx="6400800" cy="180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日本から東ティモールまではおよそ5,000kmほどの距離がありますが時差はありません。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E48CD-426F-CFAF-59B4-FA50D6EF7E94}"/>
              </a:ext>
            </a:extLst>
          </p:cNvPr>
          <p:cNvSpPr txBox="1"/>
          <p:nvPr/>
        </p:nvSpPr>
        <p:spPr>
          <a:xfrm>
            <a:off x="228600" y="5681962"/>
            <a:ext cx="6781800" cy="365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📍 </a:t>
            </a: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どこにある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？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日本の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ずっと南のほう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にあります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。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オーストラリアのすぐ上（北）にある小さな国です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。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200" dirty="0" err="1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赤道より少し南にあります</a:t>
            </a:r>
            <a:r>
              <a:rPr lang="en-US" sz="3200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303" y="1442051"/>
            <a:ext cx="1747389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Q2. </a:t>
            </a:r>
            <a:r>
              <a:rPr lang="en-US" sz="73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東ティモールの首都はどこでしょう</a:t>
            </a:r>
            <a:r>
              <a:rPr lang="en-US" sz="73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95613" y="3846081"/>
            <a:ext cx="8768042" cy="524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99"/>
              </a:lnSpc>
              <a:spcBef>
                <a:spcPct val="0"/>
              </a:spcBef>
            </a:pPr>
            <a:r>
              <a:rPr lang="en-US" sz="81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マニラ</a:t>
            </a:r>
          </a:p>
          <a:p>
            <a:pPr algn="l">
              <a:lnSpc>
                <a:spcPts val="8199"/>
              </a:lnSpc>
              <a:spcBef>
                <a:spcPct val="0"/>
              </a:spcBef>
            </a:pPr>
            <a:endParaRPr lang="en-US" sz="8199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8199"/>
              </a:lnSpc>
              <a:spcBef>
                <a:spcPct val="0"/>
              </a:spcBef>
            </a:pPr>
            <a:r>
              <a:rPr lang="en-US" sz="81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ディリ </a:t>
            </a:r>
          </a:p>
          <a:p>
            <a:pPr algn="l">
              <a:lnSpc>
                <a:spcPts val="8199"/>
              </a:lnSpc>
              <a:spcBef>
                <a:spcPct val="0"/>
              </a:spcBef>
            </a:pPr>
            <a:endParaRPr lang="en-US" sz="8199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8199"/>
              </a:lnSpc>
              <a:spcBef>
                <a:spcPct val="0"/>
              </a:spcBef>
            </a:pPr>
            <a:r>
              <a:rPr lang="en-US" sz="81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バウカウ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000">
        <p14:pan dir="u"/>
      </p:transition>
    </mc:Choice>
    <mc:Fallback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53578" y="347956"/>
            <a:ext cx="9591088" cy="9591088"/>
          </a:xfrm>
          <a:custGeom>
            <a:avLst/>
            <a:gdLst/>
            <a:ahLst/>
            <a:cxnLst/>
            <a:rect l="l" t="t" r="r" b="b"/>
            <a:pathLst>
              <a:path w="9591088" h="9591088">
                <a:moveTo>
                  <a:pt x="0" y="0"/>
                </a:moveTo>
                <a:lnTo>
                  <a:pt x="9591088" y="0"/>
                </a:lnTo>
                <a:lnTo>
                  <a:pt x="9591088" y="9591088"/>
                </a:lnTo>
                <a:lnTo>
                  <a:pt x="0" y="9591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560199" y="4460798"/>
            <a:ext cx="5143487" cy="122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  <a:spcBef>
                <a:spcPct val="0"/>
              </a:spcBef>
            </a:pPr>
            <a:r>
              <a:rPr lang="en-US" sz="90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 ディリ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97857" y="432421"/>
            <a:ext cx="2791106" cy="376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6"/>
              </a:lnSpc>
            </a:pPr>
            <a:r>
              <a:rPr lang="en-US" sz="21975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00" y="6920813"/>
            <a:ext cx="8089937" cy="3036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東ティモール全体の人口＝約146万人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（2026年時点）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※京都市ぐらいの人口と同じ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Source Han Sans JP"/>
              <a:ea typeface="Source Han Sans JP"/>
              <a:cs typeface="Source Han Sans JP"/>
              <a:sym typeface="Source Han Sans JP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FFFFFF"/>
              </a:solidFill>
              <a:latin typeface="Source Han Sans JP"/>
              <a:ea typeface="Source Han Sans JP"/>
              <a:cs typeface="Source Han Sans JP"/>
              <a:sym typeface="Source Han Sans JP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5000">
        <p14:switch dir="r"/>
      </p:transition>
    </mc:Choice>
    <mc:Fallback>
      <p:transition spd="slow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22" y="1152525"/>
            <a:ext cx="16188794" cy="2833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0"/>
              </a:lnSpc>
              <a:spcBef>
                <a:spcPct val="0"/>
              </a:spcBef>
            </a:pPr>
            <a:r>
              <a:rPr lang="en-US" sz="73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Q3. </a:t>
            </a:r>
            <a:r>
              <a:rPr lang="en-US" sz="73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国の名前にある「東ティモール</a:t>
            </a:r>
            <a:r>
              <a:rPr lang="en-US" sz="73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」</a:t>
            </a:r>
          </a:p>
          <a:p>
            <a:pPr algn="l">
              <a:lnSpc>
                <a:spcPts val="7300"/>
              </a:lnSpc>
              <a:spcBef>
                <a:spcPct val="0"/>
              </a:spcBef>
            </a:pPr>
            <a:r>
              <a:rPr lang="en-US" sz="73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の「ティモール」の意味は何でしょうか</a:t>
            </a:r>
            <a:r>
              <a:rPr lang="en-US" sz="73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84434" y="4240653"/>
            <a:ext cx="4719132" cy="501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島</a:t>
            </a:r>
          </a:p>
          <a:p>
            <a:pPr algn="l">
              <a:lnSpc>
                <a:spcPts val="7800"/>
              </a:lnSpc>
              <a:spcBef>
                <a:spcPct val="0"/>
              </a:spcBef>
            </a:pPr>
            <a:endParaRPr lang="en-US" sz="78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国 </a:t>
            </a:r>
          </a:p>
          <a:p>
            <a:pPr algn="l">
              <a:lnSpc>
                <a:spcPts val="7800"/>
              </a:lnSpc>
              <a:spcBef>
                <a:spcPct val="0"/>
              </a:spcBef>
            </a:pPr>
            <a:endParaRPr lang="en-US" sz="78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東　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5000">
        <p14:pan dir="u"/>
      </p:transition>
    </mc:Choice>
    <mc:Fallback>
      <p:transition spd="slow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22706" y="1219200"/>
            <a:ext cx="5718505" cy="1354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  <a:spcBef>
                <a:spcPct val="0"/>
              </a:spcBef>
            </a:pPr>
            <a:r>
              <a:rPr lang="en-US" sz="10199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東　　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17745" y="315478"/>
            <a:ext cx="1930780" cy="2599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2"/>
              </a:lnSpc>
            </a:pPr>
            <a:r>
              <a:rPr lang="en-US" sz="15202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65267" y="3428575"/>
            <a:ext cx="15062960" cy="3447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85"/>
              </a:lnSpc>
            </a:pP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🔶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ティモール（Timor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）</a:t>
            </a:r>
          </a:p>
          <a:p>
            <a:pPr algn="l">
              <a:lnSpc>
                <a:spcPts val="6785"/>
              </a:lnSpc>
            </a:pP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　→ 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マレー語で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「東」 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を意味します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。</a:t>
            </a:r>
          </a:p>
          <a:p>
            <a:pPr algn="l">
              <a:lnSpc>
                <a:spcPts val="6785"/>
              </a:lnSpc>
            </a:pP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🔶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レステ（Leste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） </a:t>
            </a:r>
          </a:p>
          <a:p>
            <a:pPr algn="l">
              <a:lnSpc>
                <a:spcPts val="6785"/>
              </a:lnSpc>
            </a:pP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　→ 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ポルトガル語で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「</a:t>
            </a:r>
            <a:r>
              <a:rPr lang="en-US" sz="59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東」を意味します</a:t>
            </a:r>
            <a:r>
              <a:rPr lang="en-US" sz="59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380075"/>
            <a:ext cx="16452789" cy="245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2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つまり「ティモールレステ（Timor-Leste）」は、「東・東」という2つの言語で「東」を重ねた名前になっています。</a:t>
            </a:r>
          </a:p>
          <a:p>
            <a:pPr algn="l">
              <a:lnSpc>
                <a:spcPts val="4830"/>
              </a:lnSpc>
            </a:pPr>
            <a:r>
              <a:rPr lang="en-US" sz="42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ではなぜ2回でてくるの？ティモール島はインドネシアと東ティモールにわかれています。島の 東側にある国 だからです。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412" y="1442051"/>
            <a:ext cx="1748778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00"/>
              </a:lnSpc>
              <a:spcBef>
                <a:spcPct val="0"/>
              </a:spcBef>
            </a:pPr>
            <a:r>
              <a:rPr lang="en-US" sz="73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Q4. 東ティモールの公用語は何でしょう？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95613" y="3827031"/>
            <a:ext cx="9430461" cy="5017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タガログ語</a:t>
            </a:r>
          </a:p>
          <a:p>
            <a:pPr algn="l">
              <a:lnSpc>
                <a:spcPts val="7800"/>
              </a:lnSpc>
              <a:spcBef>
                <a:spcPct val="0"/>
              </a:spcBef>
            </a:pPr>
            <a:endParaRPr lang="en-US" sz="78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ポルトガル語 </a:t>
            </a:r>
          </a:p>
          <a:p>
            <a:pPr algn="l">
              <a:lnSpc>
                <a:spcPts val="7800"/>
              </a:lnSpc>
              <a:spcBef>
                <a:spcPct val="0"/>
              </a:spcBef>
            </a:pPr>
            <a:endParaRPr lang="en-US" sz="78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テトゥン語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000">
        <p14:pan dir="u"/>
      </p:transition>
    </mc:Choice>
    <mc:Fallback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004225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8158" cy="921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91600" y="0"/>
            <a:ext cx="9296400" cy="10287000"/>
            <a:chOff x="0" y="0"/>
            <a:chExt cx="1220873" cy="1350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0873" cy="1350966"/>
            </a:xfrm>
            <a:custGeom>
              <a:avLst/>
              <a:gdLst/>
              <a:ahLst/>
              <a:cxnLst/>
              <a:rect l="l" t="t" r="r" b="b"/>
              <a:pathLst>
                <a:path w="1220873" h="1350966">
                  <a:moveTo>
                    <a:pt x="0" y="0"/>
                  </a:moveTo>
                  <a:lnTo>
                    <a:pt x="1220873" y="0"/>
                  </a:lnTo>
                  <a:lnTo>
                    <a:pt x="1220873" y="1350966"/>
                  </a:lnTo>
                  <a:lnTo>
                    <a:pt x="0" y="1350966"/>
                  </a:lnTo>
                  <a:close/>
                </a:path>
              </a:pathLst>
            </a:custGeom>
            <a:blipFill>
              <a:blip r:embed="rId2"/>
              <a:stretch>
                <a:fillRect l="-5327" r="-532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6275" y="790575"/>
            <a:ext cx="7869743" cy="286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00"/>
              </a:lnSpc>
            </a:pPr>
            <a:r>
              <a:rPr lang="en-US" sz="7400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24年かけて</a:t>
            </a:r>
          </a:p>
          <a:p>
            <a:pPr algn="l">
              <a:lnSpc>
                <a:spcPts val="7400"/>
              </a:lnSpc>
            </a:pPr>
            <a:r>
              <a:rPr lang="en-US" sz="7400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自分の国になった</a:t>
            </a:r>
          </a:p>
          <a:p>
            <a:pPr marL="0" lvl="0" indent="0" algn="l">
              <a:lnSpc>
                <a:spcPts val="7400"/>
              </a:lnSpc>
              <a:spcBef>
                <a:spcPct val="0"/>
              </a:spcBef>
            </a:pPr>
            <a:r>
              <a:rPr lang="en-US" sz="7400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750" y="5131706"/>
            <a:ext cx="7869743" cy="2601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</a:pPr>
            <a:r>
              <a:rPr lang="en-US" sz="3699" u="none" strike="noStrike" spc="-55" dirty="0">
                <a:solidFill>
                  <a:srgbClr val="D6E8D1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東ティモールは、長いあいだ外国に支配されていましたが、人々はあきらめずにがんばり、2002年、ついに自分たちの国として独立しました。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:fade/>
      </p:transition>
    </mc:Choice>
    <mc:Fallback>
      <p:transition spd="slow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33256" y="4638532"/>
            <a:ext cx="8263341" cy="274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 ポルトガル語 </a:t>
            </a:r>
          </a:p>
          <a:p>
            <a:pPr algn="l">
              <a:lnSpc>
                <a:spcPts val="7100"/>
              </a:lnSpc>
              <a:spcBef>
                <a:spcPct val="0"/>
              </a:spcBef>
            </a:pPr>
            <a:endParaRPr lang="en-US" sz="71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 テトゥン語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144000" y="1450583"/>
            <a:ext cx="8615939" cy="3366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東ティモールでは、テトゥン語とポルトガル語という2つのことばが公用語として使われています。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51877" y="351104"/>
            <a:ext cx="2791106" cy="376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6"/>
              </a:lnSpc>
            </a:pPr>
            <a:r>
              <a:rPr lang="en-US" sz="21975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C2D030-6304-7580-FD26-2D597F47DD7B}"/>
              </a:ext>
            </a:extLst>
          </p:cNvPr>
          <p:cNvSpPr txBox="1"/>
          <p:nvPr/>
        </p:nvSpPr>
        <p:spPr>
          <a:xfrm>
            <a:off x="9220200" y="6004809"/>
            <a:ext cx="8615939" cy="2507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でも、インドネシア語や英語を話せる人もたくさんいて、色々な言葉が使われています</a:t>
            </a:r>
            <a:r>
              <a:rPr lang="en-US" sz="48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115" y="5143500"/>
            <a:ext cx="4274336" cy="2847776"/>
          </a:xfrm>
          <a:custGeom>
            <a:avLst/>
            <a:gdLst/>
            <a:ahLst/>
            <a:cxnLst/>
            <a:rect l="l" t="t" r="r" b="b"/>
            <a:pathLst>
              <a:path w="4274336" h="2847776">
                <a:moveTo>
                  <a:pt x="0" y="0"/>
                </a:moveTo>
                <a:lnTo>
                  <a:pt x="4274336" y="0"/>
                </a:lnTo>
                <a:lnTo>
                  <a:pt x="4274336" y="2847776"/>
                </a:lnTo>
                <a:lnTo>
                  <a:pt x="0" y="2847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6974041" y="5143500"/>
            <a:ext cx="4371785" cy="2912702"/>
          </a:xfrm>
          <a:custGeom>
            <a:avLst/>
            <a:gdLst/>
            <a:ahLst/>
            <a:cxnLst/>
            <a:rect l="l" t="t" r="r" b="b"/>
            <a:pathLst>
              <a:path w="4371785" h="2912702">
                <a:moveTo>
                  <a:pt x="0" y="0"/>
                </a:moveTo>
                <a:lnTo>
                  <a:pt x="4371784" y="0"/>
                </a:lnTo>
                <a:lnTo>
                  <a:pt x="4371784" y="2912702"/>
                </a:lnTo>
                <a:lnTo>
                  <a:pt x="0" y="2912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12831725" y="5078575"/>
            <a:ext cx="4371785" cy="2912702"/>
          </a:xfrm>
          <a:custGeom>
            <a:avLst/>
            <a:gdLst/>
            <a:ahLst/>
            <a:cxnLst/>
            <a:rect l="l" t="t" r="r" b="b"/>
            <a:pathLst>
              <a:path w="4371785" h="2912702">
                <a:moveTo>
                  <a:pt x="0" y="0"/>
                </a:moveTo>
                <a:lnTo>
                  <a:pt x="4371785" y="0"/>
                </a:lnTo>
                <a:lnTo>
                  <a:pt x="4371785" y="2912701"/>
                </a:lnTo>
                <a:lnTo>
                  <a:pt x="0" y="2912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TextBox 5"/>
          <p:cNvSpPr txBox="1"/>
          <p:nvPr/>
        </p:nvSpPr>
        <p:spPr>
          <a:xfrm>
            <a:off x="745876" y="1442051"/>
            <a:ext cx="1700872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  <a:spcBef>
                <a:spcPct val="0"/>
              </a:spcBef>
            </a:pPr>
            <a:r>
              <a:rPr lang="en-US" sz="71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Q5. </a:t>
            </a:r>
            <a:r>
              <a:rPr lang="en-US" sz="71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東ティモールの国旗はどれでしょう</a:t>
            </a:r>
            <a:r>
              <a:rPr lang="en-US" sz="71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559876"/>
            <a:ext cx="1096830" cy="9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75151" y="3559876"/>
            <a:ext cx="1096830" cy="9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73057" y="3640530"/>
            <a:ext cx="1096830" cy="9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5000">
        <p14:pan dir="u"/>
      </p:transition>
    </mc:Choice>
    <mc:Fallback>
      <p:transition spd="slow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275" y="3148820"/>
            <a:ext cx="7404679" cy="4933368"/>
          </a:xfrm>
          <a:custGeom>
            <a:avLst/>
            <a:gdLst/>
            <a:ahLst/>
            <a:cxnLst/>
            <a:rect l="l" t="t" r="r" b="b"/>
            <a:pathLst>
              <a:path w="7404679" h="4933368">
                <a:moveTo>
                  <a:pt x="0" y="0"/>
                </a:moveTo>
                <a:lnTo>
                  <a:pt x="7404679" y="0"/>
                </a:lnTo>
                <a:lnTo>
                  <a:pt x="7404679" y="4933367"/>
                </a:lnTo>
                <a:lnTo>
                  <a:pt x="0" y="4933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95350" y="1739554"/>
            <a:ext cx="1096830" cy="9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322385" y="1316209"/>
            <a:ext cx="9285345" cy="881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東ティモールの国旗は、赤・黒・黄・白の4つの色でできています。</a:t>
            </a:r>
          </a:p>
          <a:p>
            <a:pPr algn="l">
              <a:lnSpc>
                <a:spcPts val="4620"/>
              </a:lnSpc>
            </a:pPr>
            <a:endParaRPr lang="en-US" sz="3300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🌟 </a:t>
            </a: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色の意味</a:t>
            </a:r>
            <a:endParaRPr lang="en-US" sz="3300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赤（背景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） → </a:t>
            </a: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独立のためにがんばった人たちの「勇気」と「たたかい」を表しています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。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黒（左の三角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） → </a:t>
            </a: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国が乗りこえてきた「むずかしい時代」や「苦しみ」を表します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。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黄（黒の上の三角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） → </a:t>
            </a: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国の「未来への希望」や「明るい道」を表しています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。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白い星（黒い三角の中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） → </a:t>
            </a:r>
            <a:r>
              <a:rPr lang="en-US" sz="3300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平和を願う気持ちと、国を正しい方向へ導く「光」を表しています</a:t>
            </a:r>
            <a:r>
              <a:rPr lang="en-US" sz="33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。</a:t>
            </a:r>
          </a:p>
          <a:p>
            <a:pPr algn="l">
              <a:lnSpc>
                <a:spcPts val="4620"/>
              </a:lnSpc>
            </a:pPr>
            <a:endParaRPr lang="en-US" sz="3300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620"/>
              </a:lnSpc>
            </a:pPr>
            <a:endParaRPr lang="en-US" sz="3300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8190" y="97068"/>
            <a:ext cx="2268444" cy="3051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4"/>
              </a:lnSpc>
            </a:pPr>
            <a:r>
              <a:rPr lang="en-US" sz="1786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336" y="1442051"/>
            <a:ext cx="165018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  <a:spcBef>
                <a:spcPct val="0"/>
              </a:spcBef>
            </a:pPr>
            <a:r>
              <a:rPr lang="en-US" sz="76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Q6. </a:t>
            </a:r>
            <a:r>
              <a:rPr lang="en-US" sz="76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どんなお金を使っているのかな</a:t>
            </a:r>
            <a:r>
              <a:rPr lang="en-US" sz="76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49738" y="2964129"/>
            <a:ext cx="14000062" cy="5781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7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</a:t>
            </a:r>
            <a:r>
              <a:rPr lang="en-US" sz="75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アメリカの「ドル</a:t>
            </a: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」</a:t>
            </a:r>
          </a:p>
          <a:p>
            <a:pPr algn="l">
              <a:lnSpc>
                <a:spcPts val="7500"/>
              </a:lnSpc>
              <a:spcBef>
                <a:spcPct val="0"/>
              </a:spcBef>
            </a:pPr>
            <a:endParaRPr lang="en-US" sz="7500" dirty="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</a:t>
            </a:r>
            <a:r>
              <a:rPr lang="en-US" sz="75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インドネシアの「ルピア</a:t>
            </a: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」</a:t>
            </a:r>
          </a:p>
          <a:p>
            <a:pPr algn="l">
              <a:lnSpc>
                <a:spcPts val="7500"/>
              </a:lnSpc>
              <a:spcBef>
                <a:spcPct val="0"/>
              </a:spcBef>
            </a:pPr>
            <a:endParaRPr lang="en-US" sz="7500" dirty="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</a:t>
            </a:r>
            <a:r>
              <a:rPr lang="en-US" sz="75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ベトナムの「ドン</a:t>
            </a: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5000">
        <p14:pan dir="u"/>
      </p:transition>
    </mc:Choice>
    <mc:Fallback>
      <p:transition spd="slow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30577" y="614167"/>
            <a:ext cx="4031653" cy="3023740"/>
          </a:xfrm>
          <a:custGeom>
            <a:avLst/>
            <a:gdLst/>
            <a:ahLst/>
            <a:cxnLst/>
            <a:rect l="l" t="t" r="r" b="b"/>
            <a:pathLst>
              <a:path w="4031653" h="3023740">
                <a:moveTo>
                  <a:pt x="0" y="0"/>
                </a:moveTo>
                <a:lnTo>
                  <a:pt x="4031653" y="0"/>
                </a:lnTo>
                <a:lnTo>
                  <a:pt x="4031653" y="3023741"/>
                </a:lnTo>
                <a:lnTo>
                  <a:pt x="0" y="3023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8512911" y="4768454"/>
            <a:ext cx="8510679" cy="4800896"/>
          </a:xfrm>
          <a:custGeom>
            <a:avLst/>
            <a:gdLst/>
            <a:ahLst/>
            <a:cxnLst/>
            <a:rect l="l" t="t" r="r" b="b"/>
            <a:pathLst>
              <a:path w="8510679" h="4800896">
                <a:moveTo>
                  <a:pt x="0" y="0"/>
                </a:moveTo>
                <a:lnTo>
                  <a:pt x="8510679" y="0"/>
                </a:lnTo>
                <a:lnTo>
                  <a:pt x="8510679" y="4800896"/>
                </a:lnTo>
                <a:lnTo>
                  <a:pt x="0" y="480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TextBox 4"/>
          <p:cNvSpPr txBox="1"/>
          <p:nvPr/>
        </p:nvSpPr>
        <p:spPr>
          <a:xfrm>
            <a:off x="2386499" y="1666271"/>
            <a:ext cx="12912532" cy="104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77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アメリカの「ドル」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985731"/>
            <a:ext cx="7195534" cy="6531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6"/>
              </a:lnSpc>
            </a:pPr>
            <a:r>
              <a:rPr lang="en-US" sz="47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でも、小さい金額のおつり</a:t>
            </a: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</a:t>
            </a:r>
            <a:r>
              <a:rPr lang="en-US" sz="47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などには、東ティモールが作った</a:t>
            </a: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 「</a:t>
            </a:r>
            <a:r>
              <a:rPr lang="en-US" sz="47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センタボ硬貨</a:t>
            </a: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」 </a:t>
            </a:r>
            <a:r>
              <a:rPr lang="en-US" sz="47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が使われます</a:t>
            </a: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。</a:t>
            </a:r>
          </a:p>
          <a:p>
            <a:pPr algn="l">
              <a:lnSpc>
                <a:spcPts val="6486"/>
              </a:lnSpc>
            </a:pPr>
            <a:endParaRPr lang="en-US" sz="4700" dirty="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6486"/>
              </a:lnSpc>
            </a:pPr>
            <a:r>
              <a:rPr lang="en-US" sz="47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一番大きい硬貨で</a:t>
            </a: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、</a:t>
            </a:r>
          </a:p>
          <a:p>
            <a:pPr algn="l">
              <a:lnSpc>
                <a:spcPts val="6486"/>
              </a:lnSpc>
            </a:pP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200センタボ＝2USドルがあります。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99031" y="9709444"/>
            <a:ext cx="1097731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1センタボ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02022" y="9709444"/>
            <a:ext cx="1230188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10センタボ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5636" y="9709444"/>
            <a:ext cx="1230188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50センタボ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99031" y="4388090"/>
            <a:ext cx="1097731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5センタボ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15483" y="4369040"/>
            <a:ext cx="1230188" cy="313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25センタボ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181" y="578984"/>
            <a:ext cx="1769208" cy="239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1"/>
              </a:lnSpc>
            </a:pPr>
            <a:r>
              <a:rPr lang="en-US" sz="13929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531595"/>
            <a:ext cx="14316309" cy="9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Q7. よく使われる交通手段は？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38056" y="3181594"/>
            <a:ext cx="12912532" cy="54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バイク（オートバイ）</a:t>
            </a:r>
          </a:p>
          <a:p>
            <a:pPr algn="l">
              <a:lnSpc>
                <a:spcPts val="7100"/>
              </a:lnSpc>
              <a:spcBef>
                <a:spcPct val="0"/>
              </a:spcBef>
            </a:pPr>
            <a:endParaRPr lang="en-US" sz="71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電車</a:t>
            </a:r>
          </a:p>
          <a:p>
            <a:pPr algn="l">
              <a:lnSpc>
                <a:spcPts val="7100"/>
              </a:lnSpc>
              <a:spcBef>
                <a:spcPct val="0"/>
              </a:spcBef>
            </a:pPr>
            <a:endParaRPr lang="en-US" sz="710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7100"/>
              </a:lnSpc>
              <a:spcBef>
                <a:spcPct val="0"/>
              </a:spcBef>
            </a:pPr>
            <a:r>
              <a:rPr lang="en-US" sz="71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バス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5104" y="3836446"/>
            <a:ext cx="7620000" cy="26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0"/>
              </a:lnSpc>
              <a:spcBef>
                <a:spcPct val="0"/>
              </a:spcBef>
            </a:pPr>
            <a:r>
              <a:rPr lang="en-US" sz="20000">
                <a:solidFill>
                  <a:srgbClr val="EFDC5D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正解は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5000">
        <p14:pan dir="u"/>
      </p:transition>
    </mc:Choice>
    <mc:Fallback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48315" y="2246767"/>
            <a:ext cx="7612701" cy="4877290"/>
          </a:xfrm>
          <a:custGeom>
            <a:avLst/>
            <a:gdLst/>
            <a:ahLst/>
            <a:cxnLst/>
            <a:rect l="l" t="t" r="r" b="b"/>
            <a:pathLst>
              <a:path w="7612701" h="4877290">
                <a:moveTo>
                  <a:pt x="0" y="0"/>
                </a:moveTo>
                <a:lnTo>
                  <a:pt x="7612701" y="0"/>
                </a:lnTo>
                <a:lnTo>
                  <a:pt x="7612701" y="4877290"/>
                </a:lnTo>
                <a:lnTo>
                  <a:pt x="0" y="4877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57" t="-19849" r="-5290" b="-12069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569959" y="431852"/>
            <a:ext cx="11960638" cy="45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43"/>
              </a:lnSpc>
            </a:pPr>
            <a:r>
              <a:rPr lang="en-US" sz="77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 バイク（オートバイ）</a:t>
            </a:r>
          </a:p>
          <a:p>
            <a:pPr algn="l">
              <a:lnSpc>
                <a:spcPts val="12243"/>
              </a:lnSpc>
            </a:pPr>
            <a:r>
              <a:rPr lang="en-US" sz="77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 電車</a:t>
            </a:r>
          </a:p>
          <a:p>
            <a:pPr algn="l">
              <a:lnSpc>
                <a:spcPts val="12243"/>
              </a:lnSpc>
            </a:pPr>
            <a:r>
              <a:rPr lang="en-US" sz="770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 バス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1000" y="5172075"/>
            <a:ext cx="9034418" cy="161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6"/>
              </a:lnSpc>
            </a:pPr>
            <a:r>
              <a:rPr lang="en-US" sz="47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東ティモールでは、バイクがいちばんよく使われる乗り物です。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7000" y="7180493"/>
            <a:ext cx="3364015" cy="622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 err="1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マクロレット</a:t>
            </a:r>
            <a:endParaRPr lang="en-US" sz="3599" dirty="0">
              <a:solidFill>
                <a:srgbClr val="EFDC5D"/>
              </a:solidFill>
              <a:latin typeface="Source Han Sans JP"/>
              <a:ea typeface="Source Han Sans JP"/>
              <a:cs typeface="Source Han Sans JP"/>
              <a:sym typeface="Source Han Sans JP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65759" y="909892"/>
            <a:ext cx="887078" cy="3948760"/>
            <a:chOff x="0" y="0"/>
            <a:chExt cx="1182770" cy="526501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1083634" cy="14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EFDC5D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〇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8272" y="1870945"/>
              <a:ext cx="885362" cy="14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EFDC5D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✖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9136" y="3856191"/>
              <a:ext cx="1083634" cy="14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EFDC5D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△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81000" y="7997536"/>
            <a:ext cx="17255314" cy="1420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8"/>
              </a:lnSpc>
            </a:pPr>
            <a:r>
              <a:rPr lang="en-US" sz="41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長い距離を走るバス（長距離バス）と町の中を走る小さなバス（マクロレット）の2種類があり、「</a:t>
            </a:r>
            <a:r>
              <a:rPr lang="en-US" sz="41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マクロレット」がよく使われています</a:t>
            </a:r>
            <a:r>
              <a:rPr lang="en-US" sz="41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0">
        <p14:switch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7" name="スライド ズーム 36">
                <a:extLst>
                  <a:ext uri="{FF2B5EF4-FFF2-40B4-BE49-F238E27FC236}">
                    <a16:creationId xmlns:a16="http://schemas.microsoft.com/office/drawing/2014/main" id="{CE712A37-91A2-DA2E-5C3F-AE7B57F3B7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1435102"/>
                  </p:ext>
                </p:extLst>
              </p:nvPr>
            </p:nvGraphicFramePr>
            <p:xfrm>
              <a:off x="2743200" y="6930870"/>
              <a:ext cx="4572000" cy="2571750"/>
            </p:xfrm>
            <a:graphic>
              <a:graphicData uri="http://schemas.microsoft.com/office/powerpoint/2016/slidezoom">
                <pslz:sldZm>
                  <pslz:sldZmObj sldId="286" cId="769147600">
                    <pslz:zmPr id="{7D57C3D4-A755-4A34-BF28-E7CCD2720E4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17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7" name="スライド ズーム 3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E712A37-91A2-DA2E-5C3F-AE7B57F3B7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3200" y="6930870"/>
                <a:ext cx="4572000" cy="25717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Freeform 3"/>
          <p:cNvSpPr/>
          <p:nvPr/>
        </p:nvSpPr>
        <p:spPr>
          <a:xfrm>
            <a:off x="607428" y="3314700"/>
            <a:ext cx="6707772" cy="6187920"/>
          </a:xfrm>
          <a:custGeom>
            <a:avLst/>
            <a:gdLst/>
            <a:ahLst/>
            <a:cxnLst/>
            <a:rect l="l" t="t" r="r" b="b"/>
            <a:pathLst>
              <a:path w="6707772" h="6187920">
                <a:moveTo>
                  <a:pt x="0" y="0"/>
                </a:moveTo>
                <a:lnTo>
                  <a:pt x="6707772" y="0"/>
                </a:lnTo>
                <a:lnTo>
                  <a:pt x="6707772" y="6187920"/>
                </a:lnTo>
                <a:lnTo>
                  <a:pt x="0" y="6187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Freeform 2"/>
          <p:cNvSpPr/>
          <p:nvPr/>
        </p:nvSpPr>
        <p:spPr>
          <a:xfrm>
            <a:off x="15235978" y="2489230"/>
            <a:ext cx="1869905" cy="1869905"/>
          </a:xfrm>
          <a:custGeom>
            <a:avLst/>
            <a:gdLst/>
            <a:ahLst/>
            <a:cxnLst/>
            <a:rect l="l" t="t" r="r" b="b"/>
            <a:pathLst>
              <a:path w="1869905" h="1869905">
                <a:moveTo>
                  <a:pt x="0" y="0"/>
                </a:moveTo>
                <a:lnTo>
                  <a:pt x="1869906" y="0"/>
                </a:lnTo>
                <a:lnTo>
                  <a:pt x="1869906" y="1869905"/>
                </a:lnTo>
                <a:lnTo>
                  <a:pt x="0" y="1869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5619212" y="8502576"/>
            <a:ext cx="2296398" cy="755724"/>
          </a:xfrm>
          <a:custGeom>
            <a:avLst/>
            <a:gdLst/>
            <a:ahLst/>
            <a:cxnLst/>
            <a:rect l="l" t="t" r="r" b="b"/>
            <a:pathLst>
              <a:path w="2296398" h="755724">
                <a:moveTo>
                  <a:pt x="0" y="0"/>
                </a:moveTo>
                <a:lnTo>
                  <a:pt x="2296397" y="0"/>
                </a:lnTo>
                <a:lnTo>
                  <a:pt x="2296397" y="755724"/>
                </a:lnTo>
                <a:lnTo>
                  <a:pt x="0" y="755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1288786" y="886418"/>
            <a:ext cx="17517367" cy="208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9"/>
              </a:lnSpc>
            </a:pPr>
            <a:r>
              <a:rPr lang="en-US" sz="6399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2025年10月、東南アジア諸国連合(ASEAN)</a:t>
            </a:r>
          </a:p>
          <a:p>
            <a:pPr marL="0" lvl="0" indent="0" algn="l">
              <a:lnSpc>
                <a:spcPts val="8319"/>
              </a:lnSpc>
            </a:pPr>
            <a:r>
              <a:rPr lang="en-US" sz="6399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に正式に仲間入り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22861" y="8179069"/>
            <a:ext cx="696351" cy="5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EFDC5D"/>
                </a:solidFill>
                <a:latin typeface="Source Han Sans JP"/>
                <a:ea typeface="Source Han Sans JP"/>
                <a:cs typeface="Source Han Sans JP"/>
                <a:sym typeface="Source Han Sans JP"/>
              </a:rPr>
              <a:t>〇</a:t>
            </a:r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682648FF-F44E-9960-0A2D-51D446D12360}"/>
              </a:ext>
            </a:extLst>
          </p:cNvPr>
          <p:cNvSpPr/>
          <p:nvPr/>
        </p:nvSpPr>
        <p:spPr>
          <a:xfrm>
            <a:off x="8635152" y="5295900"/>
            <a:ext cx="8114283" cy="4331065"/>
          </a:xfrm>
          <a:custGeom>
            <a:avLst/>
            <a:gdLst/>
            <a:ahLst/>
            <a:cxnLst/>
            <a:rect l="l" t="t" r="r" b="b"/>
            <a:pathLst>
              <a:path w="9452577" h="4965594">
                <a:moveTo>
                  <a:pt x="0" y="0"/>
                </a:moveTo>
                <a:lnTo>
                  <a:pt x="9452577" y="0"/>
                </a:lnTo>
                <a:lnTo>
                  <a:pt x="9452577" y="4965594"/>
                </a:lnTo>
                <a:lnTo>
                  <a:pt x="0" y="49655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>
        <p:split orient="vert"/>
      </p:transition>
    </mc:Choice>
    <mc:Fallback>
      <p:transition spd="slow" advTm="12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58125" cy="10287000"/>
            <a:chOff x="0" y="0"/>
            <a:chExt cx="1031988" cy="1350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1988" cy="1350966"/>
            </a:xfrm>
            <a:custGeom>
              <a:avLst/>
              <a:gdLst/>
              <a:ahLst/>
              <a:cxnLst/>
              <a:rect l="l" t="t" r="r" b="b"/>
              <a:pathLst>
                <a:path w="1031988" h="1350966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D6E8D1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52512" y="666750"/>
            <a:ext cx="5753100" cy="8953500"/>
            <a:chOff x="0" y="0"/>
            <a:chExt cx="814724" cy="1267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79" r="-57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73686" y="1947326"/>
            <a:ext cx="8317491" cy="1408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57"/>
              </a:lnSpc>
            </a:pPr>
            <a:r>
              <a:rPr lang="en-US" sz="10457" spc="-366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おわり</a:t>
            </a:r>
          </a:p>
        </p:txBody>
      </p:sp>
      <p:sp>
        <p:nvSpPr>
          <p:cNvPr id="7" name="Freeform 7"/>
          <p:cNvSpPr/>
          <p:nvPr/>
        </p:nvSpPr>
        <p:spPr>
          <a:xfrm rot="-3117037">
            <a:off x="5418783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4" y="0"/>
                </a:lnTo>
                <a:lnTo>
                  <a:pt x="2112604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937854" y="8330471"/>
            <a:ext cx="6499696" cy="619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450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何問正解できたかな？🤔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40938-689B-3423-BCB0-26281927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4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8CD20-6C36-A3E9-59AB-EA7B9157E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>
            <a:extLst>
              <a:ext uri="{FF2B5EF4-FFF2-40B4-BE49-F238E27FC236}">
                <a16:creationId xmlns:a16="http://schemas.microsoft.com/office/drawing/2014/main" id="{E346D4EB-7D99-F6BE-655A-A44AFADDA848}"/>
              </a:ext>
            </a:extLst>
          </p:cNvPr>
          <p:cNvSpPr/>
          <p:nvPr/>
        </p:nvSpPr>
        <p:spPr>
          <a:xfrm>
            <a:off x="990600" y="647700"/>
            <a:ext cx="16687800" cy="9220200"/>
          </a:xfrm>
          <a:custGeom>
            <a:avLst/>
            <a:gdLst/>
            <a:ahLst/>
            <a:cxnLst/>
            <a:rect l="l" t="t" r="r" b="b"/>
            <a:pathLst>
              <a:path w="9452577" h="4965594">
                <a:moveTo>
                  <a:pt x="0" y="0"/>
                </a:moveTo>
                <a:lnTo>
                  <a:pt x="9452577" y="0"/>
                </a:lnTo>
                <a:lnTo>
                  <a:pt x="9452577" y="4965594"/>
                </a:lnTo>
                <a:lnTo>
                  <a:pt x="0" y="4965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4F8EF6E-77E4-2FA1-5D55-7A803203399D}"/>
              </a:ext>
            </a:extLst>
          </p:cNvPr>
          <p:cNvSpPr txBox="1"/>
          <p:nvPr/>
        </p:nvSpPr>
        <p:spPr>
          <a:xfrm>
            <a:off x="10972800" y="26068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spc="300" dirty="0">
                <a:highlight>
                  <a:srgbClr val="00FFFF"/>
                </a:highlight>
              </a:rPr>
              <a:t>東ティモール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08E07E-E7E2-66B2-7CA1-4280BC0D667B}"/>
              </a:ext>
            </a:extLst>
          </p:cNvPr>
          <p:cNvSpPr txBox="1"/>
          <p:nvPr/>
        </p:nvSpPr>
        <p:spPr>
          <a:xfrm>
            <a:off x="3733800" y="65151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spc="300" dirty="0">
                <a:highlight>
                  <a:srgbClr val="FFFF00"/>
                </a:highlight>
              </a:rPr>
              <a:t>インドネシア</a:t>
            </a:r>
          </a:p>
        </p:txBody>
      </p:sp>
    </p:spTree>
    <p:extLst>
      <p:ext uri="{BB962C8B-B14F-4D97-AF65-F5344CB8AC3E}">
        <p14:creationId xmlns:p14="http://schemas.microsoft.com/office/powerpoint/2010/main" val="272344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>
        <p:split orient="vert"/>
      </p:transition>
    </mc:Choice>
    <mc:Fallback>
      <p:transition spd="slow" advTm="1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457450"/>
            <a:chOff x="0" y="0"/>
            <a:chExt cx="4816593" cy="6472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47230"/>
            </a:xfrm>
            <a:custGeom>
              <a:avLst/>
              <a:gdLst/>
              <a:ahLst/>
              <a:cxnLst/>
              <a:rect l="l" t="t" r="r" b="b"/>
              <a:pathLst>
                <a:path w="4816592" h="647230">
                  <a:moveTo>
                    <a:pt x="0" y="0"/>
                  </a:moveTo>
                  <a:lnTo>
                    <a:pt x="4816592" y="0"/>
                  </a:lnTo>
                  <a:lnTo>
                    <a:pt x="4816592" y="647230"/>
                  </a:lnTo>
                  <a:lnTo>
                    <a:pt x="0" y="647230"/>
                  </a:lnTo>
                  <a:close/>
                </a:path>
              </a:pathLst>
            </a:custGeom>
            <a:solidFill>
              <a:srgbClr val="D6E8D1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85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6750" y="3352800"/>
            <a:ext cx="11201400" cy="6267450"/>
            <a:chOff x="0" y="0"/>
            <a:chExt cx="1471052" cy="8230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1052" cy="823089"/>
            </a:xfrm>
            <a:custGeom>
              <a:avLst/>
              <a:gdLst/>
              <a:ahLst/>
              <a:cxnLst/>
              <a:rect l="l" t="t" r="r" b="b"/>
              <a:pathLst>
                <a:path w="1471052" h="823089">
                  <a:moveTo>
                    <a:pt x="13823" y="0"/>
                  </a:moveTo>
                  <a:lnTo>
                    <a:pt x="1457229" y="0"/>
                  </a:lnTo>
                  <a:cubicBezTo>
                    <a:pt x="1460895" y="0"/>
                    <a:pt x="1464411" y="1456"/>
                    <a:pt x="1467004" y="4049"/>
                  </a:cubicBezTo>
                  <a:cubicBezTo>
                    <a:pt x="1469596" y="6641"/>
                    <a:pt x="1471052" y="10157"/>
                    <a:pt x="1471052" y="13823"/>
                  </a:cubicBezTo>
                  <a:lnTo>
                    <a:pt x="1471052" y="809266"/>
                  </a:lnTo>
                  <a:cubicBezTo>
                    <a:pt x="1471052" y="812932"/>
                    <a:pt x="1469596" y="816448"/>
                    <a:pt x="1467004" y="819040"/>
                  </a:cubicBezTo>
                  <a:cubicBezTo>
                    <a:pt x="1464411" y="821632"/>
                    <a:pt x="1460895" y="823089"/>
                    <a:pt x="1457229" y="823089"/>
                  </a:cubicBezTo>
                  <a:lnTo>
                    <a:pt x="13823" y="823089"/>
                  </a:lnTo>
                  <a:cubicBezTo>
                    <a:pt x="10157" y="823089"/>
                    <a:pt x="6641" y="821632"/>
                    <a:pt x="4049" y="819040"/>
                  </a:cubicBezTo>
                  <a:cubicBezTo>
                    <a:pt x="1456" y="816448"/>
                    <a:pt x="0" y="812932"/>
                    <a:pt x="0" y="809266"/>
                  </a:cubicBezTo>
                  <a:lnTo>
                    <a:pt x="0" y="13823"/>
                  </a:lnTo>
                  <a:cubicBezTo>
                    <a:pt x="0" y="10157"/>
                    <a:pt x="1456" y="6641"/>
                    <a:pt x="4049" y="4049"/>
                  </a:cubicBezTo>
                  <a:cubicBezTo>
                    <a:pt x="6641" y="1456"/>
                    <a:pt x="10157" y="0"/>
                    <a:pt x="13823" y="0"/>
                  </a:cubicBezTo>
                  <a:close/>
                </a:path>
              </a:pathLst>
            </a:custGeom>
            <a:blipFill>
              <a:blip r:embed="rId2"/>
              <a:stretch>
                <a:fillRect l="-181" r="-18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72950" y="3352800"/>
            <a:ext cx="5448300" cy="6267450"/>
            <a:chOff x="0" y="0"/>
            <a:chExt cx="715512" cy="8230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5512" cy="823089"/>
            </a:xfrm>
            <a:custGeom>
              <a:avLst/>
              <a:gdLst/>
              <a:ahLst/>
              <a:cxnLst/>
              <a:rect l="l" t="t" r="r" b="b"/>
              <a:pathLst>
                <a:path w="715512" h="823089">
                  <a:moveTo>
                    <a:pt x="28420" y="0"/>
                  </a:moveTo>
                  <a:lnTo>
                    <a:pt x="687092" y="0"/>
                  </a:lnTo>
                  <a:cubicBezTo>
                    <a:pt x="702788" y="0"/>
                    <a:pt x="715512" y="12724"/>
                    <a:pt x="715512" y="28420"/>
                  </a:cubicBezTo>
                  <a:lnTo>
                    <a:pt x="715512" y="794669"/>
                  </a:lnTo>
                  <a:cubicBezTo>
                    <a:pt x="715512" y="802206"/>
                    <a:pt x="712518" y="809435"/>
                    <a:pt x="707188" y="814765"/>
                  </a:cubicBezTo>
                  <a:cubicBezTo>
                    <a:pt x="701858" y="820095"/>
                    <a:pt x="694630" y="823089"/>
                    <a:pt x="687092" y="823089"/>
                  </a:cubicBezTo>
                  <a:lnTo>
                    <a:pt x="28420" y="823089"/>
                  </a:lnTo>
                  <a:cubicBezTo>
                    <a:pt x="12724" y="823089"/>
                    <a:pt x="0" y="810365"/>
                    <a:pt x="0" y="794669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3"/>
              <a:stretch>
                <a:fillRect t="-762" b="-7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6750" y="809625"/>
            <a:ext cx="16954500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</a:pPr>
            <a:r>
              <a:rPr lang="en-US" sz="8000" b="1" spc="-240" dirty="0" err="1">
                <a:solidFill>
                  <a:srgbClr val="004225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東ティモールの自然</a:t>
            </a:r>
            <a:endParaRPr lang="en-US" sz="8000" b="1" spc="-240" dirty="0">
              <a:solidFill>
                <a:srgbClr val="004225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split orient="vert"/>
      </p:transition>
    </mc:Choice>
    <mc:Fallback>
      <p:transition spd="slow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666750"/>
            <a:ext cx="16954500" cy="8953500"/>
            <a:chOff x="0" y="0"/>
            <a:chExt cx="4465383" cy="2358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5383" cy="2358124"/>
            </a:xfrm>
            <a:custGeom>
              <a:avLst/>
              <a:gdLst/>
              <a:ahLst/>
              <a:cxnLst/>
              <a:rect l="l" t="t" r="r" b="b"/>
              <a:pathLst>
                <a:path w="4465383" h="2358124">
                  <a:moveTo>
                    <a:pt x="20548" y="0"/>
                  </a:moveTo>
                  <a:lnTo>
                    <a:pt x="4444835" y="0"/>
                  </a:lnTo>
                  <a:cubicBezTo>
                    <a:pt x="4456183" y="0"/>
                    <a:pt x="4465383" y="9200"/>
                    <a:pt x="4465383" y="20548"/>
                  </a:cubicBezTo>
                  <a:lnTo>
                    <a:pt x="4465383" y="2337575"/>
                  </a:lnTo>
                  <a:cubicBezTo>
                    <a:pt x="4465383" y="2348924"/>
                    <a:pt x="4456183" y="2358124"/>
                    <a:pt x="4444835" y="2358124"/>
                  </a:cubicBezTo>
                  <a:lnTo>
                    <a:pt x="20548" y="2358124"/>
                  </a:lnTo>
                  <a:cubicBezTo>
                    <a:pt x="9200" y="2358124"/>
                    <a:pt x="0" y="2348924"/>
                    <a:pt x="0" y="2337575"/>
                  </a:cubicBezTo>
                  <a:lnTo>
                    <a:pt x="0" y="20548"/>
                  </a:lnTo>
                  <a:cubicBezTo>
                    <a:pt x="0" y="9200"/>
                    <a:pt x="9200" y="0"/>
                    <a:pt x="20548" y="0"/>
                  </a:cubicBezTo>
                  <a:close/>
                </a:path>
              </a:pathLst>
            </a:custGeom>
            <a:solidFill>
              <a:srgbClr val="1F5A3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65383" cy="2396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00225" y="1497806"/>
            <a:ext cx="13249275" cy="2005523"/>
            <a:chOff x="0" y="-85725"/>
            <a:chExt cx="17665700" cy="2674031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17665700" cy="1509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620"/>
                </a:lnSpc>
              </a:pPr>
              <a:r>
                <a:rPr lang="en-US" sz="7400" b="1" spc="-222" dirty="0" err="1">
                  <a:solidFill>
                    <a:srgbClr val="D6E8D1"/>
                  </a:solidFill>
                  <a:latin typeface="Georgia Pro Condensed"/>
                  <a:ea typeface="Georgia Pro Condensed"/>
                  <a:cs typeface="Georgia Pro Condensed"/>
                  <a:sym typeface="Georgia Pro Condensed"/>
                </a:rPr>
                <a:t>東ティモールの主な産業</a:t>
              </a:r>
              <a:endParaRPr lang="en-US" sz="7400" b="1" spc="-222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80306"/>
              <a:ext cx="17665700" cy="50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0225" y="3754527"/>
            <a:ext cx="4308497" cy="4106030"/>
            <a:chOff x="0" y="0"/>
            <a:chExt cx="5744662" cy="547470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5744662" cy="874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spc="-59">
                  <a:solidFill>
                    <a:srgbClr val="D6E8D1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石油＆ガス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01167"/>
              <a:ext cx="5744662" cy="4073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2899" spc="-43" dirty="0">
                  <a:solidFill>
                    <a:srgbClr val="D6E8D1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石油やガスが国を支えるとても大切な仕事になっています。これらのおかげで、国をよくするための工事や建物づくりに使うお金がふえています。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80826" y="3754527"/>
            <a:ext cx="4646636" cy="4985415"/>
            <a:chOff x="0" y="0"/>
            <a:chExt cx="6233615" cy="6647220"/>
          </a:xfrm>
        </p:grpSpPr>
        <p:sp>
          <p:nvSpPr>
            <p:cNvPr id="12" name="TextBox 12"/>
            <p:cNvSpPr txBox="1"/>
            <p:nvPr/>
          </p:nvSpPr>
          <p:spPr>
            <a:xfrm>
              <a:off x="38100" y="0"/>
              <a:ext cx="6195515" cy="874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spc="-59" dirty="0" err="1">
                  <a:solidFill>
                    <a:srgbClr val="D6E8D1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農業</a:t>
              </a:r>
              <a:endParaRPr lang="en-US" sz="3999" b="1" spc="-59" dirty="0">
                <a:solidFill>
                  <a:srgbClr val="D6E8D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401167"/>
              <a:ext cx="6195515" cy="5246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19"/>
                </a:lnSpc>
              </a:pPr>
              <a:r>
                <a:rPr lang="en-US" sz="2799" spc="-41" dirty="0">
                  <a:solidFill>
                    <a:srgbClr val="D6E8D1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コーヒーやお米、野菜やくだものなどを育てる農業が大切な仕事になっています。自然を大事にしながら作られていて、人々のくらしを支えたり、みんなが食べものに困らないようにする助けにもなっています。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09584" y="3754527"/>
            <a:ext cx="4646636" cy="4687320"/>
            <a:chOff x="-1" y="0"/>
            <a:chExt cx="6401289" cy="624975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6401288" cy="874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99"/>
                </a:lnSpc>
                <a:spcBef>
                  <a:spcPct val="0"/>
                </a:spcBef>
              </a:pPr>
              <a:r>
                <a:rPr lang="en-US" sz="3999" b="1" spc="-59" dirty="0" err="1">
                  <a:solidFill>
                    <a:srgbClr val="D6E8D1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観光</a:t>
              </a:r>
              <a:endParaRPr lang="en-US" sz="3999" b="1" spc="-59" dirty="0">
                <a:solidFill>
                  <a:srgbClr val="D6E8D1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1" y="1401166"/>
              <a:ext cx="6401288" cy="48485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059"/>
                </a:lnSpc>
              </a:pPr>
              <a:r>
                <a:rPr lang="en-US" sz="2899" spc="-43" dirty="0">
                  <a:solidFill>
                    <a:srgbClr val="D6E8D1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きれいな自然やゆたかな文化があり、少しずつ観光に来る人がふえています。山や海での冒険、自然の中での体験、その国ならではの文化を楽しみたい人たちが訪れています。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rot="-3117037">
            <a:off x="16099474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5" y="0"/>
                </a:lnTo>
                <a:lnTo>
                  <a:pt x="2112605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00">
        <p:split orient="vert"/>
      </p:transition>
    </mc:Choice>
    <mc:Fallback>
      <p:transition spd="slow" advTm="1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58125" cy="10287000"/>
            <a:chOff x="0" y="0"/>
            <a:chExt cx="1031988" cy="13509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1988" cy="1350966"/>
            </a:xfrm>
            <a:custGeom>
              <a:avLst/>
              <a:gdLst/>
              <a:ahLst/>
              <a:cxnLst/>
              <a:rect l="l" t="t" r="r" b="b"/>
              <a:pathLst>
                <a:path w="1031988" h="1350966">
                  <a:moveTo>
                    <a:pt x="0" y="0"/>
                  </a:moveTo>
                  <a:lnTo>
                    <a:pt x="1031988" y="0"/>
                  </a:lnTo>
                  <a:lnTo>
                    <a:pt x="1031988" y="1350966"/>
                  </a:lnTo>
                  <a:lnTo>
                    <a:pt x="0" y="1350966"/>
                  </a:lnTo>
                  <a:close/>
                </a:path>
              </a:pathLst>
            </a:custGeom>
            <a:solidFill>
              <a:srgbClr val="D6E8D1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52512" y="666750"/>
            <a:ext cx="5753100" cy="8953500"/>
            <a:chOff x="0" y="0"/>
            <a:chExt cx="814724" cy="12679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579" r="-57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26061" y="1947326"/>
            <a:ext cx="8317491" cy="405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57"/>
              </a:lnSpc>
            </a:pPr>
            <a:r>
              <a:rPr lang="en-US" sz="10457" spc="-366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ここからは</a:t>
            </a:r>
          </a:p>
          <a:p>
            <a:pPr marL="0" lvl="0" indent="0" algn="l">
              <a:lnSpc>
                <a:spcPts val="10457"/>
              </a:lnSpc>
            </a:pPr>
            <a:r>
              <a:rPr lang="en-US" sz="10457" spc="-366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クイズで学んでいこう</a:t>
            </a:r>
          </a:p>
        </p:txBody>
      </p:sp>
      <p:sp>
        <p:nvSpPr>
          <p:cNvPr id="7" name="Freeform 7"/>
          <p:cNvSpPr/>
          <p:nvPr/>
        </p:nvSpPr>
        <p:spPr>
          <a:xfrm rot="-3117037">
            <a:off x="5418783" y="7952721"/>
            <a:ext cx="2112604" cy="1859092"/>
          </a:xfrm>
          <a:custGeom>
            <a:avLst/>
            <a:gdLst/>
            <a:ahLst/>
            <a:cxnLst/>
            <a:rect l="l" t="t" r="r" b="b"/>
            <a:pathLst>
              <a:path w="2112604" h="1859092">
                <a:moveTo>
                  <a:pt x="0" y="0"/>
                </a:moveTo>
                <a:lnTo>
                  <a:pt x="2112604" y="0"/>
                </a:lnTo>
                <a:lnTo>
                  <a:pt x="2112604" y="1859092"/>
                </a:lnTo>
                <a:lnTo>
                  <a:pt x="0" y="1859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429876" y="8330471"/>
            <a:ext cx="700196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何問正解できるかな</a:t>
            </a:r>
            <a:r>
              <a:rPr lang="en-US" sz="4500" dirty="0">
                <a:solidFill>
                  <a:srgbClr val="D6E8D1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wipe/>
      </p:transition>
    </mc:Choice>
    <mc:Fallback>
      <p:transition spd="slow" advTm="5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7214" y="1442051"/>
            <a:ext cx="15381585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  <a:spcBef>
                <a:spcPct val="0"/>
              </a:spcBef>
            </a:pP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Q1. </a:t>
            </a:r>
            <a:r>
              <a:rPr lang="en-US" sz="7500" dirty="0" err="1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日本と東ティモールの時差は</a:t>
            </a:r>
            <a:r>
              <a:rPr lang="en-US" sz="7500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77303" y="3230558"/>
            <a:ext cx="6075897" cy="54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  <a:spcBef>
                <a:spcPct val="0"/>
              </a:spcBef>
            </a:pPr>
            <a:r>
              <a:rPr lang="en-US" sz="8499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A.　2時間</a:t>
            </a:r>
          </a:p>
          <a:p>
            <a:pPr algn="l">
              <a:lnSpc>
                <a:spcPts val="8499"/>
              </a:lnSpc>
              <a:spcBef>
                <a:spcPct val="0"/>
              </a:spcBef>
            </a:pPr>
            <a:endParaRPr lang="en-US" sz="8499" dirty="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8499"/>
              </a:lnSpc>
              <a:spcBef>
                <a:spcPct val="0"/>
              </a:spcBef>
            </a:pPr>
            <a:r>
              <a:rPr lang="en-US" sz="8499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B.　1時間 </a:t>
            </a:r>
          </a:p>
          <a:p>
            <a:pPr algn="l">
              <a:lnSpc>
                <a:spcPts val="8499"/>
              </a:lnSpc>
              <a:spcBef>
                <a:spcPct val="0"/>
              </a:spcBef>
            </a:pPr>
            <a:endParaRPr lang="en-US" sz="8499" dirty="0">
              <a:solidFill>
                <a:srgbClr val="FFFFFF"/>
              </a:solidFill>
              <a:latin typeface="Georgia Pro Condensed"/>
              <a:ea typeface="Georgia Pro Condensed"/>
              <a:cs typeface="Georgia Pro Condensed"/>
              <a:sym typeface="Georgia Pro Condensed"/>
            </a:endParaRPr>
          </a:p>
          <a:p>
            <a:pPr algn="l">
              <a:lnSpc>
                <a:spcPts val="8499"/>
              </a:lnSpc>
              <a:spcBef>
                <a:spcPct val="0"/>
              </a:spcBef>
            </a:pPr>
            <a:r>
              <a:rPr lang="en-US" sz="8499" dirty="0">
                <a:solidFill>
                  <a:srgbClr val="FFFFFF"/>
                </a:solidFill>
                <a:latin typeface="Georgia Pro Condensed"/>
                <a:ea typeface="Georgia Pro Condensed"/>
                <a:cs typeface="Georgia Pro Condensed"/>
                <a:sym typeface="Georgia Pro Condensed"/>
              </a:rPr>
              <a:t>C.　0時間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000">
        <p14:pan dir="u"/>
      </p:transition>
    </mc:Choice>
    <mc:Fallback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457</Words>
  <Application>Microsoft Office PowerPoint</Application>
  <PresentationFormat>ユーザー設定</PresentationFormat>
  <Paragraphs>131</Paragraphs>
  <Slides>30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Arial</vt:lpstr>
      <vt:lpstr>Calibri</vt:lpstr>
      <vt:lpstr>游ゴシック</vt:lpstr>
      <vt:lpstr>Georgia Pro Condensed</vt:lpstr>
      <vt:lpstr>Helvetica World Bold</vt:lpstr>
      <vt:lpstr>Source Han Sans JP</vt:lpstr>
      <vt:lpstr>Helvetica World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堺・アセアン交流促進委員会</dc:title>
  <dc:creator>aseko asean</dc:creator>
  <cp:lastModifiedBy>aseko asean</cp:lastModifiedBy>
  <cp:revision>3</cp:revision>
  <dcterms:created xsi:type="dcterms:W3CDTF">2006-08-16T00:00:00Z</dcterms:created>
  <dcterms:modified xsi:type="dcterms:W3CDTF">2026-03-17T07:05:56Z</dcterms:modified>
  <dc:identifier>DAHEEBLOLnQ</dc:identifier>
</cp:coreProperties>
</file>