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7" r:id="rId18"/>
    <p:sldId id="278" r:id="rId19"/>
    <p:sldId id="27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566E9-8929-4545-A2C6-94016C78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629" y="1919958"/>
            <a:ext cx="4614197" cy="1935182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タイ王国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F923042-FD01-4262-AAA6-BA82AA961B13}"/>
              </a:ext>
            </a:extLst>
          </p:cNvPr>
          <p:cNvGrpSpPr/>
          <p:nvPr/>
        </p:nvGrpSpPr>
        <p:grpSpPr>
          <a:xfrm>
            <a:off x="10103116" y="501077"/>
            <a:ext cx="1617191" cy="416402"/>
            <a:chOff x="9293465" y="679744"/>
            <a:chExt cx="1617191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36C72BC-AC88-499B-B5B9-4704DACC4D81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800DD78-F7D4-485F-B389-5C74F3D48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111E8A-CDA3-4526-86AC-D4EBD6848CD0}"/>
              </a:ext>
            </a:extLst>
          </p:cNvPr>
          <p:cNvSpPr txBox="1"/>
          <p:nvPr/>
        </p:nvSpPr>
        <p:spPr>
          <a:xfrm>
            <a:off x="1152275" y="3908291"/>
            <a:ext cx="499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クイズに答えてタイのいろいろを知ってみよう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全部で</a:t>
            </a:r>
            <a:r>
              <a:rPr kumimoji="1" lang="en-US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3497A0C-C1E5-482E-B0C8-012F02F5CBDA}"/>
              </a:ext>
            </a:extLst>
          </p:cNvPr>
          <p:cNvGrpSpPr/>
          <p:nvPr/>
        </p:nvGrpSpPr>
        <p:grpSpPr>
          <a:xfrm>
            <a:off x="2447355" y="4923018"/>
            <a:ext cx="2120749" cy="744128"/>
            <a:chOff x="5433392" y="4415637"/>
            <a:chExt cx="1704736" cy="646331"/>
          </a:xfrm>
        </p:grpSpPr>
        <p:sp>
          <p:nvSpPr>
            <p:cNvPr id="13" name="四角形: 角を丸くする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ABD348A4-3F85-4C62-93CA-8598FBE54108}"/>
                </a:ext>
              </a:extLst>
            </p:cNvPr>
            <p:cNvSpPr/>
            <p:nvPr/>
          </p:nvSpPr>
          <p:spPr>
            <a:xfrm>
              <a:off x="5433392" y="4415637"/>
              <a:ext cx="1614114" cy="646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ADB0D9C-BE5C-4E04-9DBD-F246ACC67AFC}"/>
                </a:ext>
              </a:extLst>
            </p:cNvPr>
            <p:cNvSpPr txBox="1"/>
            <p:nvPr/>
          </p:nvSpPr>
          <p:spPr>
            <a:xfrm>
              <a:off x="5717495" y="4507969"/>
              <a:ext cx="1420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スタート</a:t>
              </a:r>
              <a:endPara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294680F4-0381-4FE7-8E4E-AB82C7E384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9" y="1400224"/>
            <a:ext cx="5093474" cy="382103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F2B362-70C2-4073-BDBC-457830983624}"/>
              </a:ext>
            </a:extLst>
          </p:cNvPr>
          <p:cNvSpPr txBox="1"/>
          <p:nvPr/>
        </p:nvSpPr>
        <p:spPr>
          <a:xfrm>
            <a:off x="10150502" y="4923017"/>
            <a:ext cx="1343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3C1131-8605-4758-A05B-57FFE511374D}"/>
              </a:ext>
            </a:extLst>
          </p:cNvPr>
          <p:cNvSpPr txBox="1"/>
          <p:nvPr/>
        </p:nvSpPr>
        <p:spPr>
          <a:xfrm>
            <a:off x="6400799" y="5321577"/>
            <a:ext cx="1860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ワットプラタートチェンカム</a:t>
            </a:r>
          </a:p>
        </p:txBody>
      </p:sp>
    </p:spTree>
    <p:extLst>
      <p:ext uri="{BB962C8B-B14F-4D97-AF65-F5344CB8AC3E}">
        <p14:creationId xmlns:p14="http://schemas.microsoft.com/office/powerpoint/2010/main" val="3299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4B8DD-1A74-4666-88D6-5DB6D7CA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83" y="1628333"/>
            <a:ext cx="8264979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8B5E667E-5DD6-49F6-AE01-06175177D299}"/>
              </a:ext>
            </a:extLst>
          </p:cNvPr>
          <p:cNvSpPr/>
          <p:nvPr/>
        </p:nvSpPr>
        <p:spPr>
          <a:xfrm>
            <a:off x="258417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A37E1CAF-87EB-44D6-8CD1-C846ABC891DA}"/>
              </a:ext>
            </a:extLst>
          </p:cNvPr>
          <p:cNvSpPr/>
          <p:nvPr/>
        </p:nvSpPr>
        <p:spPr>
          <a:xfrm>
            <a:off x="582035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B315269E-FEA4-43F6-BE63-EAE49E850CC7}"/>
              </a:ext>
            </a:extLst>
          </p:cNvPr>
          <p:cNvSpPr txBox="1"/>
          <p:nvPr/>
        </p:nvSpPr>
        <p:spPr>
          <a:xfrm>
            <a:off x="2751152" y="3971216"/>
            <a:ext cx="28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95ABBA77-C602-4A53-A977-8BFD1F86C4FF}"/>
              </a:ext>
            </a:extLst>
          </p:cNvPr>
          <p:cNvSpPr txBox="1"/>
          <p:nvPr/>
        </p:nvSpPr>
        <p:spPr>
          <a:xfrm>
            <a:off x="6275021" y="3983739"/>
            <a:ext cx="225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E013BBC-E334-4A36-B911-060FE8035896}"/>
              </a:ext>
            </a:extLst>
          </p:cNvPr>
          <p:cNvGrpSpPr/>
          <p:nvPr/>
        </p:nvGrpSpPr>
        <p:grpSpPr>
          <a:xfrm>
            <a:off x="9293465" y="679744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455E618-BB93-43D6-9EA1-67FEDFC59A76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22CD864-1191-4E9D-92C7-7F1B44C44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2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8DCB4-CC42-4776-B90A-BFF5D5E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問４　タイの主食は？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41B6F-4F9F-4661-91A9-4F65E43D6836}"/>
              </a:ext>
            </a:extLst>
          </p:cNvPr>
          <p:cNvSpPr txBox="1"/>
          <p:nvPr/>
        </p:nvSpPr>
        <p:spPr>
          <a:xfrm>
            <a:off x="1995777" y="2297926"/>
            <a:ext cx="369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パン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65E55-57BE-48FC-B884-D291AD672B44}"/>
              </a:ext>
            </a:extLst>
          </p:cNvPr>
          <p:cNvSpPr txBox="1"/>
          <p:nvPr/>
        </p:nvSpPr>
        <p:spPr>
          <a:xfrm>
            <a:off x="1995776" y="3135091"/>
            <a:ext cx="369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米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1B51D-FDC7-40D6-A25B-A1BA4A01843D}"/>
              </a:ext>
            </a:extLst>
          </p:cNvPr>
          <p:cNvSpPr txBox="1"/>
          <p:nvPr/>
        </p:nvSpPr>
        <p:spPr>
          <a:xfrm>
            <a:off x="1995777" y="4021948"/>
            <a:ext cx="554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じゃがいも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D44B6-AC86-4914-8776-27D1FE5A4337}"/>
              </a:ext>
            </a:extLst>
          </p:cNvPr>
          <p:cNvSpPr txBox="1"/>
          <p:nvPr/>
        </p:nvSpPr>
        <p:spPr>
          <a:xfrm>
            <a:off x="2019630" y="4921772"/>
            <a:ext cx="5080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とうもろこし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CCB2073-6459-4ABF-BEC4-A0DE8F155C41}"/>
              </a:ext>
            </a:extLst>
          </p:cNvPr>
          <p:cNvGrpSpPr/>
          <p:nvPr/>
        </p:nvGrpSpPr>
        <p:grpSpPr>
          <a:xfrm>
            <a:off x="9293465" y="679744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BA99B12-36FE-43B8-85F7-99FA779B4FC2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7BA4C8B-2273-4E5C-ACA9-FFD61E38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1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5B544-A0AB-4AED-A701-717ECA69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42" y="640636"/>
            <a:ext cx="4464257" cy="2172390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30FA56-1AAA-4E6C-8458-0962FC2DD481}"/>
              </a:ext>
            </a:extLst>
          </p:cNvPr>
          <p:cNvSpPr txBox="1"/>
          <p:nvPr/>
        </p:nvSpPr>
        <p:spPr>
          <a:xfrm>
            <a:off x="1194541" y="3013998"/>
            <a:ext cx="569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タイの主食は、米です。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日本の米は、丸みがあり、粘り気がありますが、タイ米はインディカ種で細長く、粘り気が少なくパラパラしています。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F17EED70-8864-4E31-A147-34953FFC8AB4}"/>
              </a:ext>
            </a:extLst>
          </p:cNvPr>
          <p:cNvSpPr/>
          <p:nvPr/>
        </p:nvSpPr>
        <p:spPr>
          <a:xfrm>
            <a:off x="3863871" y="4752445"/>
            <a:ext cx="3029447" cy="771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7A5A18-CE49-48A1-8063-E9CD82821BCB}"/>
              </a:ext>
            </a:extLst>
          </p:cNvPr>
          <p:cNvSpPr txBox="1"/>
          <p:nvPr/>
        </p:nvSpPr>
        <p:spPr>
          <a:xfrm>
            <a:off x="4231872" y="4953417"/>
            <a:ext cx="240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</a:t>
            </a:r>
            <a:r>
              <a:rPr kumimoji="1" lang="ja-JP" altLang="en-US"/>
              <a:t>の</a:t>
            </a:r>
            <a:r>
              <a:rPr kumimoji="1" lang="ja-JP" altLang="en-US" dirty="0"/>
              <a:t>問題にすすむ⇒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0D2DF56-83E0-41DD-A169-3C7E2275719F}"/>
              </a:ext>
            </a:extLst>
          </p:cNvPr>
          <p:cNvGrpSpPr/>
          <p:nvPr/>
        </p:nvGrpSpPr>
        <p:grpSpPr>
          <a:xfrm>
            <a:off x="9548003" y="378193"/>
            <a:ext cx="1617191" cy="416402"/>
            <a:chOff x="9293465" y="679744"/>
            <a:chExt cx="1617191" cy="41640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D86DEBC-FD00-4689-B29A-C3A2AA944E15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5EB80D6-0DA2-4D1C-BD60-CF6DCAA65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9894EB25-F892-454D-80C5-E57C1BE7B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455" y="1278111"/>
            <a:ext cx="4531566" cy="30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4B8DD-1A74-4666-88D6-5DB6D7CA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83" y="1628333"/>
            <a:ext cx="8264979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8B5E667E-5DD6-49F6-AE01-06175177D299}"/>
              </a:ext>
            </a:extLst>
          </p:cNvPr>
          <p:cNvSpPr/>
          <p:nvPr/>
        </p:nvSpPr>
        <p:spPr>
          <a:xfrm>
            <a:off x="258417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A37E1CAF-87EB-44D6-8CD1-C846ABC891DA}"/>
              </a:ext>
            </a:extLst>
          </p:cNvPr>
          <p:cNvSpPr/>
          <p:nvPr/>
        </p:nvSpPr>
        <p:spPr>
          <a:xfrm>
            <a:off x="582035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B315269E-FEA4-43F6-BE63-EAE49E850CC7}"/>
              </a:ext>
            </a:extLst>
          </p:cNvPr>
          <p:cNvSpPr txBox="1"/>
          <p:nvPr/>
        </p:nvSpPr>
        <p:spPr>
          <a:xfrm>
            <a:off x="2751152" y="3971216"/>
            <a:ext cx="28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95ABBA77-C602-4A53-A977-8BFD1F86C4FF}"/>
              </a:ext>
            </a:extLst>
          </p:cNvPr>
          <p:cNvSpPr txBox="1"/>
          <p:nvPr/>
        </p:nvSpPr>
        <p:spPr>
          <a:xfrm>
            <a:off x="6372676" y="3983739"/>
            <a:ext cx="240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977F1D1-9D59-4AC5-B94E-BA04121FC6D8}"/>
              </a:ext>
            </a:extLst>
          </p:cNvPr>
          <p:cNvGrpSpPr/>
          <p:nvPr/>
        </p:nvGrpSpPr>
        <p:grpSpPr>
          <a:xfrm>
            <a:off x="9320099" y="599842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5A27A45-B3EA-4791-BF04-1BBBFE240DBD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7BDC80C-9C20-44B2-A872-44D7C097E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3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8DCB4-CC42-4776-B90A-BFF5D5E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問５　タイ式あいさつの方法？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41B6F-4F9F-4661-91A9-4F65E43D6836}"/>
              </a:ext>
            </a:extLst>
          </p:cNvPr>
          <p:cNvSpPr txBox="1"/>
          <p:nvPr/>
        </p:nvSpPr>
        <p:spPr>
          <a:xfrm>
            <a:off x="1932167" y="2427205"/>
            <a:ext cx="331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おじぎ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65E55-57BE-48FC-B884-D291AD672B44}"/>
              </a:ext>
            </a:extLst>
          </p:cNvPr>
          <p:cNvSpPr txBox="1"/>
          <p:nvPr/>
        </p:nvSpPr>
        <p:spPr>
          <a:xfrm>
            <a:off x="1995776" y="3135091"/>
            <a:ext cx="3379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握手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1B51D-FDC7-40D6-A25B-A1BA4A01843D}"/>
              </a:ext>
            </a:extLst>
          </p:cNvPr>
          <p:cNvSpPr txBox="1"/>
          <p:nvPr/>
        </p:nvSpPr>
        <p:spPr>
          <a:xfrm>
            <a:off x="1995776" y="3972256"/>
            <a:ext cx="314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ハグ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D44B6-AC86-4914-8776-27D1FE5A4337}"/>
              </a:ext>
            </a:extLst>
          </p:cNvPr>
          <p:cNvSpPr txBox="1"/>
          <p:nvPr/>
        </p:nvSpPr>
        <p:spPr>
          <a:xfrm>
            <a:off x="2019630" y="4921772"/>
            <a:ext cx="651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手を合わせる（合掌）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7243CCE-3B7F-4994-B2E9-54FEE24A6D1C}"/>
              </a:ext>
            </a:extLst>
          </p:cNvPr>
          <p:cNvGrpSpPr/>
          <p:nvPr/>
        </p:nvGrpSpPr>
        <p:grpSpPr>
          <a:xfrm>
            <a:off x="9293465" y="679744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C9847AE-16C6-4C24-BF6D-C307230BA8FB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88FB321-FC2D-4BA7-9D2A-B672C487D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5B544-A0AB-4AED-A701-717ECA69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43" y="761642"/>
            <a:ext cx="4464257" cy="2172390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30FA56-1AAA-4E6C-8458-0962FC2DD481}"/>
              </a:ext>
            </a:extLst>
          </p:cNvPr>
          <p:cNvSpPr txBox="1"/>
          <p:nvPr/>
        </p:nvSpPr>
        <p:spPr>
          <a:xfrm>
            <a:off x="1235063" y="3045093"/>
            <a:ext cx="5594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日本人はあいさつするときにおじぎや握手などをしたりしますが、タイ人は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握手などのかわりに、「ワイ」と言われる合掌をします。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年下の人が先に年上にワイをし、年上の人がそれに返します。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F17EED70-8864-4E31-A147-34953FFC8AB4}"/>
              </a:ext>
            </a:extLst>
          </p:cNvPr>
          <p:cNvSpPr/>
          <p:nvPr/>
        </p:nvSpPr>
        <p:spPr>
          <a:xfrm>
            <a:off x="7649155" y="5152445"/>
            <a:ext cx="3029447" cy="771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7A5A18-CE49-48A1-8063-E9CD82821BCB}"/>
              </a:ext>
            </a:extLst>
          </p:cNvPr>
          <p:cNvSpPr txBox="1"/>
          <p:nvPr/>
        </p:nvSpPr>
        <p:spPr>
          <a:xfrm>
            <a:off x="8088176" y="5353417"/>
            <a:ext cx="236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283AD16-0DDB-4BBF-BC92-56D1FB7B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501" y="1910113"/>
            <a:ext cx="2032368" cy="2807300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08D165D9-71D0-47B6-9C82-F9CF82F03C61}"/>
              </a:ext>
            </a:extLst>
          </p:cNvPr>
          <p:cNvSpPr/>
          <p:nvPr/>
        </p:nvSpPr>
        <p:spPr>
          <a:xfrm>
            <a:off x="10102788" y="1483650"/>
            <a:ext cx="1384917" cy="771277"/>
          </a:xfrm>
          <a:prstGeom prst="wedgeEllipseCallout">
            <a:avLst>
              <a:gd name="adj1" fmla="val -40064"/>
              <a:gd name="adj2" fmla="val 8206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8A199F-9922-4763-86F4-12C140451318}"/>
              </a:ext>
            </a:extLst>
          </p:cNvPr>
          <p:cNvSpPr txBox="1"/>
          <p:nvPr/>
        </p:nvSpPr>
        <p:spPr>
          <a:xfrm>
            <a:off x="10449020" y="1642367"/>
            <a:ext cx="100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ワイ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C113448-C048-42C2-8DEE-8EDFB89DD3CC}"/>
              </a:ext>
            </a:extLst>
          </p:cNvPr>
          <p:cNvGrpSpPr/>
          <p:nvPr/>
        </p:nvGrpSpPr>
        <p:grpSpPr>
          <a:xfrm>
            <a:off x="9453266" y="369025"/>
            <a:ext cx="1617191" cy="416402"/>
            <a:chOff x="9293465" y="679744"/>
            <a:chExt cx="1617191" cy="41640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93A6DA7-1573-4713-895C-5366726C26B5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132585B-2804-43F7-A36A-21DAD3DE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F5FCE3-DF45-4638-B6F1-2994B7490FD8}"/>
              </a:ext>
            </a:extLst>
          </p:cNvPr>
          <p:cNvSpPr txBox="1"/>
          <p:nvPr/>
        </p:nvSpPr>
        <p:spPr>
          <a:xfrm>
            <a:off x="1235063" y="5754445"/>
            <a:ext cx="413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出典：</a:t>
            </a:r>
            <a:r>
              <a:rPr kumimoji="1" lang="en-US" altLang="ja-JP" sz="1600" dirty="0"/>
              <a:t>ASEANPEDIA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ASEAN</a:t>
            </a:r>
            <a:r>
              <a:rPr kumimoji="1" lang="ja-JP" altLang="en-US" sz="1600" dirty="0"/>
              <a:t>まるわかり～</a:t>
            </a:r>
          </a:p>
        </p:txBody>
      </p:sp>
    </p:spTree>
    <p:extLst>
      <p:ext uri="{BB962C8B-B14F-4D97-AF65-F5344CB8AC3E}">
        <p14:creationId xmlns:p14="http://schemas.microsoft.com/office/powerpoint/2010/main" val="21884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4B8DD-1A74-4666-88D6-5DB6D7CA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83" y="1628333"/>
            <a:ext cx="8264979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8B5E667E-5DD6-49F6-AE01-06175177D299}"/>
              </a:ext>
            </a:extLst>
          </p:cNvPr>
          <p:cNvSpPr/>
          <p:nvPr/>
        </p:nvSpPr>
        <p:spPr>
          <a:xfrm>
            <a:off x="258417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A37E1CAF-87EB-44D6-8CD1-C846ABC891DA}"/>
              </a:ext>
            </a:extLst>
          </p:cNvPr>
          <p:cNvSpPr/>
          <p:nvPr/>
        </p:nvSpPr>
        <p:spPr>
          <a:xfrm>
            <a:off x="582035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B315269E-FEA4-43F6-BE63-EAE49E850CC7}"/>
              </a:ext>
            </a:extLst>
          </p:cNvPr>
          <p:cNvSpPr txBox="1"/>
          <p:nvPr/>
        </p:nvSpPr>
        <p:spPr>
          <a:xfrm>
            <a:off x="2751152" y="3971216"/>
            <a:ext cx="28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95ABBA77-C602-4A53-A977-8BFD1F86C4FF}"/>
              </a:ext>
            </a:extLst>
          </p:cNvPr>
          <p:cNvSpPr txBox="1"/>
          <p:nvPr/>
        </p:nvSpPr>
        <p:spPr>
          <a:xfrm>
            <a:off x="6230635" y="3983739"/>
            <a:ext cx="240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8C76A7B-6C24-4CC5-95C5-3BAC8340EE94}"/>
              </a:ext>
            </a:extLst>
          </p:cNvPr>
          <p:cNvGrpSpPr/>
          <p:nvPr/>
        </p:nvGrpSpPr>
        <p:grpSpPr>
          <a:xfrm>
            <a:off x="9657450" y="511068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56633B-50C4-42A8-A16C-AD1BA3D7C1EE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500D216-53EF-499C-AD08-92FB6D707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3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8DCB4-CC42-4776-B90A-BFF5D5E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問６　タイを代表する動物と言えば？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41B6F-4F9F-4661-91A9-4F65E43D6836}"/>
              </a:ext>
            </a:extLst>
          </p:cNvPr>
          <p:cNvSpPr txBox="1"/>
          <p:nvPr/>
        </p:nvSpPr>
        <p:spPr>
          <a:xfrm>
            <a:off x="2688236" y="2297926"/>
            <a:ext cx="515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オランウータン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65E55-57BE-48FC-B884-D291AD672B44}"/>
              </a:ext>
            </a:extLst>
          </p:cNvPr>
          <p:cNvSpPr txBox="1"/>
          <p:nvPr/>
        </p:nvSpPr>
        <p:spPr>
          <a:xfrm>
            <a:off x="2759258" y="3135091"/>
            <a:ext cx="279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クマ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1B51D-FDC7-40D6-A25B-A1BA4A01843D}"/>
              </a:ext>
            </a:extLst>
          </p:cNvPr>
          <p:cNvSpPr txBox="1"/>
          <p:nvPr/>
        </p:nvSpPr>
        <p:spPr>
          <a:xfrm>
            <a:off x="2777014" y="4021948"/>
            <a:ext cx="279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トラ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D44B6-AC86-4914-8776-27D1FE5A4337}"/>
              </a:ext>
            </a:extLst>
          </p:cNvPr>
          <p:cNvSpPr txBox="1"/>
          <p:nvPr/>
        </p:nvSpPr>
        <p:spPr>
          <a:xfrm>
            <a:off x="2830275" y="4897918"/>
            <a:ext cx="321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ゾウ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F6D9524-6CB0-4979-89DD-22076C3678FC}"/>
              </a:ext>
            </a:extLst>
          </p:cNvPr>
          <p:cNvGrpSpPr/>
          <p:nvPr/>
        </p:nvGrpSpPr>
        <p:grpSpPr>
          <a:xfrm>
            <a:off x="9621945" y="395654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28987E8-93F7-4466-BB9B-FC4E2AABDE34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0136471-C910-4E9A-BCC6-09EFB84A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4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5B544-A0AB-4AED-A701-717ECA69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934" y="531054"/>
            <a:ext cx="4464257" cy="2172390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30FA56-1AAA-4E6C-8458-0962FC2DD481}"/>
              </a:ext>
            </a:extLst>
          </p:cNvPr>
          <p:cNvSpPr txBox="1"/>
          <p:nvPr/>
        </p:nvSpPr>
        <p:spPr>
          <a:xfrm>
            <a:off x="802210" y="2703444"/>
            <a:ext cx="6860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象（ゾウ）をタイ語で「チャーン」と言います。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タイの人々にとって、象は特別な存在です。その理由は様々です。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①昔、他国との戦争で、王は象に乗って戦いに行きました。象は王を守り先頭を切って戦う、勇気と誇りの象徴とされいます。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②多くのタイ人が信仰している仏教では、仏陀（ブッダ）のお母さんがあるとき、白い象がお腹に入る夢を見て、仏陀を身ごもったことを知った、という逸話があります。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（出典：</a:t>
            </a:r>
            <a:r>
              <a:rPr kumimoji="1" lang="en-US" altLang="ja-JP" sz="1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JTB)</a:t>
            </a:r>
          </a:p>
          <a:p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他にも象については、いろいろなお話があるんですよ。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F17EED70-8864-4E31-A147-34953FFC8AB4}"/>
              </a:ext>
            </a:extLst>
          </p:cNvPr>
          <p:cNvSpPr/>
          <p:nvPr/>
        </p:nvSpPr>
        <p:spPr>
          <a:xfrm>
            <a:off x="8325016" y="5235413"/>
            <a:ext cx="3029447" cy="771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7A5A18-CE49-48A1-8063-E9CD82821BCB}"/>
              </a:ext>
            </a:extLst>
          </p:cNvPr>
          <p:cNvSpPr txBox="1"/>
          <p:nvPr/>
        </p:nvSpPr>
        <p:spPr>
          <a:xfrm>
            <a:off x="8764037" y="5436385"/>
            <a:ext cx="243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803A89-6B36-4185-8693-791A5BAAD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040" y="1161792"/>
            <a:ext cx="3109423" cy="37640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56D772-39FE-419C-97A8-0247BB93567A}"/>
              </a:ext>
            </a:extLst>
          </p:cNvPr>
          <p:cNvSpPr txBox="1"/>
          <p:nvPr/>
        </p:nvSpPr>
        <p:spPr>
          <a:xfrm>
            <a:off x="10110842" y="4680124"/>
            <a:ext cx="1343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257DFCE-1419-42FB-A36A-F0D9F6F24101}"/>
              </a:ext>
            </a:extLst>
          </p:cNvPr>
          <p:cNvGrpSpPr/>
          <p:nvPr/>
        </p:nvGrpSpPr>
        <p:grpSpPr>
          <a:xfrm>
            <a:off x="9799751" y="322853"/>
            <a:ext cx="1617191" cy="416402"/>
            <a:chOff x="9293465" y="679744"/>
            <a:chExt cx="1617191" cy="41640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861B556-8011-43CF-8721-F5B44A622F85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F6B82D8-75EB-483B-B04D-8491A8C1D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7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4B8DD-1A74-4666-88D6-5DB6D7CA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83" y="1628333"/>
            <a:ext cx="8264979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8B5E667E-5DD6-49F6-AE01-06175177D299}"/>
              </a:ext>
            </a:extLst>
          </p:cNvPr>
          <p:cNvSpPr/>
          <p:nvPr/>
        </p:nvSpPr>
        <p:spPr>
          <a:xfrm>
            <a:off x="258417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A37E1CAF-87EB-44D6-8CD1-C846ABC891DA}"/>
              </a:ext>
            </a:extLst>
          </p:cNvPr>
          <p:cNvSpPr/>
          <p:nvPr/>
        </p:nvSpPr>
        <p:spPr>
          <a:xfrm>
            <a:off x="582035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B315269E-FEA4-43F6-BE63-EAE49E850CC7}"/>
              </a:ext>
            </a:extLst>
          </p:cNvPr>
          <p:cNvSpPr txBox="1"/>
          <p:nvPr/>
        </p:nvSpPr>
        <p:spPr>
          <a:xfrm>
            <a:off x="2751152" y="3971216"/>
            <a:ext cx="28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7" name="テキスト ボックス 6">
            <a:hlinkClick r:id="rId4" action="ppaction://hlinksldjump"/>
            <a:extLst>
              <a:ext uri="{FF2B5EF4-FFF2-40B4-BE49-F238E27FC236}">
                <a16:creationId xmlns:a16="http://schemas.microsoft.com/office/drawing/2014/main" id="{95ABBA77-C602-4A53-A977-8BFD1F86C4FF}"/>
              </a:ext>
            </a:extLst>
          </p:cNvPr>
          <p:cNvSpPr txBox="1"/>
          <p:nvPr/>
        </p:nvSpPr>
        <p:spPr>
          <a:xfrm>
            <a:off x="6301655" y="3983739"/>
            <a:ext cx="216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10CDDAC-2840-47A2-8C46-C8434FA7563A}"/>
              </a:ext>
            </a:extLst>
          </p:cNvPr>
          <p:cNvGrpSpPr/>
          <p:nvPr/>
        </p:nvGrpSpPr>
        <p:grpSpPr>
          <a:xfrm>
            <a:off x="9631466" y="347618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54B634F-6E01-4BA4-8AF8-F4F06AFF6739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CD0983A-52D3-463C-8066-15B828EE9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5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8DCB4-CC42-4776-B90A-BFF5D5E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問１　タイを英語で？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41B6F-4F9F-4661-91A9-4F65E43D6836}"/>
              </a:ext>
            </a:extLst>
          </p:cNvPr>
          <p:cNvSpPr txBox="1"/>
          <p:nvPr/>
        </p:nvSpPr>
        <p:spPr>
          <a:xfrm>
            <a:off x="1995777" y="2297926"/>
            <a:ext cx="754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Taiwan 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（タイワン）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65E55-57BE-48FC-B884-D291AD672B44}"/>
              </a:ext>
            </a:extLst>
          </p:cNvPr>
          <p:cNvSpPr txBox="1"/>
          <p:nvPr/>
        </p:nvSpPr>
        <p:spPr>
          <a:xfrm>
            <a:off x="1995776" y="3135091"/>
            <a:ext cx="740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Thailand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（タイランド）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1B51D-FDC7-40D6-A25B-A1BA4A01843D}"/>
              </a:ext>
            </a:extLst>
          </p:cNvPr>
          <p:cNvSpPr txBox="1"/>
          <p:nvPr/>
        </p:nvSpPr>
        <p:spPr>
          <a:xfrm>
            <a:off x="1995777" y="4021948"/>
            <a:ext cx="69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Turkey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（ターキー）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D44B6-AC86-4914-8776-27D1FE5A4337}"/>
              </a:ext>
            </a:extLst>
          </p:cNvPr>
          <p:cNvSpPr txBox="1"/>
          <p:nvPr/>
        </p:nvSpPr>
        <p:spPr>
          <a:xfrm>
            <a:off x="2019630" y="4921772"/>
            <a:ext cx="651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Tibet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（チベット）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A6C9376-A14F-4EB8-847A-711D45E58FD5}"/>
              </a:ext>
            </a:extLst>
          </p:cNvPr>
          <p:cNvGrpSpPr/>
          <p:nvPr/>
        </p:nvGrpSpPr>
        <p:grpSpPr>
          <a:xfrm>
            <a:off x="9398442" y="427750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42F7897-266C-4876-B836-727E952FF849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010F712-3B2F-43BD-A7F1-16E5A405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0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A67A5-B38D-404E-B4CF-EF858BB3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47" y="924217"/>
            <a:ext cx="9791630" cy="1478570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問７　タイへ国際電話を掛けるとき</a:t>
            </a:r>
            <a:br>
              <a:rPr kumimoji="1" lang="en-US" altLang="ja-JP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</a:br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の国番号は何番？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D5A61-AD33-4839-B17C-3735298F7ED4}"/>
              </a:ext>
            </a:extLst>
          </p:cNvPr>
          <p:cNvSpPr txBox="1"/>
          <p:nvPr/>
        </p:nvSpPr>
        <p:spPr>
          <a:xfrm>
            <a:off x="4296354" y="2388109"/>
            <a:ext cx="269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６０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7E7F0B-D41C-4EEB-BB3D-B479769870D1}"/>
              </a:ext>
            </a:extLst>
          </p:cNvPr>
          <p:cNvSpPr txBox="1"/>
          <p:nvPr/>
        </p:nvSpPr>
        <p:spPr>
          <a:xfrm>
            <a:off x="4301656" y="3202651"/>
            <a:ext cx="282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６６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1E27C2-8445-4849-B646-C126CDF83134}"/>
              </a:ext>
            </a:extLst>
          </p:cNvPr>
          <p:cNvSpPr txBox="1"/>
          <p:nvPr/>
        </p:nvSpPr>
        <p:spPr>
          <a:xfrm>
            <a:off x="4301656" y="4084280"/>
            <a:ext cx="275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８１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89292E-E91E-4404-9023-BBD02F6C7E5B}"/>
              </a:ext>
            </a:extLst>
          </p:cNvPr>
          <p:cNvSpPr txBox="1"/>
          <p:nvPr/>
        </p:nvSpPr>
        <p:spPr>
          <a:xfrm>
            <a:off x="4318884" y="5032210"/>
            <a:ext cx="282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８３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16D00C-558C-46E6-9FBB-6AAEFE8105E8}"/>
              </a:ext>
            </a:extLst>
          </p:cNvPr>
          <p:cNvGrpSpPr/>
          <p:nvPr/>
        </p:nvGrpSpPr>
        <p:grpSpPr>
          <a:xfrm>
            <a:off x="9843881" y="309537"/>
            <a:ext cx="1617191" cy="416402"/>
            <a:chOff x="9293465" y="679744"/>
            <a:chExt cx="1617191" cy="41640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2923BE1-CE79-42EE-A867-39FB8F5AE6DA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B4A94E0-5D4A-46FD-A84E-F759E1062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1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3986D-9C57-4098-9CDE-F94A4D98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53" y="421419"/>
            <a:ext cx="4551721" cy="2303821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383E5-60CF-4B56-8D9A-6BF58FDEAF32}"/>
              </a:ext>
            </a:extLst>
          </p:cNvPr>
          <p:cNvSpPr txBox="1"/>
          <p:nvPr/>
        </p:nvSpPr>
        <p:spPr>
          <a:xfrm>
            <a:off x="1733384" y="1097280"/>
            <a:ext cx="1510748" cy="12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6AD86AB-4607-4C2B-8C15-B3B7D560C34F}"/>
              </a:ext>
            </a:extLst>
          </p:cNvPr>
          <p:cNvGrpSpPr/>
          <p:nvPr/>
        </p:nvGrpSpPr>
        <p:grpSpPr>
          <a:xfrm>
            <a:off x="8118282" y="5398936"/>
            <a:ext cx="2600075" cy="747422"/>
            <a:chOff x="4492487" y="4786686"/>
            <a:chExt cx="2600075" cy="747422"/>
          </a:xfrm>
        </p:grpSpPr>
        <p:sp>
          <p:nvSpPr>
            <p:cNvPr id="7" name="四角形: 角を丸くする 6">
              <a:hlinkClick r:id="rId2" action="ppaction://hlinksldjump"/>
              <a:extLst>
                <a:ext uri="{FF2B5EF4-FFF2-40B4-BE49-F238E27FC236}">
                  <a16:creationId xmlns:a16="http://schemas.microsoft.com/office/drawing/2014/main" id="{9F36533D-6872-4A3F-A0C4-0A647D4CAC4A}"/>
                </a:ext>
              </a:extLst>
            </p:cNvPr>
            <p:cNvSpPr/>
            <p:nvPr/>
          </p:nvSpPr>
          <p:spPr>
            <a:xfrm>
              <a:off x="4492487" y="4786686"/>
              <a:ext cx="2600075" cy="7474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hlinkClick r:id="rId2" action="ppaction://hlinksldjump"/>
              <a:extLst>
                <a:ext uri="{FF2B5EF4-FFF2-40B4-BE49-F238E27FC236}">
                  <a16:creationId xmlns:a16="http://schemas.microsoft.com/office/drawing/2014/main" id="{AB65EC68-DEA6-4522-BE86-ABD6A04B1FBE}"/>
                </a:ext>
              </a:extLst>
            </p:cNvPr>
            <p:cNvSpPr txBox="1"/>
            <p:nvPr/>
          </p:nvSpPr>
          <p:spPr>
            <a:xfrm>
              <a:off x="4643560" y="4975731"/>
              <a:ext cx="2449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次の問題にすすむ⇒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7025C8-B4AC-433C-86D0-C8BE5D86D1D8}"/>
              </a:ext>
            </a:extLst>
          </p:cNvPr>
          <p:cNvSpPr txBox="1"/>
          <p:nvPr/>
        </p:nvSpPr>
        <p:spPr>
          <a:xfrm>
            <a:off x="1466553" y="2725240"/>
            <a:ext cx="5554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タイの国番号は「６６」番です。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日本からタイへ電話を掛けるときは最初に「６６」を入力して、そのあと相手の電話番号を入力します。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ちなみに、日本の国番号は「８１」番です。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F0F856F-1EEC-4917-9D55-127F5CB7D53C}"/>
              </a:ext>
            </a:extLst>
          </p:cNvPr>
          <p:cNvGrpSpPr/>
          <p:nvPr/>
        </p:nvGrpSpPr>
        <p:grpSpPr>
          <a:xfrm>
            <a:off x="9692960" y="503441"/>
            <a:ext cx="1617191" cy="416402"/>
            <a:chOff x="9293465" y="679744"/>
            <a:chExt cx="1617191" cy="41640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494A672-BF60-4298-906F-744A27A0C460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7B4486B-1018-4F9C-845B-22830DDC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3A8468F8-971D-41A2-B52A-1FF9C323F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167" y="1739634"/>
            <a:ext cx="2687867" cy="2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F33F1-8839-4F06-AC12-D0AA012D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07" y="1739651"/>
            <a:ext cx="7056381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1CA4AA42-1B33-4F0E-88FE-EEA0A194D870}"/>
              </a:ext>
            </a:extLst>
          </p:cNvPr>
          <p:cNvSpPr/>
          <p:nvPr/>
        </p:nvSpPr>
        <p:spPr>
          <a:xfrm>
            <a:off x="2777324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64BDC79C-E228-4031-BEF6-8C2B40921F48}"/>
              </a:ext>
            </a:extLst>
          </p:cNvPr>
          <p:cNvSpPr txBox="1"/>
          <p:nvPr/>
        </p:nvSpPr>
        <p:spPr>
          <a:xfrm>
            <a:off x="2938008" y="4105063"/>
            <a:ext cx="261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↩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もういちど挑戦する</a:t>
            </a:r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90987A4F-145D-41CD-9335-FC32E3D44AD8}"/>
              </a:ext>
            </a:extLst>
          </p:cNvPr>
          <p:cNvSpPr/>
          <p:nvPr/>
        </p:nvSpPr>
        <p:spPr>
          <a:xfrm>
            <a:off x="5837582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E790FE61-EEDE-4401-BBC1-0FDDA6CF4EDF}"/>
              </a:ext>
            </a:extLst>
          </p:cNvPr>
          <p:cNvSpPr txBox="1"/>
          <p:nvPr/>
        </p:nvSpPr>
        <p:spPr>
          <a:xfrm>
            <a:off x="6270911" y="4097112"/>
            <a:ext cx="23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C867DAC-4A54-4628-AA76-B7C3EF261DE2}"/>
              </a:ext>
            </a:extLst>
          </p:cNvPr>
          <p:cNvGrpSpPr/>
          <p:nvPr/>
        </p:nvGrpSpPr>
        <p:grpSpPr>
          <a:xfrm>
            <a:off x="9652888" y="440047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921E50B-90C1-4B0D-A955-68FD8A0D2C9C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330B7F2-9666-4CF6-B0C4-C8CC66D34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A67A5-B38D-404E-B4CF-EF858BB3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09" y="725939"/>
            <a:ext cx="9958608" cy="1478570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問８　タイでは</a:t>
            </a:r>
            <a:r>
              <a:rPr kumimoji="1" lang="en-US" altLang="ja-JP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12</a:t>
            </a:r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kumimoji="1" lang="en-US" altLang="ja-JP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日は祝日</a:t>
            </a:r>
            <a:br>
              <a:rPr kumimoji="1" lang="en-US" altLang="ja-JP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</a:br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ですが、何の日？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D5A61-AD33-4839-B17C-3735298F7ED4}"/>
              </a:ext>
            </a:extLst>
          </p:cNvPr>
          <p:cNvSpPr txBox="1"/>
          <p:nvPr/>
        </p:nvSpPr>
        <p:spPr>
          <a:xfrm>
            <a:off x="3586038" y="2374483"/>
            <a:ext cx="415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建国記念日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7E7F0B-D41C-4EEB-BB3D-B479769870D1}"/>
              </a:ext>
            </a:extLst>
          </p:cNvPr>
          <p:cNvSpPr txBox="1"/>
          <p:nvPr/>
        </p:nvSpPr>
        <p:spPr>
          <a:xfrm>
            <a:off x="3586039" y="3192975"/>
            <a:ext cx="379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体育の日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1E27C2-8445-4849-B646-C126CDF83134}"/>
              </a:ext>
            </a:extLst>
          </p:cNvPr>
          <p:cNvSpPr txBox="1"/>
          <p:nvPr/>
        </p:nvSpPr>
        <p:spPr>
          <a:xfrm>
            <a:off x="3586038" y="4017417"/>
            <a:ext cx="391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クリスマス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89292E-E91E-4404-9023-BBD02F6C7E5B}"/>
              </a:ext>
            </a:extLst>
          </p:cNvPr>
          <p:cNvSpPr txBox="1"/>
          <p:nvPr/>
        </p:nvSpPr>
        <p:spPr>
          <a:xfrm>
            <a:off x="3586038" y="4952465"/>
            <a:ext cx="445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王様の誕生日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AAB23F0-7F6F-4CF2-AA99-BF3FF16E8594}"/>
              </a:ext>
            </a:extLst>
          </p:cNvPr>
          <p:cNvGrpSpPr/>
          <p:nvPr/>
        </p:nvGrpSpPr>
        <p:grpSpPr>
          <a:xfrm>
            <a:off x="9761126" y="347764"/>
            <a:ext cx="1617191" cy="416402"/>
            <a:chOff x="9293465" y="679744"/>
            <a:chExt cx="1617191" cy="41640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D2D3C28-DFE0-4339-B7F8-73AC4819827D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D8342AD-3511-4A22-9293-8E4A16F7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3986D-9C57-4098-9CDE-F94A4D98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93" y="1585784"/>
            <a:ext cx="4551721" cy="2303821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383E5-60CF-4B56-8D9A-6BF58FDEAF32}"/>
              </a:ext>
            </a:extLst>
          </p:cNvPr>
          <p:cNvSpPr txBox="1"/>
          <p:nvPr/>
        </p:nvSpPr>
        <p:spPr>
          <a:xfrm>
            <a:off x="1733384" y="1097280"/>
            <a:ext cx="1510748" cy="12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四角形: 角を丸くする 6">
            <a:hlinkClick r:id="rId2" action="ppaction://hlinksldjump"/>
            <a:extLst>
              <a:ext uri="{FF2B5EF4-FFF2-40B4-BE49-F238E27FC236}">
                <a16:creationId xmlns:a16="http://schemas.microsoft.com/office/drawing/2014/main" id="{9F36533D-6872-4A3F-A0C4-0A647D4CAC4A}"/>
              </a:ext>
            </a:extLst>
          </p:cNvPr>
          <p:cNvSpPr/>
          <p:nvPr/>
        </p:nvSpPr>
        <p:spPr>
          <a:xfrm>
            <a:off x="8662945" y="5258858"/>
            <a:ext cx="2600075" cy="747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hlinkClick r:id="rId2" action="ppaction://hlinksldjump"/>
            <a:extLst>
              <a:ext uri="{FF2B5EF4-FFF2-40B4-BE49-F238E27FC236}">
                <a16:creationId xmlns:a16="http://schemas.microsoft.com/office/drawing/2014/main" id="{AB65EC68-DEA6-4522-BE86-ABD6A04B1FBE}"/>
              </a:ext>
            </a:extLst>
          </p:cNvPr>
          <p:cNvSpPr txBox="1"/>
          <p:nvPr/>
        </p:nvSpPr>
        <p:spPr>
          <a:xfrm>
            <a:off x="8871648" y="5466320"/>
            <a:ext cx="227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21928E-E81A-458B-9466-62D573DC612C}"/>
              </a:ext>
            </a:extLst>
          </p:cNvPr>
          <p:cNvSpPr txBox="1"/>
          <p:nvPr/>
        </p:nvSpPr>
        <p:spPr>
          <a:xfrm>
            <a:off x="1617974" y="4120305"/>
            <a:ext cx="414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12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日は、ラーマ</a:t>
            </a:r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世（プミポン前国王）の誕生日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446EC9-24E8-4BC2-BF89-CD1101159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047" y="1565270"/>
            <a:ext cx="5224870" cy="346969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BFAE2E-1232-4013-B5E9-3F711C47BFCE}"/>
              </a:ext>
            </a:extLst>
          </p:cNvPr>
          <p:cNvSpPr txBox="1"/>
          <p:nvPr/>
        </p:nvSpPr>
        <p:spPr>
          <a:xfrm>
            <a:off x="10007146" y="4766636"/>
            <a:ext cx="1343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5EC423A-3ED3-4FC5-AC31-AC306C54193B}"/>
              </a:ext>
            </a:extLst>
          </p:cNvPr>
          <p:cNvGrpSpPr/>
          <p:nvPr/>
        </p:nvGrpSpPr>
        <p:grpSpPr>
          <a:xfrm>
            <a:off x="9870435" y="435318"/>
            <a:ext cx="1617191" cy="416402"/>
            <a:chOff x="9293465" y="679744"/>
            <a:chExt cx="1617191" cy="41640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4EC92E6-BD3B-4EE2-8FF0-D43F48167B29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8B46DCA-F046-4385-BDB0-AD4D79971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8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F33F1-8839-4F06-AC12-D0AA012D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07" y="1739651"/>
            <a:ext cx="7056381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90987A4F-145D-41CD-9335-FC32E3D44AD8}"/>
              </a:ext>
            </a:extLst>
          </p:cNvPr>
          <p:cNvSpPr/>
          <p:nvPr/>
        </p:nvSpPr>
        <p:spPr>
          <a:xfrm>
            <a:off x="5837582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E790FE61-EEDE-4401-BBC1-0FDDA6CF4EDF}"/>
              </a:ext>
            </a:extLst>
          </p:cNvPr>
          <p:cNvSpPr txBox="1"/>
          <p:nvPr/>
        </p:nvSpPr>
        <p:spPr>
          <a:xfrm>
            <a:off x="6137744" y="4097112"/>
            <a:ext cx="23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つぎの問題にいく⇒</a:t>
            </a:r>
          </a:p>
        </p:txBody>
      </p:sp>
      <p:sp>
        <p:nvSpPr>
          <p:cNvPr id="3" name="四角形: 角を丸くする 2">
            <a:hlinkClick r:id="rId3" action="ppaction://hlinksldjump"/>
            <a:extLst>
              <a:ext uri="{FF2B5EF4-FFF2-40B4-BE49-F238E27FC236}">
                <a16:creationId xmlns:a16="http://schemas.microsoft.com/office/drawing/2014/main" id="{E710880A-93C2-4D10-AC39-9A64AF9BF8B8}"/>
              </a:ext>
            </a:extLst>
          </p:cNvPr>
          <p:cNvSpPr/>
          <p:nvPr/>
        </p:nvSpPr>
        <p:spPr>
          <a:xfrm>
            <a:off x="2822712" y="3833855"/>
            <a:ext cx="28545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64BDC79C-E228-4031-BEF6-8C2B40921F48}"/>
              </a:ext>
            </a:extLst>
          </p:cNvPr>
          <p:cNvSpPr txBox="1"/>
          <p:nvPr/>
        </p:nvSpPr>
        <p:spPr>
          <a:xfrm>
            <a:off x="2938008" y="4105063"/>
            <a:ext cx="261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↩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もういちど挑戦する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9F87ED1-70C5-4BC5-BA47-0F5BFAB3017E}"/>
              </a:ext>
            </a:extLst>
          </p:cNvPr>
          <p:cNvGrpSpPr/>
          <p:nvPr/>
        </p:nvGrpSpPr>
        <p:grpSpPr>
          <a:xfrm>
            <a:off x="9652888" y="369026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0922EBC-2C11-48B3-A2AB-995B984FD6D3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B0D8DC0-526F-49BE-B201-E15F35CC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A67A5-B38D-404E-B4CF-EF858BB3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95" y="707688"/>
            <a:ext cx="10142351" cy="1478570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問９　タイでは曜日ごとに色や仏像が</a:t>
            </a:r>
            <a:br>
              <a:rPr kumimoji="1" lang="en-US" altLang="ja-JP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</a:br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決まっています。火曜日は何色？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D5A61-AD33-4839-B17C-3735298F7ED4}"/>
              </a:ext>
            </a:extLst>
          </p:cNvPr>
          <p:cNvSpPr txBox="1"/>
          <p:nvPr/>
        </p:nvSpPr>
        <p:spPr>
          <a:xfrm>
            <a:off x="3586038" y="2373393"/>
            <a:ext cx="333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/>
              </a:rPr>
              <a:t>黄色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7E7F0B-D41C-4EEB-BB3D-B479769870D1}"/>
              </a:ext>
            </a:extLst>
          </p:cNvPr>
          <p:cNvSpPr txBox="1"/>
          <p:nvPr/>
        </p:nvSpPr>
        <p:spPr>
          <a:xfrm>
            <a:off x="3586038" y="3215963"/>
            <a:ext cx="356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/>
              </a:rPr>
              <a:t>赤色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1E27C2-8445-4849-B646-C126CDF83134}"/>
              </a:ext>
            </a:extLst>
          </p:cNvPr>
          <p:cNvSpPr txBox="1"/>
          <p:nvPr/>
        </p:nvSpPr>
        <p:spPr>
          <a:xfrm>
            <a:off x="3586038" y="4057175"/>
            <a:ext cx="434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/>
              </a:rPr>
              <a:t>緑色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89292E-E91E-4404-9023-BBD02F6C7E5B}"/>
              </a:ext>
            </a:extLst>
          </p:cNvPr>
          <p:cNvSpPr txBox="1"/>
          <p:nvPr/>
        </p:nvSpPr>
        <p:spPr>
          <a:xfrm>
            <a:off x="3586038" y="4953555"/>
            <a:ext cx="445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/>
              </a:rPr>
              <a:t>ピンク色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85687BD-DF84-48A1-AA40-4DEDF32AAEC2}"/>
              </a:ext>
            </a:extLst>
          </p:cNvPr>
          <p:cNvGrpSpPr/>
          <p:nvPr/>
        </p:nvGrpSpPr>
        <p:grpSpPr>
          <a:xfrm>
            <a:off x="9641855" y="291286"/>
            <a:ext cx="1617191" cy="416402"/>
            <a:chOff x="9293465" y="679744"/>
            <a:chExt cx="1617191" cy="41640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546C0E5-B23F-4418-9B72-D902A09A4D6E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13DE5F7-C351-4818-BC3B-C1D82E64A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3986D-9C57-4098-9CDE-F94A4D98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84" y="1125179"/>
            <a:ext cx="4551721" cy="2303821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383E5-60CF-4B56-8D9A-6BF58FDEAF32}"/>
              </a:ext>
            </a:extLst>
          </p:cNvPr>
          <p:cNvSpPr txBox="1"/>
          <p:nvPr/>
        </p:nvSpPr>
        <p:spPr>
          <a:xfrm>
            <a:off x="1733384" y="1097280"/>
            <a:ext cx="1510748" cy="12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四角形: 角を丸くする 6">
            <a:hlinkClick r:id="rId2" action="ppaction://hlinksldjump"/>
            <a:extLst>
              <a:ext uri="{FF2B5EF4-FFF2-40B4-BE49-F238E27FC236}">
                <a16:creationId xmlns:a16="http://schemas.microsoft.com/office/drawing/2014/main" id="{9F36533D-6872-4A3F-A0C4-0A647D4CAC4A}"/>
              </a:ext>
            </a:extLst>
          </p:cNvPr>
          <p:cNvSpPr/>
          <p:nvPr/>
        </p:nvSpPr>
        <p:spPr>
          <a:xfrm>
            <a:off x="7729593" y="5152446"/>
            <a:ext cx="2600075" cy="747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hlinkClick r:id="rId2" action="ppaction://hlinksldjump"/>
            <a:extLst>
              <a:ext uri="{FF2B5EF4-FFF2-40B4-BE49-F238E27FC236}">
                <a16:creationId xmlns:a16="http://schemas.microsoft.com/office/drawing/2014/main" id="{AB65EC68-DEA6-4522-BE86-ABD6A04B1FBE}"/>
              </a:ext>
            </a:extLst>
          </p:cNvPr>
          <p:cNvSpPr txBox="1"/>
          <p:nvPr/>
        </p:nvSpPr>
        <p:spPr>
          <a:xfrm>
            <a:off x="7951688" y="5368609"/>
            <a:ext cx="235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E1332E-6AFE-46C4-A479-A59E7D439CD3}"/>
              </a:ext>
            </a:extLst>
          </p:cNvPr>
          <p:cNvSpPr txBox="1"/>
          <p:nvPr/>
        </p:nvSpPr>
        <p:spPr>
          <a:xfrm>
            <a:off x="1650811" y="3495445"/>
            <a:ext cx="45517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タイでは曜日に色や仏像が決まっていて、自分が生まれた曜日の色のものを身につける習慣があります。</a:t>
            </a:r>
            <a:endParaRPr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出典：外務省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A5DE1-2DEB-4DC2-87B1-FDBEB9A54211}"/>
              </a:ext>
            </a:extLst>
          </p:cNvPr>
          <p:cNvSpPr txBox="1"/>
          <p:nvPr/>
        </p:nvSpPr>
        <p:spPr>
          <a:xfrm>
            <a:off x="7254242" y="1489391"/>
            <a:ext cx="3075426" cy="267765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日曜：赤色</a:t>
            </a:r>
            <a:endParaRPr kumimoji="1" lang="en-US" altLang="ja-JP" sz="2400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月曜：黄色</a:t>
            </a:r>
            <a:endParaRPr kumimoji="1" lang="en-US" altLang="ja-JP" sz="2400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火曜：ピンク色</a:t>
            </a:r>
            <a:endParaRPr kumimoji="1" lang="en-US" altLang="ja-JP" sz="2400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水曜：緑色</a:t>
            </a:r>
            <a:endParaRPr kumimoji="1" lang="en-US" altLang="ja-JP" sz="2400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木曜：オレンジ色</a:t>
            </a:r>
            <a:endParaRPr kumimoji="1" lang="en-US" altLang="ja-JP" sz="2400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金曜：青色</a:t>
            </a:r>
            <a:endParaRPr kumimoji="1" lang="en-US" altLang="ja-JP" sz="2400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土曜：むらさき色</a:t>
            </a:r>
            <a:endParaRPr kumimoji="1" lang="en-US" altLang="ja-JP" dirty="0">
              <a:solidFill>
                <a:srgbClr val="FFFF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C61F0BC-FC0E-44CF-BEBB-E129B8A35A13}"/>
              </a:ext>
            </a:extLst>
          </p:cNvPr>
          <p:cNvGrpSpPr/>
          <p:nvPr/>
        </p:nvGrpSpPr>
        <p:grpSpPr>
          <a:xfrm>
            <a:off x="9639696" y="253619"/>
            <a:ext cx="1617191" cy="416402"/>
            <a:chOff x="9293465" y="679744"/>
            <a:chExt cx="1617191" cy="41640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3F99A13-A651-421D-9AE5-B1086A31C543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4CB3D74-92AD-4A0A-BF51-C6762A09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9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F33F1-8839-4F06-AC12-D0AA012D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07" y="1739651"/>
            <a:ext cx="7056381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1CA4AA42-1B33-4F0E-88FE-EEA0A194D870}"/>
              </a:ext>
            </a:extLst>
          </p:cNvPr>
          <p:cNvSpPr/>
          <p:nvPr/>
        </p:nvSpPr>
        <p:spPr>
          <a:xfrm>
            <a:off x="2647289" y="3824578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64BDC79C-E228-4031-BEF6-8C2B40921F48}"/>
              </a:ext>
            </a:extLst>
          </p:cNvPr>
          <p:cNvSpPr txBox="1"/>
          <p:nvPr/>
        </p:nvSpPr>
        <p:spPr>
          <a:xfrm>
            <a:off x="2796375" y="4097112"/>
            <a:ext cx="261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↩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もういちど挑戦する</a:t>
            </a:r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90987A4F-145D-41CD-9335-FC32E3D44AD8}"/>
              </a:ext>
            </a:extLst>
          </p:cNvPr>
          <p:cNvSpPr/>
          <p:nvPr/>
        </p:nvSpPr>
        <p:spPr>
          <a:xfrm>
            <a:off x="5837582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E790FE61-EEDE-4401-BBC1-0FDDA6CF4EDF}"/>
              </a:ext>
            </a:extLst>
          </p:cNvPr>
          <p:cNvSpPr txBox="1"/>
          <p:nvPr/>
        </p:nvSpPr>
        <p:spPr>
          <a:xfrm>
            <a:off x="6249062" y="4097112"/>
            <a:ext cx="23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47FBCA0-22EE-4662-9508-762454D02125}"/>
              </a:ext>
            </a:extLst>
          </p:cNvPr>
          <p:cNvGrpSpPr/>
          <p:nvPr/>
        </p:nvGrpSpPr>
        <p:grpSpPr>
          <a:xfrm>
            <a:off x="9870514" y="289126"/>
            <a:ext cx="1617191" cy="416402"/>
            <a:chOff x="9293465" y="679744"/>
            <a:chExt cx="1617191" cy="41640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329A36D-ED9A-4D63-83AA-37B6DF6DB7F9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6ABA8A5-2C47-48EB-8684-A2EEEF02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A67A5-B38D-404E-B4CF-EF858BB3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95" y="707688"/>
            <a:ext cx="10142351" cy="1478570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kumimoji="1" lang="en-US" altLang="ja-JP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タイ語で「ありがとう」とは？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D5A61-AD33-4839-B17C-3735298F7ED4}"/>
              </a:ext>
            </a:extLst>
          </p:cNvPr>
          <p:cNvSpPr txBox="1"/>
          <p:nvPr/>
        </p:nvSpPr>
        <p:spPr>
          <a:xfrm>
            <a:off x="2576223" y="2393952"/>
            <a:ext cx="415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テレマカシ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7E7F0B-D41C-4EEB-BB3D-B479769870D1}"/>
              </a:ext>
            </a:extLst>
          </p:cNvPr>
          <p:cNvSpPr txBox="1"/>
          <p:nvPr/>
        </p:nvSpPr>
        <p:spPr>
          <a:xfrm>
            <a:off x="2576223" y="3222794"/>
            <a:ext cx="837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コップンカー</a:t>
            </a:r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コップンカップ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1E27C2-8445-4849-B646-C126CDF83134}"/>
              </a:ext>
            </a:extLst>
          </p:cNvPr>
          <p:cNvSpPr txBox="1"/>
          <p:nvPr/>
        </p:nvSpPr>
        <p:spPr>
          <a:xfrm>
            <a:off x="2576223" y="4051636"/>
            <a:ext cx="495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サラーマット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89292E-E91E-4404-9023-BBD02F6C7E5B}"/>
              </a:ext>
            </a:extLst>
          </p:cNvPr>
          <p:cNvSpPr txBox="1"/>
          <p:nvPr/>
        </p:nvSpPr>
        <p:spPr>
          <a:xfrm>
            <a:off x="2576224" y="4967216"/>
            <a:ext cx="3784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オークン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96BCD5-BA3D-44B4-AB90-4427BBE178F2}"/>
              </a:ext>
            </a:extLst>
          </p:cNvPr>
          <p:cNvGrpSpPr/>
          <p:nvPr/>
        </p:nvGrpSpPr>
        <p:grpSpPr>
          <a:xfrm>
            <a:off x="9790614" y="265160"/>
            <a:ext cx="1617191" cy="416402"/>
            <a:chOff x="9293465" y="679744"/>
            <a:chExt cx="1617191" cy="41640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BD8524A-1CA8-4FC5-9172-AC98C79474EA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1286AF2-CA05-463B-9FD2-CEEF0996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3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F474CCF-61F9-47A0-8F5E-D3D8A0B97956}"/>
              </a:ext>
            </a:extLst>
          </p:cNvPr>
          <p:cNvSpPr/>
          <p:nvPr/>
        </p:nvSpPr>
        <p:spPr>
          <a:xfrm>
            <a:off x="1944215" y="3844067"/>
            <a:ext cx="985415" cy="3018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475951-0FA8-40E9-90E0-6A49563602D0}"/>
              </a:ext>
            </a:extLst>
          </p:cNvPr>
          <p:cNvSpPr/>
          <p:nvPr/>
        </p:nvSpPr>
        <p:spPr>
          <a:xfrm>
            <a:off x="1944215" y="3249227"/>
            <a:ext cx="523777" cy="3018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30FA56-1AAA-4E6C-8458-0962FC2DD481}"/>
              </a:ext>
            </a:extLst>
          </p:cNvPr>
          <p:cNvSpPr txBox="1"/>
          <p:nvPr/>
        </p:nvSpPr>
        <p:spPr>
          <a:xfrm>
            <a:off x="1868749" y="3159140"/>
            <a:ext cx="9411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通称</a:t>
            </a:r>
            <a:r>
              <a:rPr kumimoji="1" lang="ja-JP" altLang="en-US" sz="20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又はタイランド＝英語で</a:t>
            </a:r>
            <a:r>
              <a:rPr kumimoji="1" lang="en-US" altLang="ja-JP" sz="20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Thailand</a:t>
            </a:r>
          </a:p>
          <a:p>
            <a:endParaRPr kumimoji="1" lang="en-US" altLang="ja-JP" sz="20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正式名称は タイ王国 、タイ語で「ラート・チャ・アーナーチャック・タイ」</a:t>
            </a:r>
          </a:p>
          <a:p>
            <a:endParaRPr kumimoji="1" lang="en-US" altLang="ja-JP" sz="2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英語で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The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Kingdom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of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Thailand</a:t>
            </a:r>
          </a:p>
          <a:p>
            <a:endParaRPr kumimoji="1" lang="en-US" altLang="ja-JP" sz="2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F5B544-A0AB-4AED-A701-717ECA69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43" y="761642"/>
            <a:ext cx="4464257" cy="2172390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F17EED70-8864-4E31-A147-34953FFC8AB4}"/>
              </a:ext>
            </a:extLst>
          </p:cNvPr>
          <p:cNvSpPr/>
          <p:nvPr/>
        </p:nvSpPr>
        <p:spPr>
          <a:xfrm>
            <a:off x="7649155" y="5152445"/>
            <a:ext cx="3029447" cy="771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7A5A18-CE49-48A1-8063-E9CD82821BCB}"/>
              </a:ext>
            </a:extLst>
          </p:cNvPr>
          <p:cNvSpPr txBox="1"/>
          <p:nvPr/>
        </p:nvSpPr>
        <p:spPr>
          <a:xfrm>
            <a:off x="8159198" y="5353417"/>
            <a:ext cx="245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83A7A35D-385B-4266-B65B-85AD3A1993D6}"/>
              </a:ext>
            </a:extLst>
          </p:cNvPr>
          <p:cNvSpPr/>
          <p:nvPr/>
        </p:nvSpPr>
        <p:spPr>
          <a:xfrm>
            <a:off x="456326" y="3357937"/>
            <a:ext cx="1274819" cy="588146"/>
          </a:xfrm>
          <a:prstGeom prst="wedgeEllipseCallout">
            <a:avLst>
              <a:gd name="adj1" fmla="val 36580"/>
              <a:gd name="adj2" fmla="val 730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247D39-E822-40D6-95C4-06AAFB479B4D}"/>
              </a:ext>
            </a:extLst>
          </p:cNvPr>
          <p:cNvSpPr txBox="1"/>
          <p:nvPr/>
        </p:nvSpPr>
        <p:spPr>
          <a:xfrm>
            <a:off x="593930" y="3467730"/>
            <a:ext cx="114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知ってた？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1ACDB95-10D0-4C66-BEB6-E6330E8AA772}"/>
              </a:ext>
            </a:extLst>
          </p:cNvPr>
          <p:cNvGrpSpPr/>
          <p:nvPr/>
        </p:nvGrpSpPr>
        <p:grpSpPr>
          <a:xfrm>
            <a:off x="9453263" y="262493"/>
            <a:ext cx="1617191" cy="416402"/>
            <a:chOff x="9293465" y="679744"/>
            <a:chExt cx="1617191" cy="416402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C28FFDF-91E7-4975-A2C4-B7ECDDC530B1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F3C31AF-37CF-4AF6-B1F8-0F2D8D37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1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3986D-9C57-4098-9CDE-F94A4D98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95" y="1047387"/>
            <a:ext cx="4551721" cy="2303821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383E5-60CF-4B56-8D9A-6BF58FDEAF32}"/>
              </a:ext>
            </a:extLst>
          </p:cNvPr>
          <p:cNvSpPr txBox="1"/>
          <p:nvPr/>
        </p:nvSpPr>
        <p:spPr>
          <a:xfrm>
            <a:off x="1733384" y="1097280"/>
            <a:ext cx="1510748" cy="12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四角形: 角を丸くする 6">
            <a:hlinkClick r:id="rId2" action="ppaction://hlinksldjump"/>
            <a:extLst>
              <a:ext uri="{FF2B5EF4-FFF2-40B4-BE49-F238E27FC236}">
                <a16:creationId xmlns:a16="http://schemas.microsoft.com/office/drawing/2014/main" id="{9F36533D-6872-4A3F-A0C4-0A647D4CAC4A}"/>
              </a:ext>
            </a:extLst>
          </p:cNvPr>
          <p:cNvSpPr/>
          <p:nvPr/>
        </p:nvSpPr>
        <p:spPr>
          <a:xfrm>
            <a:off x="4409807" y="5063191"/>
            <a:ext cx="2600075" cy="747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hlinkClick r:id="rId2" action="ppaction://hlinksldjump"/>
            <a:extLst>
              <a:ext uri="{FF2B5EF4-FFF2-40B4-BE49-F238E27FC236}">
                <a16:creationId xmlns:a16="http://schemas.microsoft.com/office/drawing/2014/main" id="{AB65EC68-DEA6-4522-BE86-ABD6A04B1FBE}"/>
              </a:ext>
            </a:extLst>
          </p:cNvPr>
          <p:cNvSpPr txBox="1"/>
          <p:nvPr/>
        </p:nvSpPr>
        <p:spPr>
          <a:xfrm>
            <a:off x="4769854" y="5252236"/>
            <a:ext cx="207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クイズをおわる⇒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D0FEF3-D8CC-4012-B729-475CE75AA688}"/>
              </a:ext>
            </a:extLst>
          </p:cNvPr>
          <p:cNvSpPr txBox="1"/>
          <p:nvPr/>
        </p:nvSpPr>
        <p:spPr>
          <a:xfrm>
            <a:off x="3693109" y="3429113"/>
            <a:ext cx="468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「ありがとう」をタイ語で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コップンカー（女性の言葉）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コップンカップ（男性の言葉）</a:t>
            </a:r>
            <a:endParaRPr kumimoji="1" lang="ja-JP" altLang="en-US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3A6E0F0-3157-44F0-85EA-C99B616708D4}"/>
              </a:ext>
            </a:extLst>
          </p:cNvPr>
          <p:cNvGrpSpPr/>
          <p:nvPr/>
        </p:nvGrpSpPr>
        <p:grpSpPr>
          <a:xfrm>
            <a:off x="9719593" y="360147"/>
            <a:ext cx="1617191" cy="416402"/>
            <a:chOff x="9293465" y="679744"/>
            <a:chExt cx="1617191" cy="41640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A4591A-6C82-4FE2-830E-3F7441A9B3FA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E75B51C-0A47-4FDB-95DD-AE0FBFDF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8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F33F1-8839-4F06-AC12-D0AA012D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07" y="1739651"/>
            <a:ext cx="7056381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1CA4AA42-1B33-4F0E-88FE-EEA0A194D870}"/>
              </a:ext>
            </a:extLst>
          </p:cNvPr>
          <p:cNvSpPr/>
          <p:nvPr/>
        </p:nvSpPr>
        <p:spPr>
          <a:xfrm>
            <a:off x="2788921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64BDC79C-E228-4031-BEF6-8C2B40921F48}"/>
              </a:ext>
            </a:extLst>
          </p:cNvPr>
          <p:cNvSpPr txBox="1"/>
          <p:nvPr/>
        </p:nvSpPr>
        <p:spPr>
          <a:xfrm>
            <a:off x="2938008" y="4105063"/>
            <a:ext cx="261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↩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もういちど挑戦する</a:t>
            </a:r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90987A4F-145D-41CD-9335-FC32E3D44AD8}"/>
              </a:ext>
            </a:extLst>
          </p:cNvPr>
          <p:cNvSpPr/>
          <p:nvPr/>
        </p:nvSpPr>
        <p:spPr>
          <a:xfrm>
            <a:off x="5837582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E790FE61-EEDE-4401-BBC1-0FDDA6CF4EDF}"/>
              </a:ext>
            </a:extLst>
          </p:cNvPr>
          <p:cNvSpPr txBox="1"/>
          <p:nvPr/>
        </p:nvSpPr>
        <p:spPr>
          <a:xfrm>
            <a:off x="6315299" y="4097112"/>
            <a:ext cx="23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55ADCF1-726E-448F-8683-2A2A1F85E8E7}"/>
              </a:ext>
            </a:extLst>
          </p:cNvPr>
          <p:cNvGrpSpPr/>
          <p:nvPr/>
        </p:nvGrpSpPr>
        <p:grpSpPr>
          <a:xfrm>
            <a:off x="9719593" y="532659"/>
            <a:ext cx="1617191" cy="412565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B217217-1725-4174-8613-24C8367315F3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BA47832-F8EE-44E4-9AD4-6B66E8B80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1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71D97-2716-4234-868F-C1BA4B3D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60" y="193616"/>
            <a:ext cx="3327890" cy="1478570"/>
          </a:xfrm>
        </p:spPr>
        <p:txBody>
          <a:bodyPr/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クイズおわり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11EE48-A117-4996-A723-C799CD1E1140}"/>
              </a:ext>
            </a:extLst>
          </p:cNvPr>
          <p:cNvSpPr txBox="1"/>
          <p:nvPr/>
        </p:nvSpPr>
        <p:spPr>
          <a:xfrm>
            <a:off x="498385" y="1360029"/>
            <a:ext cx="68967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タイ大好き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タイ好きかも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また挑戦してね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6D39807-C6D4-4534-9013-E0776EE2449A}"/>
              </a:ext>
            </a:extLst>
          </p:cNvPr>
          <p:cNvGrpSpPr/>
          <p:nvPr/>
        </p:nvGrpSpPr>
        <p:grpSpPr>
          <a:xfrm>
            <a:off x="9550918" y="440046"/>
            <a:ext cx="1617191" cy="416402"/>
            <a:chOff x="9293465" y="679744"/>
            <a:chExt cx="1617191" cy="41640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55D5222-EC07-4CD5-AB6F-67C81F62D448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287D5F0-E57A-45FB-8709-D028A9E99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CC4D97-C750-44D7-A4AD-43567F1201C4}"/>
              </a:ext>
            </a:extLst>
          </p:cNvPr>
          <p:cNvSpPr txBox="1"/>
          <p:nvPr/>
        </p:nvSpPr>
        <p:spPr>
          <a:xfrm>
            <a:off x="810709" y="5665836"/>
            <a:ext cx="361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監修：アユタヤ・ラチャパット大学</a:t>
            </a:r>
          </a:p>
        </p:txBody>
      </p:sp>
      <p:pic>
        <p:nvPicPr>
          <p:cNvPr id="10" name="図 9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CCA94D67-F582-4CB2-8828-56AF6665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63" y="2556769"/>
            <a:ext cx="5581657" cy="393111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3EFECD-D3F8-4579-ADA7-52AB2E76E15F}"/>
              </a:ext>
            </a:extLst>
          </p:cNvPr>
          <p:cNvSpPr txBox="1"/>
          <p:nvPr/>
        </p:nvSpPr>
        <p:spPr>
          <a:xfrm>
            <a:off x="6320076" y="3240351"/>
            <a:ext cx="4339650" cy="28392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　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がんばりましたで賞</a:t>
            </a:r>
            <a:endParaRPr kumimoji="1" lang="en-US" altLang="ja-JP" b="1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b="1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あなたは、この度</a:t>
            </a:r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タイ王国に関するクイズ</a:t>
            </a:r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に挑戦し、たくさん学べ</a:t>
            </a:r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ましたので、ここに評し</a:t>
            </a:r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ます。</a:t>
            </a:r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タイの達人</a:t>
            </a:r>
            <a:endParaRPr kumimoji="1" lang="en-US" altLang="ja-JP" sz="16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0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4B8DD-1A74-4666-88D6-5DB6D7CA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83" y="1628333"/>
            <a:ext cx="8264979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4" name="四角形: 角を丸くする 3">
            <a:hlinkClick r:id="rId2" action="ppaction://hlinksldjump"/>
            <a:extLst>
              <a:ext uri="{FF2B5EF4-FFF2-40B4-BE49-F238E27FC236}">
                <a16:creationId xmlns:a16="http://schemas.microsoft.com/office/drawing/2014/main" id="{8B5E667E-5DD6-49F6-AE01-06175177D299}"/>
              </a:ext>
            </a:extLst>
          </p:cNvPr>
          <p:cNvSpPr/>
          <p:nvPr/>
        </p:nvSpPr>
        <p:spPr>
          <a:xfrm>
            <a:off x="258417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A37E1CAF-87EB-44D6-8CD1-C846ABC891DA}"/>
              </a:ext>
            </a:extLst>
          </p:cNvPr>
          <p:cNvSpPr/>
          <p:nvPr/>
        </p:nvSpPr>
        <p:spPr>
          <a:xfrm>
            <a:off x="5820354" y="3751098"/>
            <a:ext cx="2910177" cy="83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B315269E-FEA4-43F6-BE63-EAE49E850CC7}"/>
              </a:ext>
            </a:extLst>
          </p:cNvPr>
          <p:cNvSpPr txBox="1"/>
          <p:nvPr/>
        </p:nvSpPr>
        <p:spPr>
          <a:xfrm>
            <a:off x="2751152" y="3971216"/>
            <a:ext cx="28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7" name="テキスト ボックス 6">
            <a:hlinkClick r:id="rId3" action="ppaction://hlinksldjump"/>
            <a:extLst>
              <a:ext uri="{FF2B5EF4-FFF2-40B4-BE49-F238E27FC236}">
                <a16:creationId xmlns:a16="http://schemas.microsoft.com/office/drawing/2014/main" id="{95ABBA77-C602-4A53-A977-8BFD1F86C4FF}"/>
              </a:ext>
            </a:extLst>
          </p:cNvPr>
          <p:cNvSpPr txBox="1"/>
          <p:nvPr/>
        </p:nvSpPr>
        <p:spPr>
          <a:xfrm>
            <a:off x="6257268" y="3983739"/>
            <a:ext cx="240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C7560DF-5F61-467C-891B-D239F259EDE3}"/>
              </a:ext>
            </a:extLst>
          </p:cNvPr>
          <p:cNvGrpSpPr/>
          <p:nvPr/>
        </p:nvGrpSpPr>
        <p:grpSpPr>
          <a:xfrm>
            <a:off x="9462141" y="347618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87760B9-3F3E-4ACD-B750-EEBE05DA22F8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6C7C8F7-13FE-4ED3-B9D2-967D7C33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5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A67A5-B38D-404E-B4CF-EF858BB3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09" y="725939"/>
            <a:ext cx="8813620" cy="1478570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問２　タイの首都は？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D5A61-AD33-4839-B17C-3735298F7ED4}"/>
              </a:ext>
            </a:extLst>
          </p:cNvPr>
          <p:cNvSpPr txBox="1"/>
          <p:nvPr/>
        </p:nvSpPr>
        <p:spPr>
          <a:xfrm>
            <a:off x="3593990" y="2310016"/>
            <a:ext cx="345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マニラ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7E7F0B-D41C-4EEB-BB3D-B479769870D1}"/>
              </a:ext>
            </a:extLst>
          </p:cNvPr>
          <p:cNvSpPr txBox="1"/>
          <p:nvPr/>
        </p:nvSpPr>
        <p:spPr>
          <a:xfrm>
            <a:off x="3593990" y="3172959"/>
            <a:ext cx="492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シャンハイ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1E27C2-8445-4849-B646-C126CDF83134}"/>
              </a:ext>
            </a:extLst>
          </p:cNvPr>
          <p:cNvSpPr txBox="1"/>
          <p:nvPr/>
        </p:nvSpPr>
        <p:spPr>
          <a:xfrm>
            <a:off x="3593990" y="4118487"/>
            <a:ext cx="39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バンコク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89292E-E91E-4404-9023-BBD02F6C7E5B}"/>
              </a:ext>
            </a:extLst>
          </p:cNvPr>
          <p:cNvSpPr txBox="1"/>
          <p:nvPr/>
        </p:nvSpPr>
        <p:spPr>
          <a:xfrm>
            <a:off x="3593990" y="5064015"/>
            <a:ext cx="453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ホーチミン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212B13-C0C2-43DF-8C41-30B18BD4838C}"/>
              </a:ext>
            </a:extLst>
          </p:cNvPr>
          <p:cNvGrpSpPr/>
          <p:nvPr/>
        </p:nvGrpSpPr>
        <p:grpSpPr>
          <a:xfrm>
            <a:off x="9364489" y="519945"/>
            <a:ext cx="1617191" cy="416402"/>
            <a:chOff x="9293465" y="679744"/>
            <a:chExt cx="1617191" cy="41640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B2AD13F-3C73-4ACC-9EEE-625352CF28B9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4DDC32E-199E-4D6D-963A-6AC90B26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3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B71D778-D85D-4B63-B334-2D7F3238D14A}"/>
              </a:ext>
            </a:extLst>
          </p:cNvPr>
          <p:cNvSpPr/>
          <p:nvPr/>
        </p:nvSpPr>
        <p:spPr>
          <a:xfrm>
            <a:off x="1487821" y="3639845"/>
            <a:ext cx="1175480" cy="2574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83986D-9C57-4098-9CDE-F94A4D98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79" y="561595"/>
            <a:ext cx="4551721" cy="2303821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383E5-60CF-4B56-8D9A-6BF58FDEAF32}"/>
              </a:ext>
            </a:extLst>
          </p:cNvPr>
          <p:cNvSpPr txBox="1"/>
          <p:nvPr/>
        </p:nvSpPr>
        <p:spPr>
          <a:xfrm>
            <a:off x="1733384" y="1097280"/>
            <a:ext cx="1510748" cy="12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四角形: 角を丸くする 6">
            <a:hlinkClick r:id="rId2" action="ppaction://hlinksldjump"/>
            <a:extLst>
              <a:ext uri="{FF2B5EF4-FFF2-40B4-BE49-F238E27FC236}">
                <a16:creationId xmlns:a16="http://schemas.microsoft.com/office/drawing/2014/main" id="{9F36533D-6872-4A3F-A0C4-0A647D4CAC4A}"/>
              </a:ext>
            </a:extLst>
          </p:cNvPr>
          <p:cNvSpPr/>
          <p:nvPr/>
        </p:nvSpPr>
        <p:spPr>
          <a:xfrm>
            <a:off x="4198290" y="5631513"/>
            <a:ext cx="2600075" cy="747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hlinkClick r:id="rId2" action="ppaction://hlinksldjump"/>
            <a:extLst>
              <a:ext uri="{FF2B5EF4-FFF2-40B4-BE49-F238E27FC236}">
                <a16:creationId xmlns:a16="http://schemas.microsoft.com/office/drawing/2014/main" id="{AB65EC68-DEA6-4522-BE86-ABD6A04B1FBE}"/>
              </a:ext>
            </a:extLst>
          </p:cNvPr>
          <p:cNvSpPr txBox="1"/>
          <p:nvPr/>
        </p:nvSpPr>
        <p:spPr>
          <a:xfrm>
            <a:off x="4460258" y="5820558"/>
            <a:ext cx="226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7A38F2-E5C7-49B7-99A8-2A30E03C219D}"/>
              </a:ext>
            </a:extLst>
          </p:cNvPr>
          <p:cNvSpPr txBox="1"/>
          <p:nvPr/>
        </p:nvSpPr>
        <p:spPr>
          <a:xfrm>
            <a:off x="1478943" y="2874578"/>
            <a:ext cx="5319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タイの首都は、「バンコク」です。この「バンコク」とは通称名で正式名称があります。なんと文字数</a:t>
            </a:r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121</a:t>
            </a:r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文字</a:t>
            </a: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正式名称は</a:t>
            </a:r>
            <a:endParaRPr kumimoji="1" lang="en-US" altLang="ja-JP" sz="16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</a:t>
            </a:r>
            <a:r>
              <a:rPr lang="ja-JP" altLang="en-US" sz="1600" b="0" i="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ルンテープ・マハーナコーン・アモーンラッタナコーシン・マヒンタラーユッタヤー・マハーディロック・ポップ・ノッパラット・ラーチャタニーブリーロム・ウドムラーチャニウェートマハーサターン・アモーンピマーン・アワターンサティット・サッカタッティヤウィサヌカムプラシット</a:t>
            </a:r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」です。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4A0C22-839B-426F-97E2-50CACBCB28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120" y="922849"/>
            <a:ext cx="3772698" cy="5516624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5BBA1794-DBF7-41A5-B0A6-A7472824A242}"/>
              </a:ext>
            </a:extLst>
          </p:cNvPr>
          <p:cNvSpPr/>
          <p:nvPr/>
        </p:nvSpPr>
        <p:spPr>
          <a:xfrm>
            <a:off x="257924" y="2184009"/>
            <a:ext cx="1510748" cy="878889"/>
          </a:xfrm>
          <a:prstGeom prst="wedgeEllipseCallout">
            <a:avLst>
              <a:gd name="adj1" fmla="val 25807"/>
              <a:gd name="adj2" fmla="val 1281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77A124-B1AC-4060-9BBE-215A61E295D1}"/>
              </a:ext>
            </a:extLst>
          </p:cNvPr>
          <p:cNvSpPr txBox="1"/>
          <p:nvPr/>
        </p:nvSpPr>
        <p:spPr>
          <a:xfrm>
            <a:off x="499448" y="2360283"/>
            <a:ext cx="117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覚えられるかな？💦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0B935C-F824-484A-B2BB-616A4A0E63FE}"/>
              </a:ext>
            </a:extLst>
          </p:cNvPr>
          <p:cNvSpPr txBox="1"/>
          <p:nvPr/>
        </p:nvSpPr>
        <p:spPr>
          <a:xfrm>
            <a:off x="9895047" y="6148103"/>
            <a:ext cx="1343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0B6B0AD-7395-431D-8D8A-8F5C8B68D1DE}"/>
              </a:ext>
            </a:extLst>
          </p:cNvPr>
          <p:cNvGrpSpPr/>
          <p:nvPr/>
        </p:nvGrpSpPr>
        <p:grpSpPr>
          <a:xfrm>
            <a:off x="9621627" y="270864"/>
            <a:ext cx="1617191" cy="416402"/>
            <a:chOff x="9293465" y="679744"/>
            <a:chExt cx="1617191" cy="416402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EDAFA54-9C2E-4115-8DAE-815650C28567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BAC10A71-735B-4476-942A-1DCC07B2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9C2859-1494-491C-8F9B-B0A5078C992C}"/>
              </a:ext>
            </a:extLst>
          </p:cNvPr>
          <p:cNvSpPr txBox="1"/>
          <p:nvPr/>
        </p:nvSpPr>
        <p:spPr>
          <a:xfrm>
            <a:off x="1478943" y="5888492"/>
            <a:ext cx="2600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引用：タイ国政府観光庁</a:t>
            </a:r>
          </a:p>
        </p:txBody>
      </p:sp>
    </p:spTree>
    <p:extLst>
      <p:ext uri="{BB962C8B-B14F-4D97-AF65-F5344CB8AC3E}">
        <p14:creationId xmlns:p14="http://schemas.microsoft.com/office/powerpoint/2010/main" val="13132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F33F1-8839-4F06-AC12-D0AA012D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07" y="1739651"/>
            <a:ext cx="7056381" cy="1478570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90987A4F-145D-41CD-9335-FC32E3D44AD8}"/>
              </a:ext>
            </a:extLst>
          </p:cNvPr>
          <p:cNvSpPr/>
          <p:nvPr/>
        </p:nvSpPr>
        <p:spPr>
          <a:xfrm>
            <a:off x="5893574" y="3833855"/>
            <a:ext cx="29101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E790FE61-EEDE-4401-BBC1-0FDDA6CF4EDF}"/>
              </a:ext>
            </a:extLst>
          </p:cNvPr>
          <p:cNvSpPr txBox="1"/>
          <p:nvPr/>
        </p:nvSpPr>
        <p:spPr>
          <a:xfrm>
            <a:off x="6355461" y="4106389"/>
            <a:ext cx="23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0" name="四角形: 角を丸くする 9">
            <a:hlinkClick r:id="rId3" action="ppaction://hlinksldjump"/>
            <a:extLst>
              <a:ext uri="{FF2B5EF4-FFF2-40B4-BE49-F238E27FC236}">
                <a16:creationId xmlns:a16="http://schemas.microsoft.com/office/drawing/2014/main" id="{7920B5DB-57FB-4E3B-AFBF-C34D5C33570C}"/>
              </a:ext>
            </a:extLst>
          </p:cNvPr>
          <p:cNvSpPr/>
          <p:nvPr/>
        </p:nvSpPr>
        <p:spPr>
          <a:xfrm>
            <a:off x="2759105" y="3833855"/>
            <a:ext cx="28306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64BDC79C-E228-4031-BEF6-8C2B40921F48}"/>
              </a:ext>
            </a:extLst>
          </p:cNvPr>
          <p:cNvSpPr txBox="1"/>
          <p:nvPr/>
        </p:nvSpPr>
        <p:spPr>
          <a:xfrm>
            <a:off x="2868435" y="4106389"/>
            <a:ext cx="261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↩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もういちど挑戦する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69B846-5634-4102-B8DF-633CAFB66F10}"/>
              </a:ext>
            </a:extLst>
          </p:cNvPr>
          <p:cNvGrpSpPr/>
          <p:nvPr/>
        </p:nvGrpSpPr>
        <p:grpSpPr>
          <a:xfrm>
            <a:off x="9652888" y="280249"/>
            <a:ext cx="1617191" cy="416402"/>
            <a:chOff x="9293465" y="679744"/>
            <a:chExt cx="1617191" cy="4164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BAD5BB6-EAB0-4BD3-8EA8-67E175427C53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06C207-2EEA-43DA-AD9C-AA3733851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8DCB4-CC42-4776-B90A-BFF5D5E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問３　タイの通貨は？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41B6F-4F9F-4661-91A9-4F65E43D6836}"/>
              </a:ext>
            </a:extLst>
          </p:cNvPr>
          <p:cNvSpPr txBox="1"/>
          <p:nvPr/>
        </p:nvSpPr>
        <p:spPr>
          <a:xfrm>
            <a:off x="1995777" y="2297926"/>
            <a:ext cx="346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バーツ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65E55-57BE-48FC-B884-D291AD672B44}"/>
              </a:ext>
            </a:extLst>
          </p:cNvPr>
          <p:cNvSpPr txBox="1"/>
          <p:nvPr/>
        </p:nvSpPr>
        <p:spPr>
          <a:xfrm>
            <a:off x="1995776" y="3135091"/>
            <a:ext cx="325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ドル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1B51D-FDC7-40D6-A25B-A1BA4A01843D}"/>
              </a:ext>
            </a:extLst>
          </p:cNvPr>
          <p:cNvSpPr txBox="1"/>
          <p:nvPr/>
        </p:nvSpPr>
        <p:spPr>
          <a:xfrm>
            <a:off x="1995777" y="4021948"/>
            <a:ext cx="423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リンギット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D44B6-AC86-4914-8776-27D1FE5A4337}"/>
              </a:ext>
            </a:extLst>
          </p:cNvPr>
          <p:cNvSpPr txBox="1"/>
          <p:nvPr/>
        </p:nvSpPr>
        <p:spPr>
          <a:xfrm>
            <a:off x="2019630" y="4921772"/>
            <a:ext cx="344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D.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ユーロ</a:t>
            </a:r>
            <a:endParaRPr kumimoji="1"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D4B17AC-EBB8-4B86-A905-86D59667A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72746"/>
            <a:ext cx="5137546" cy="334046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2832FE-C90F-4DAF-8761-8EDBBFFE3A4F}"/>
              </a:ext>
            </a:extLst>
          </p:cNvPr>
          <p:cNvSpPr txBox="1"/>
          <p:nvPr/>
        </p:nvSpPr>
        <p:spPr>
          <a:xfrm>
            <a:off x="9889775" y="5252625"/>
            <a:ext cx="1343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711350-A44A-465F-AED6-FD1D460235A4}"/>
              </a:ext>
            </a:extLst>
          </p:cNvPr>
          <p:cNvSpPr txBox="1"/>
          <p:nvPr/>
        </p:nvSpPr>
        <p:spPr>
          <a:xfrm>
            <a:off x="6094412" y="5588866"/>
            <a:ext cx="2586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チャトチャク・ウィークエンド・マーケット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0E3B56C-16B2-4A34-878D-F22ADA5BD291}"/>
              </a:ext>
            </a:extLst>
          </p:cNvPr>
          <p:cNvGrpSpPr/>
          <p:nvPr/>
        </p:nvGrpSpPr>
        <p:grpSpPr>
          <a:xfrm>
            <a:off x="9320098" y="439442"/>
            <a:ext cx="1617191" cy="416402"/>
            <a:chOff x="9293465" y="679744"/>
            <a:chExt cx="1617191" cy="41640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A550601-2F57-41C8-86BB-67476E61801E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FFDE2338-C418-4E5D-B23C-FE2F7F2A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2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5B544-A0AB-4AED-A701-717ECA69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43" y="761642"/>
            <a:ext cx="4464257" cy="2172390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30FA56-1AAA-4E6C-8458-0962FC2DD481}"/>
              </a:ext>
            </a:extLst>
          </p:cNvPr>
          <p:cNvSpPr txBox="1"/>
          <p:nvPr/>
        </p:nvSpPr>
        <p:spPr>
          <a:xfrm>
            <a:off x="1902087" y="3185305"/>
            <a:ext cx="6647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タイの通貨はバーツ（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Baht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補助通貨はサタン（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Satang)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F17EED70-8864-4E31-A147-34953FFC8AB4}"/>
              </a:ext>
            </a:extLst>
          </p:cNvPr>
          <p:cNvSpPr/>
          <p:nvPr/>
        </p:nvSpPr>
        <p:spPr>
          <a:xfrm>
            <a:off x="7649155" y="5152445"/>
            <a:ext cx="3029447" cy="771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7A5A18-CE49-48A1-8063-E9CD82821BCB}"/>
              </a:ext>
            </a:extLst>
          </p:cNvPr>
          <p:cNvSpPr txBox="1"/>
          <p:nvPr/>
        </p:nvSpPr>
        <p:spPr>
          <a:xfrm>
            <a:off x="8026034" y="5353417"/>
            <a:ext cx="23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次の問題にすすむ⇒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BD6D198-4B99-4428-A8D0-A44252BD3171}"/>
              </a:ext>
            </a:extLst>
          </p:cNvPr>
          <p:cNvGrpSpPr/>
          <p:nvPr/>
        </p:nvGrpSpPr>
        <p:grpSpPr>
          <a:xfrm>
            <a:off x="9299051" y="413414"/>
            <a:ext cx="1617191" cy="416402"/>
            <a:chOff x="9293465" y="679744"/>
            <a:chExt cx="1617191" cy="41640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20FB21C-E147-4C2A-B447-2CEEDBCAA016}"/>
                </a:ext>
              </a:extLst>
            </p:cNvPr>
            <p:cNvSpPr txBox="1"/>
            <p:nvPr/>
          </p:nvSpPr>
          <p:spPr>
            <a:xfrm>
              <a:off x="9709867" y="734056"/>
              <a:ext cx="1200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タイの達人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55F3D21-0253-4C07-9D61-6C040D19C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465" y="679744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9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ユーザー定義 13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FFFFFF"/>
      </a:accent6>
      <a:hlink>
        <a:srgbClr val="FFFFFF"/>
      </a:hlink>
      <a:folHlink>
        <a:srgbClr val="FFFFFF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TM04033919[[fn=回路]]</Template>
  <TotalTime>0</TotalTime>
  <Words>1162</Words>
  <Application>Microsoft Office PowerPoint</Application>
  <PresentationFormat>ワイド画面</PresentationFormat>
  <Paragraphs>215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HG丸ｺﾞｼｯｸM-PRO</vt:lpstr>
      <vt:lpstr>Arial</vt:lpstr>
      <vt:lpstr>Tw Cen MT</vt:lpstr>
      <vt:lpstr>回路</vt:lpstr>
      <vt:lpstr>タイ王国</vt:lpstr>
      <vt:lpstr>問１　タイを英語で？</vt:lpstr>
      <vt:lpstr>正解</vt:lpstr>
      <vt:lpstr>おっと！まちがい</vt:lpstr>
      <vt:lpstr>問２　タイの首都は？　</vt:lpstr>
      <vt:lpstr>正解</vt:lpstr>
      <vt:lpstr>おっと！まちがい</vt:lpstr>
      <vt:lpstr>問３　タイの通貨は？</vt:lpstr>
      <vt:lpstr>正解</vt:lpstr>
      <vt:lpstr>おっと！まちがい</vt:lpstr>
      <vt:lpstr>問４　タイの主食は？</vt:lpstr>
      <vt:lpstr>正解</vt:lpstr>
      <vt:lpstr>おっと！まちがい</vt:lpstr>
      <vt:lpstr>問５　タイ式あいさつの方法？</vt:lpstr>
      <vt:lpstr>正解</vt:lpstr>
      <vt:lpstr>おっと！まちがい</vt:lpstr>
      <vt:lpstr>問６　タイを代表する動物と言えば？</vt:lpstr>
      <vt:lpstr>正解</vt:lpstr>
      <vt:lpstr>おっと！まちがい</vt:lpstr>
      <vt:lpstr>問７　タイへ国際電話を掛けるとき 　　　の国番号は何番？　</vt:lpstr>
      <vt:lpstr>正解</vt:lpstr>
      <vt:lpstr>おっと！まちがい</vt:lpstr>
      <vt:lpstr>問８　タイでは12月5日は祝日 　　　ですが、何の日？　</vt:lpstr>
      <vt:lpstr>正解</vt:lpstr>
      <vt:lpstr>おっと！まちがい</vt:lpstr>
      <vt:lpstr>問９　タイでは曜日ごとに色や仏像が 　　　決まっています。火曜日は何色？</vt:lpstr>
      <vt:lpstr>正解</vt:lpstr>
      <vt:lpstr>おっと！まちがい</vt:lpstr>
      <vt:lpstr>問10　タイ語で「ありがとう」とは？</vt:lpstr>
      <vt:lpstr>正解</vt:lpstr>
      <vt:lpstr>おっと！まちがい</vt:lpstr>
      <vt:lpstr>クイズおわり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タイ編</dc:title>
  <dc:creator>aseko asean</dc:creator>
  <cp:lastModifiedBy> </cp:lastModifiedBy>
  <cp:revision>85</cp:revision>
  <dcterms:created xsi:type="dcterms:W3CDTF">2020-06-02T03:44:53Z</dcterms:created>
  <dcterms:modified xsi:type="dcterms:W3CDTF">2020-10-05T00:34:21Z</dcterms:modified>
</cp:coreProperties>
</file>