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300" r:id="rId3"/>
    <p:sldId id="314" r:id="rId4"/>
    <p:sldId id="311" r:id="rId5"/>
    <p:sldId id="312" r:id="rId6"/>
    <p:sldId id="315" r:id="rId7"/>
    <p:sldId id="321" r:id="rId8"/>
    <p:sldId id="301" r:id="rId9"/>
    <p:sldId id="316" r:id="rId10"/>
    <p:sldId id="322" r:id="rId11"/>
    <p:sldId id="302" r:id="rId12"/>
    <p:sldId id="317" r:id="rId13"/>
    <p:sldId id="323" r:id="rId14"/>
    <p:sldId id="305" r:id="rId15"/>
    <p:sldId id="318" r:id="rId16"/>
    <p:sldId id="324" r:id="rId17"/>
    <p:sldId id="306" r:id="rId18"/>
    <p:sldId id="319" r:id="rId19"/>
    <p:sldId id="325" r:id="rId20"/>
    <p:sldId id="307" r:id="rId21"/>
    <p:sldId id="332" r:id="rId22"/>
    <p:sldId id="333" r:id="rId23"/>
    <p:sldId id="310" r:id="rId24"/>
    <p:sldId id="326" r:id="rId25"/>
    <p:sldId id="327" r:id="rId26"/>
    <p:sldId id="309" r:id="rId27"/>
    <p:sldId id="320" r:id="rId28"/>
    <p:sldId id="328" r:id="rId29"/>
    <p:sldId id="313" r:id="rId30"/>
    <p:sldId id="329" r:id="rId31"/>
    <p:sldId id="330" r:id="rId32"/>
    <p:sldId id="331" r:id="rId33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4374"/>
    <a:srgbClr val="DE208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20" autoAdjust="0"/>
    <p:restoredTop sz="93810" autoAdjust="0"/>
  </p:normalViewPr>
  <p:slideViewPr>
    <p:cSldViewPr snapToGrid="0" showGuides="1">
      <p:cViewPr varScale="1">
        <p:scale>
          <a:sx n="86" d="100"/>
          <a:sy n="86" d="100"/>
        </p:scale>
        <p:origin x="15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4D13CA-7790-490E-BB75-9585A0B3B326}" type="datetime1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10/5/2020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2DFAA7-D3C3-4D01-9299-453E25D16D4E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8973289-1868-46AE-ABFC-46465B97666F}" type="datetime1">
              <a:rPr lang="en-US" altLang="ja-JP" noProof="0" smtClean="0"/>
              <a:pPr/>
              <a:t>10/5/2020</a:t>
            </a:fld>
            <a:endParaRPr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DC51814-3B91-4036-94D2-3977634EE214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193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115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115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115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5280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115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115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115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115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11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228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altLang="ja-JP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11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rtlCol="0" anchor="ctr">
            <a:noAutofit/>
          </a:bodyPr>
          <a:lstStyle>
            <a:lvl1pPr>
              <a:defRPr sz="5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3" name="図プレースホルダー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rtlCol="0" anchor="b">
            <a:noAutofit/>
          </a:bodyPr>
          <a:lstStyle>
            <a:lvl1pPr>
              <a:defRPr sz="4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3" name="図プレースホルダー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長方形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rtlCol="0" anchor="ctr">
            <a:noAutofit/>
          </a:bodyPr>
          <a:lstStyle>
            <a:lvl1pPr>
              <a:defRPr sz="4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rtlCol="0" anchor="ctr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3" name="図プレースホルダー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5" name="長方形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長方形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68071"/>
            <a:ext cx="10515600" cy="805542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図プレースホルダー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2" name="フリーフォーム:図形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図プレースホルダー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rtlCol="0" anchor="ctr"/>
          <a:lstStyle>
            <a:lvl1pPr>
              <a:defRPr sz="600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長方形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長方形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rtlCol="0" anchor="ctr"/>
          <a:lstStyle>
            <a:lvl1pPr>
              <a:defRPr sz="6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長方形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図プレースホルダー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rtlCol="0" anchor="ctr"/>
          <a:lstStyle>
            <a:lvl1pPr algn="ctr">
              <a:defRPr sz="60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図プレースホルダー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" name="長方形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8" name="図プレースホルダー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長方形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8" name="図プレースホルダー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" name="図プレースホルダー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2" name="長方形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rtlCol="0" anchor="b"/>
          <a:lstStyle>
            <a:lvl1pPr algn="l">
              <a:defRPr sz="6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8" name="図プレースホルダー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2" name="長方形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6" name="直線​​コネクタ(S)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長方形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rtlCol="0" anchor="b">
            <a:no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5" name="図プレースホルダー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0" name="長方形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長方形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3" name="直線​​コネクタ(S)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長方形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図プレースホルダー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rtlCol="0" anchor="ctr">
            <a:noAutofit/>
          </a:bodyPr>
          <a:lstStyle>
            <a:lvl1pPr algn="ctr"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長方形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長方形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図プレースホルダー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長方形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図プレースホルダー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長方形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図プレースホルダー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5" name="図プレースホルダー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6" name="図プレースホルダー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長方形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図プレースホルダー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2" name="グループ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長方形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長方形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" name="長方形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長方形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図プレースホルダー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8" name="図プレースホルダー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" name="図プレースホルダー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12" name="長方形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8" name="図プレースホルダー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" name="長方形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rtlCol="0"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sp>
        <p:nvSpPr>
          <p:cNvPr id="8" name="図プレースホルダー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" name="図プレースホルダー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6" name="図プレースホルダー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アイコンをクリックして写真を追加</a:t>
            </a:r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長方形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10169" y="3956706"/>
            <a:ext cx="5109021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836" y="1462743"/>
            <a:ext cx="5108400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7" name="図プレースホルダー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8" name="図プレースホルダー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4" name="図プレースホルダー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" name="図プレースホルダー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12" name="長方形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図プレースホルダー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" name="図プレースホルダー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長方形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図プレースホルダー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" name="図プレースホルダー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grpSp>
        <p:nvGrpSpPr>
          <p:cNvPr id="14" name="グループ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長方形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長方形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7" name="グループ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長方形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長方形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図プレースホルダー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6" name="図プレースホルダー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長方形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図プレースホルダー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20" name="長方形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図プレースホルダー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24" name="長方形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長方形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長方形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長方形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9" name="直線​​コネクタ(S)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​​コネクタ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​​コネクタ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​​コネクタ(S)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6300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9813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4524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8" name="図プレースホルダー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59235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0" name="テキスト プレースホルダー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1" name="テキスト プレースホルダー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2" name="テキスト プレースホルダー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3" name="テキスト プレースホルダー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長方形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6168473" cy="75882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タイトルのスタイルを編集する</a:t>
            </a:r>
          </a:p>
        </p:txBody>
      </p:sp>
      <p:sp>
        <p:nvSpPr>
          <p:cNvPr id="24" name="長方形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長方形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長方形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長方形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長方形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長方形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二等辺三角形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図プレースホルダー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33588" y="561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6" name="図プレースホルダー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1034" y="2847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7" name="図プレースホルダー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33588" y="5133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8" name="図プレースホルダー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" name="テキスト プレースホルダー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18" name="テキスト プレースホルダー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19" name="テキスト プレースホルダー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長方形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8" name="図プレースホルダー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" name="スライド番号プレースホルダー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20" name="図プレースホルダー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6711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5" name="図プレースホルダー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08135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6" name="図プレースホルダー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4955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7" name="図プレースホルダー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3508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2" name="長方形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長方形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長方形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長方形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プレースホルダー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0" name="テキスト プレースホルダー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1" name="テキスト プレースホルダー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2" name="テキスト プレースホルダー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cxnSp>
        <p:nvCxnSpPr>
          <p:cNvPr id="6" name="直線​​コネクタ(S)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​​コネクタ(S)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​​コネクタ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​​コネクタ(S)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8" name="図プレースホルダー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" name="スライド番号プレースホルダー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8" name="長方形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直線​​コネクタ(S)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​​コネクタ(S)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​​コネクタ(S)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線​​コネクタ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直線​​コネクタ(S)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​​コネクタ(S)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​​コネクタ(S)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0" name="テキスト プレースホルダー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1" name="テキスト プレースホルダー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2" name="テキスト プレースホルダー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3" name="図プレースホルダー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7571" y="1437538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4" name="図プレースホルダー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7571" y="27156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5" name="図プレースホルダー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27571" y="4043892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6" name="図プレースホルダー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27571" y="53682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7" name="スライド番号プレースホルダー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24" name="直線​​コネクタ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長方形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長方形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長方形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長方形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図プレースホルダー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473" y="1713955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2" name="長方形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長方形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プレースホルダー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35" name="テキスト プレースホルダー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36" name="長方形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長方形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プレースホルダー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50" name="テキスト プレースホルダー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51" name="図プレースホルダー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5473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52" name="図プレースホルダー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15151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53" name="図プレースホルダー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415151" y="1713954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長方形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長方形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長方形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長方形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7" name="スライド番号プレースホルダー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24" name="直線​​コネクタ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図プレースホルダー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420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8" name="図プレースホルダー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12045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9" name="図プレースホルダー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56669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0" name="図プレースホルダー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301294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1" name="テキスト プレースホルダー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33" name="テキスト プレースホルダー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37" name="テキスト プレースホルダー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38" name="テキスト プレースホルダー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0" name="テキスト プレースホルダー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1" name="テキスト プレースホルダー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2" name="テキスト プレースホルダー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4" name="テキスト プレースホルダー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長方形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長方形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長方形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長方形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タイトルのスタイルを編集する</a:t>
            </a:r>
          </a:p>
        </p:txBody>
      </p:sp>
      <p:sp>
        <p:nvSpPr>
          <p:cNvPr id="17" name="スライド番号プレースホルダー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24" name="直線​​コネクタ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図プレースホルダー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420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8" name="図プレースホルダー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12045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9" name="図プレースホルダー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56669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0" name="図プレースホルダー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301294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1" name="テキスト プレースホルダー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33" name="テキスト プレースホルダー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37" name="テキスト プレースホルダー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38" name="テキスト プレースホルダー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0" name="テキスト プレースホルダー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1" name="テキスト プレースホルダー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2" name="テキスト プレースホルダー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  <p:sp>
        <p:nvSpPr>
          <p:cNvPr id="44" name="テキスト プレースホルダー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7" name="スライド番号プレースホルダー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24" name="直線​​コネクタ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グラフ プレースホルダー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00613" y="1233488"/>
            <a:ext cx="699135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アイコンをクリックしてグラフを追加</a:t>
            </a:r>
          </a:p>
        </p:txBody>
      </p:sp>
      <p:sp>
        <p:nvSpPr>
          <p:cNvPr id="25" name="長方形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1450975"/>
            <a:ext cx="4065588" cy="45529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7" name="スライド番号プレースホルダー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24" name="直線​​コネクタ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グラフ プレースホルダー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115204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ja-JP" altLang="en-US" noProof="0"/>
              <a:t>アイコンをクリックしてグラフを追加</a:t>
            </a:r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7" name="スライド番号プレースホルダー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24" name="直線​​コネクタ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グラフ プレースホルダー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7450621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ja-JP" altLang="en-US" noProof="0"/>
              <a:t>アイコンをクリックしてグラフを追加</a:t>
            </a:r>
          </a:p>
        </p:txBody>
      </p:sp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0675" y="1233488"/>
            <a:ext cx="39512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7" name="スライド番号プレースホルダー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24" name="直線​​コネクタ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グラフ プレースホルダー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81415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ja-JP" altLang="en-US" noProof="0"/>
              <a:t>アイコンをクリックしてグラフを追加</a:t>
            </a:r>
          </a:p>
        </p:txBody>
      </p:sp>
      <p:sp>
        <p:nvSpPr>
          <p:cNvPr id="7" name="グラフ プレースホルダー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379473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ja-JP" altLang="en-US" noProof="0"/>
              <a:t>アイコンをクリックしてグラフを追加</a:t>
            </a:r>
          </a:p>
        </p:txBody>
      </p:sp>
      <p:cxnSp>
        <p:nvCxnSpPr>
          <p:cNvPr id="6" name="直線​​コネクタ(S)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7" name="スライド番号プレースホルダー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24" name="直線​​コネクタ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グラフ プレースホルダー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0622" y="1362696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ja-JP" altLang="en-US" noProof="0"/>
              <a:t>アイコンをクリックしてグラフを追加</a:t>
            </a:r>
          </a:p>
        </p:txBody>
      </p:sp>
      <p:sp>
        <p:nvSpPr>
          <p:cNvPr id="9" name="グラフ プレースホルダー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00682" y="3781218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ja-JP" altLang="en-US" noProof="0"/>
              <a:t>アイコンをクリックしてグラフを追加</a:t>
            </a:r>
          </a:p>
        </p:txBody>
      </p:sp>
      <p:sp>
        <p:nvSpPr>
          <p:cNvPr id="10" name="グラフ プレースホルダー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08643" y="1367561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ja-JP" altLang="en-US" noProof="0"/>
              <a:t>アイコンをクリックしてグラフを追加</a:t>
            </a:r>
          </a:p>
        </p:txBody>
      </p:sp>
      <p:sp>
        <p:nvSpPr>
          <p:cNvPr id="11" name="グラフ プレースホルダー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198703" y="3786083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ja-JP" altLang="en-US" noProof="0"/>
              <a:t>アイコンをクリックしてグラフを追加</a:t>
            </a:r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長方形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rtlCol="0"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10507" y="5130801"/>
            <a:ext cx="9242424" cy="53340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クリックしてマスター サブタイトルのスタイルを編集します</a:t>
            </a:r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rtlCol="0" anchor="ctr">
            <a:normAutofit/>
          </a:bodyPr>
          <a:lstStyle>
            <a:lvl1pPr algn="ctr">
              <a:defRPr sz="115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ありがとうございます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長方形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n>
                <a:noFill/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 rtlCol="0">
            <a:normAutofit/>
          </a:bodyPr>
          <a:lstStyle>
            <a:lvl1pPr algn="ctr">
              <a:defRPr sz="4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rtlCol="0" anchor="b">
            <a:noAutofit/>
          </a:bodyPr>
          <a:lstStyle>
            <a:lvl1pPr>
              <a:defRPr sz="5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5" name="図プレースホルダー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画像をここに追加</a:t>
            </a:r>
          </a:p>
        </p:txBody>
      </p:sp>
      <p:sp>
        <p:nvSpPr>
          <p:cNvPr id="7" name="図プレースホルダー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画像をここに追加</a:t>
            </a: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長方形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rtlCol="0" anchor="b">
            <a:noAutofit/>
          </a:bodyPr>
          <a:lstStyle>
            <a:lvl1pPr>
              <a:defRPr sz="5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3" name="図プレースホルダー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" name="図プレースホルダー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algn="ctr" rtl="0">
              <a:buNone/>
            </a:pPr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長方形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3DC2DEF-D2FE-4B45-ABA4-9F153FD1C98A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jpeg"/><Relationship Id="rId11" Type="http://schemas.openxmlformats.org/officeDocument/2006/relationships/slide" Target="slide23.xml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602" y="2556769"/>
            <a:ext cx="5221273" cy="1108722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シンガポール共和国</a:t>
            </a:r>
          </a:p>
        </p:txBody>
      </p:sp>
      <p:sp>
        <p:nvSpPr>
          <p:cNvPr id="4" name="サブタイトル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1135" y="3773503"/>
            <a:ext cx="4986338" cy="976311"/>
          </a:xfrm>
        </p:spPr>
        <p:txBody>
          <a:bodyPr rtlCol="0"/>
          <a:lstStyle/>
          <a:p>
            <a:pPr rtl="0"/>
            <a:r>
              <a:rPr lang="ja-JP" altLang="en-US" dirty="0"/>
              <a:t>クイズは全部で</a:t>
            </a:r>
            <a:r>
              <a:rPr lang="en-US" altLang="ja-JP" dirty="0"/>
              <a:t>10</a:t>
            </a:r>
            <a:r>
              <a:rPr lang="ja-JP" altLang="en-US" dirty="0"/>
              <a:t>問です</a:t>
            </a:r>
            <a:endParaRPr lang="en-US" altLang="ja-JP" dirty="0"/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何問正解するか数えてね。</a:t>
            </a:r>
          </a:p>
        </p:txBody>
      </p:sp>
      <p:pic>
        <p:nvPicPr>
          <p:cNvPr id="8" name="図プレースホルダー 7">
            <a:extLst>
              <a:ext uri="{FF2B5EF4-FFF2-40B4-BE49-F238E27FC236}">
                <a16:creationId xmlns:a16="http://schemas.microsoft.com/office/drawing/2014/main" id="{F41D0126-D26D-4EB0-B7AE-6F3FD0B18E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097" b="12097"/>
          <a:stretch>
            <a:fillRect/>
          </a:stretch>
        </p:blipFill>
        <p:spPr/>
      </p:pic>
      <p:sp>
        <p:nvSpPr>
          <p:cNvPr id="11" name="四角形: 角を丸くする 10">
            <a:hlinkClick r:id="rId4" action="ppaction://hlinksldjump"/>
            <a:extLst>
              <a:ext uri="{FF2B5EF4-FFF2-40B4-BE49-F238E27FC236}">
                <a16:creationId xmlns:a16="http://schemas.microsoft.com/office/drawing/2014/main" id="{44CF4DA9-268C-4644-8E57-D035DF0B8329}"/>
              </a:ext>
            </a:extLst>
          </p:cNvPr>
          <p:cNvSpPr/>
          <p:nvPr/>
        </p:nvSpPr>
        <p:spPr>
          <a:xfrm>
            <a:off x="8291744" y="5459767"/>
            <a:ext cx="2246049" cy="7502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hlinkClick r:id="rId4" action="ppaction://hlinksldjump"/>
            <a:extLst>
              <a:ext uri="{FF2B5EF4-FFF2-40B4-BE49-F238E27FC236}">
                <a16:creationId xmlns:a16="http://schemas.microsoft.com/office/drawing/2014/main" id="{99B62550-85D5-4ED7-863C-CFD2BFE46AD9}"/>
              </a:ext>
            </a:extLst>
          </p:cNvPr>
          <p:cNvSpPr txBox="1"/>
          <p:nvPr/>
        </p:nvSpPr>
        <p:spPr>
          <a:xfrm>
            <a:off x="8646849" y="5573262"/>
            <a:ext cx="1766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スタート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DE50F4-521D-4F9B-8999-2425F5CFEC7D}"/>
              </a:ext>
            </a:extLst>
          </p:cNvPr>
          <p:cNvSpPr txBox="1"/>
          <p:nvPr/>
        </p:nvSpPr>
        <p:spPr>
          <a:xfrm>
            <a:off x="656946" y="6461460"/>
            <a:ext cx="165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75055" y="6421977"/>
            <a:ext cx="689698" cy="227398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10</a:t>
            </a:fld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80CD9AD-BCCB-44F0-8DDC-20531550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2873" y="2059356"/>
            <a:ext cx="5372096" cy="711200"/>
          </a:xfrm>
        </p:spPr>
        <p:txBody>
          <a:bodyPr/>
          <a:lstStyle/>
          <a:p>
            <a:r>
              <a:rPr lang="ja-JP" altLang="en-US" sz="4800" dirty="0"/>
              <a:t>おっと！まちがい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B825AB2F-773F-4290-B482-9790140F1689}"/>
              </a:ext>
            </a:extLst>
          </p:cNvPr>
          <p:cNvSpPr/>
          <p:nvPr/>
        </p:nvSpPr>
        <p:spPr>
          <a:xfrm>
            <a:off x="2148397" y="4012707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hlinkClick r:id="rId4" action="ppaction://hlinksldjump"/>
            <a:extLst>
              <a:ext uri="{FF2B5EF4-FFF2-40B4-BE49-F238E27FC236}">
                <a16:creationId xmlns:a16="http://schemas.microsoft.com/office/drawing/2014/main" id="{A75D37DB-E73E-47F5-8F5F-CC98D3704B84}"/>
              </a:ext>
            </a:extLst>
          </p:cNvPr>
          <p:cNvSpPr/>
          <p:nvPr/>
        </p:nvSpPr>
        <p:spPr>
          <a:xfrm>
            <a:off x="6332738" y="4012706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hlinkClick r:id="rId3" action="ppaction://hlinksldjump"/>
            <a:extLst>
              <a:ext uri="{FF2B5EF4-FFF2-40B4-BE49-F238E27FC236}">
                <a16:creationId xmlns:a16="http://schemas.microsoft.com/office/drawing/2014/main" id="{6AD32544-C472-40F3-B7E7-D8A681C9A603}"/>
              </a:ext>
            </a:extLst>
          </p:cNvPr>
          <p:cNvSpPr txBox="1"/>
          <p:nvPr/>
        </p:nvSpPr>
        <p:spPr>
          <a:xfrm>
            <a:off x="2429530" y="4256534"/>
            <a:ext cx="300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7AD2870C-8258-40BD-A60E-F722111471EE}"/>
              </a:ext>
            </a:extLst>
          </p:cNvPr>
          <p:cNvSpPr txBox="1"/>
          <p:nvPr/>
        </p:nvSpPr>
        <p:spPr>
          <a:xfrm>
            <a:off x="6970460" y="4256534"/>
            <a:ext cx="283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16961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48008" y="6330521"/>
            <a:ext cx="766439" cy="458371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11</a:t>
            </a:fld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0EB996C-43D9-405B-9A27-34E7480857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51424" y="1065056"/>
            <a:ext cx="9130254" cy="711200"/>
          </a:xfrm>
        </p:spPr>
        <p:txBody>
          <a:bodyPr/>
          <a:lstStyle/>
          <a:p>
            <a:pPr algn="l"/>
            <a:r>
              <a:rPr lang="ja-JP" altLang="en-US" sz="3600" dirty="0"/>
              <a:t>問</a:t>
            </a:r>
            <a:r>
              <a:rPr lang="en-US" altLang="ja-JP" sz="3600" dirty="0"/>
              <a:t>4</a:t>
            </a:r>
            <a:r>
              <a:rPr lang="ja-JP" altLang="en-US" sz="3600" dirty="0"/>
              <a:t>　シンガポールで最も多い人種は？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A21362-AFDE-4A13-914F-37A6782C4A46}"/>
              </a:ext>
            </a:extLst>
          </p:cNvPr>
          <p:cNvSpPr txBox="1"/>
          <p:nvPr/>
        </p:nvSpPr>
        <p:spPr>
          <a:xfrm>
            <a:off x="3595457" y="2334827"/>
            <a:ext cx="291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A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マレー系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BC0C49-7D9E-4D5D-B13B-8D8BD8E380CE}"/>
              </a:ext>
            </a:extLst>
          </p:cNvPr>
          <p:cNvSpPr txBox="1"/>
          <p:nvPr/>
        </p:nvSpPr>
        <p:spPr>
          <a:xfrm>
            <a:off x="3595457" y="3185785"/>
            <a:ext cx="291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B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インド系</a:t>
            </a:r>
            <a:endParaRPr kumimoji="1" lang="en-US" altLang="ja-JP" sz="32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6B2A98-1CE8-4A3C-9D18-FBA043DBFD3B}"/>
              </a:ext>
            </a:extLst>
          </p:cNvPr>
          <p:cNvSpPr txBox="1"/>
          <p:nvPr/>
        </p:nvSpPr>
        <p:spPr>
          <a:xfrm>
            <a:off x="3595457" y="4036743"/>
            <a:ext cx="2974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C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中国系</a:t>
            </a:r>
            <a:endParaRPr kumimoji="1" lang="en-US" altLang="ja-JP" sz="3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05662F-4BAE-4A40-BF82-1DE5B2A3BA50}"/>
              </a:ext>
            </a:extLst>
          </p:cNvPr>
          <p:cNvSpPr txBox="1"/>
          <p:nvPr/>
        </p:nvSpPr>
        <p:spPr>
          <a:xfrm>
            <a:off x="3595457" y="4887701"/>
            <a:ext cx="44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D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オーストラリア系</a:t>
            </a:r>
            <a:endParaRPr kumimoji="1" lang="en-US" altLang="ja-JP" sz="3200" b="1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1417F54-09E9-47FA-A6E6-59FB98A3AEE6}"/>
              </a:ext>
            </a:extLst>
          </p:cNvPr>
          <p:cNvGrpSpPr/>
          <p:nvPr/>
        </p:nvGrpSpPr>
        <p:grpSpPr>
          <a:xfrm>
            <a:off x="9774312" y="298293"/>
            <a:ext cx="2320032" cy="313135"/>
            <a:chOff x="9774312" y="298293"/>
            <a:chExt cx="2320032" cy="31313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65C406-152A-44FB-9E08-8ABEA050BB2B}"/>
                </a:ext>
              </a:extLst>
            </p:cNvPr>
            <p:cNvSpPr txBox="1"/>
            <p:nvPr/>
          </p:nvSpPr>
          <p:spPr>
            <a:xfrm>
              <a:off x="10052561" y="298293"/>
              <a:ext cx="2041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シンガポールの達人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9C421A-AB22-4422-844B-6632081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31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1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973" y="1011066"/>
            <a:ext cx="2702355" cy="1551573"/>
          </a:xfrm>
        </p:spPr>
        <p:txBody>
          <a:bodyPr rtlCol="0"/>
          <a:lstStyle/>
          <a:p>
            <a:pPr rtl="0"/>
            <a:r>
              <a:rPr lang="ja-JP" altLang="en-US" sz="96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正解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742" y="6627180"/>
            <a:ext cx="697220" cy="160901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12</a:t>
            </a:fld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C1A0C6-F5FB-471B-820C-EA99196F8338}"/>
              </a:ext>
            </a:extLst>
          </p:cNvPr>
          <p:cNvSpPr txBox="1"/>
          <p:nvPr/>
        </p:nvSpPr>
        <p:spPr>
          <a:xfrm>
            <a:off x="1198485" y="5711195"/>
            <a:ext cx="1926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地図データ＠</a:t>
            </a:r>
            <a:r>
              <a:rPr kumimoji="1" lang="en-US" altLang="ja-JP" sz="1100" b="1" dirty="0"/>
              <a:t>Google2020</a:t>
            </a:r>
            <a:endParaRPr kumimoji="1" lang="ja-JP" altLang="en-US" sz="11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6DDE07-3EFD-4234-A589-1F3B74528517}"/>
              </a:ext>
            </a:extLst>
          </p:cNvPr>
          <p:cNvSpPr txBox="1"/>
          <p:nvPr/>
        </p:nvSpPr>
        <p:spPr>
          <a:xfrm>
            <a:off x="7649007" y="2782040"/>
            <a:ext cx="34721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中国系　   約</a:t>
            </a:r>
            <a:r>
              <a:rPr kumimoji="1" lang="en-US" altLang="ja-JP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74</a:t>
            </a:r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</a:t>
            </a:r>
            <a:endParaRPr kumimoji="1" lang="en-US" altLang="ja-JP" sz="28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マレー系　約</a:t>
            </a:r>
            <a:r>
              <a:rPr kumimoji="1" lang="en-US" altLang="ja-JP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13%</a:t>
            </a:r>
          </a:p>
          <a:p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インド系　約  </a:t>
            </a:r>
            <a:r>
              <a:rPr kumimoji="1" lang="en-US" altLang="ja-JP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9%</a:t>
            </a:r>
          </a:p>
          <a:p>
            <a:endParaRPr kumimoji="1" lang="en-US" altLang="ja-JP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参考：</a:t>
            </a:r>
            <a:r>
              <a:rPr kumimoji="1" lang="en-US" altLang="ja-JP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ASEAN PEDIA</a:t>
            </a:r>
            <a:r>
              <a:rPr kumimoji="1" lang="ja-JP" altLang="en-US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r>
              <a:rPr kumimoji="1" lang="en-US" altLang="ja-JP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ASEAN</a:t>
            </a:r>
            <a:r>
              <a:rPr kumimoji="1" lang="ja-JP" altLang="en-US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まるわかり～　</a:t>
            </a:r>
            <a:endParaRPr kumimoji="1" lang="en-US" altLang="ja-JP" sz="12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四角形: 角を丸くする 13">
            <a:hlinkClick r:id="rId3" action="ppaction://hlinksldjump"/>
            <a:extLst>
              <a:ext uri="{FF2B5EF4-FFF2-40B4-BE49-F238E27FC236}">
                <a16:creationId xmlns:a16="http://schemas.microsoft.com/office/drawing/2014/main" id="{A3261EC9-F964-459C-9354-DFB7F7DBB2F7}"/>
              </a:ext>
            </a:extLst>
          </p:cNvPr>
          <p:cNvSpPr/>
          <p:nvPr/>
        </p:nvSpPr>
        <p:spPr>
          <a:xfrm>
            <a:off x="7755540" y="5122419"/>
            <a:ext cx="3172288" cy="87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hlinkClick r:id="rId3" action="ppaction://hlinksldjump"/>
            <a:extLst>
              <a:ext uri="{FF2B5EF4-FFF2-40B4-BE49-F238E27FC236}">
                <a16:creationId xmlns:a16="http://schemas.microsoft.com/office/drawing/2014/main" id="{1A8D915C-331B-440F-9BB7-9A3D3AC07398}"/>
              </a:ext>
            </a:extLst>
          </p:cNvPr>
          <p:cNvSpPr txBox="1"/>
          <p:nvPr/>
        </p:nvSpPr>
        <p:spPr>
          <a:xfrm>
            <a:off x="8092307" y="5326838"/>
            <a:ext cx="298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8F12BC-94F2-4F7D-9C77-2D68FDA1590B}"/>
              </a:ext>
            </a:extLst>
          </p:cNvPr>
          <p:cNvSpPr txBox="1"/>
          <p:nvPr/>
        </p:nvSpPr>
        <p:spPr>
          <a:xfrm>
            <a:off x="11194742" y="230819"/>
            <a:ext cx="69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pic>
        <p:nvPicPr>
          <p:cNvPr id="7" name="図プレースホルダー 6">
            <a:extLst>
              <a:ext uri="{FF2B5EF4-FFF2-40B4-BE49-F238E27FC236}">
                <a16:creationId xmlns:a16="http://schemas.microsoft.com/office/drawing/2014/main" id="{C7BEA5AF-75F6-4DFD-9608-0F433E7FF4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73" t="31995" r="-173" b="1750"/>
          <a:stretch/>
        </p:blipFill>
        <p:spPr>
          <a:xfrm>
            <a:off x="1117601" y="1016000"/>
            <a:ext cx="5138058" cy="4978400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A733B5-8073-4576-9537-4C5723D6424F}"/>
              </a:ext>
            </a:extLst>
          </p:cNvPr>
          <p:cNvSpPr txBox="1"/>
          <p:nvPr/>
        </p:nvSpPr>
        <p:spPr>
          <a:xfrm>
            <a:off x="4680768" y="5637579"/>
            <a:ext cx="165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34944" y="6427434"/>
            <a:ext cx="970625" cy="33408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13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80CD9AD-BCCB-44F0-8DDC-20531550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2873" y="2059356"/>
            <a:ext cx="5372096" cy="711200"/>
          </a:xfrm>
        </p:spPr>
        <p:txBody>
          <a:bodyPr/>
          <a:lstStyle/>
          <a:p>
            <a:r>
              <a:rPr lang="ja-JP" altLang="en-US" sz="4800" dirty="0"/>
              <a:t>おっと！まちがい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B825AB2F-773F-4290-B482-9790140F1689}"/>
              </a:ext>
            </a:extLst>
          </p:cNvPr>
          <p:cNvSpPr/>
          <p:nvPr/>
        </p:nvSpPr>
        <p:spPr>
          <a:xfrm>
            <a:off x="2148397" y="4012707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hlinkClick r:id="rId4" action="ppaction://hlinksldjump"/>
            <a:extLst>
              <a:ext uri="{FF2B5EF4-FFF2-40B4-BE49-F238E27FC236}">
                <a16:creationId xmlns:a16="http://schemas.microsoft.com/office/drawing/2014/main" id="{A75D37DB-E73E-47F5-8F5F-CC98D3704B84}"/>
              </a:ext>
            </a:extLst>
          </p:cNvPr>
          <p:cNvSpPr/>
          <p:nvPr/>
        </p:nvSpPr>
        <p:spPr>
          <a:xfrm>
            <a:off x="6332738" y="4012706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hlinkClick r:id="rId3" action="ppaction://hlinksldjump"/>
            <a:extLst>
              <a:ext uri="{FF2B5EF4-FFF2-40B4-BE49-F238E27FC236}">
                <a16:creationId xmlns:a16="http://schemas.microsoft.com/office/drawing/2014/main" id="{6AD32544-C472-40F3-B7E7-D8A681C9A603}"/>
              </a:ext>
            </a:extLst>
          </p:cNvPr>
          <p:cNvSpPr txBox="1"/>
          <p:nvPr/>
        </p:nvSpPr>
        <p:spPr>
          <a:xfrm>
            <a:off x="2423606" y="4256534"/>
            <a:ext cx="300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7AD2870C-8258-40BD-A60E-F722111471EE}"/>
              </a:ext>
            </a:extLst>
          </p:cNvPr>
          <p:cNvSpPr txBox="1"/>
          <p:nvPr/>
        </p:nvSpPr>
        <p:spPr>
          <a:xfrm>
            <a:off x="7032603" y="4256534"/>
            <a:ext cx="253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302767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20466" y="6427885"/>
            <a:ext cx="633274" cy="307777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14</a:t>
            </a:fld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0EB996C-43D9-405B-9A27-34E7480857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51424" y="1065056"/>
            <a:ext cx="9130254" cy="711200"/>
          </a:xfrm>
        </p:spPr>
        <p:txBody>
          <a:bodyPr/>
          <a:lstStyle/>
          <a:p>
            <a:pPr algn="l"/>
            <a:r>
              <a:rPr lang="ja-JP" altLang="en-US" sz="3600" dirty="0"/>
              <a:t>問</a:t>
            </a:r>
            <a:r>
              <a:rPr lang="en-US" altLang="ja-JP" sz="3600" dirty="0"/>
              <a:t>5</a:t>
            </a:r>
            <a:r>
              <a:rPr lang="ja-JP" altLang="en-US" sz="3600" dirty="0"/>
              <a:t>　写真の像は何とよばれているでしょう？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A21362-AFDE-4A13-914F-37A6782C4A46}"/>
              </a:ext>
            </a:extLst>
          </p:cNvPr>
          <p:cNvSpPr txBox="1"/>
          <p:nvPr/>
        </p:nvSpPr>
        <p:spPr>
          <a:xfrm>
            <a:off x="2707690" y="2321724"/>
            <a:ext cx="44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ホワイトライオン</a:t>
            </a:r>
            <a:endParaRPr kumimoji="1" lang="en-US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BC0C49-7D9E-4D5D-B13B-8D8BD8E380CE}"/>
              </a:ext>
            </a:extLst>
          </p:cNvPr>
          <p:cNvSpPr txBox="1"/>
          <p:nvPr/>
        </p:nvSpPr>
        <p:spPr>
          <a:xfrm>
            <a:off x="2707690" y="3185785"/>
            <a:ext cx="46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B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リバティーライオン</a:t>
            </a:r>
            <a:endParaRPr kumimoji="1" lang="en-US" altLang="ja-JP" sz="3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6B2A98-1CE8-4A3C-9D18-FBA043DBFD3B}"/>
              </a:ext>
            </a:extLst>
          </p:cNvPr>
          <p:cNvSpPr txBox="1"/>
          <p:nvPr/>
        </p:nvSpPr>
        <p:spPr>
          <a:xfrm>
            <a:off x="2707689" y="4049846"/>
            <a:ext cx="5078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C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オーシャンズライオン</a:t>
            </a:r>
            <a:endParaRPr kumimoji="1" lang="en-US" altLang="ja-JP" sz="3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05662F-4BAE-4A40-BF82-1DE5B2A3BA50}"/>
              </a:ext>
            </a:extLst>
          </p:cNvPr>
          <p:cNvSpPr txBox="1"/>
          <p:nvPr/>
        </p:nvSpPr>
        <p:spPr>
          <a:xfrm>
            <a:off x="2707690" y="4913907"/>
            <a:ext cx="371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D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マーライオン</a:t>
            </a:r>
            <a:endParaRPr kumimoji="1" lang="en-US" altLang="ja-JP" sz="32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1417F54-09E9-47FA-A6E6-59FB98A3AEE6}"/>
              </a:ext>
            </a:extLst>
          </p:cNvPr>
          <p:cNvGrpSpPr/>
          <p:nvPr/>
        </p:nvGrpSpPr>
        <p:grpSpPr>
          <a:xfrm>
            <a:off x="9774312" y="298293"/>
            <a:ext cx="2320032" cy="313135"/>
            <a:chOff x="9774312" y="298293"/>
            <a:chExt cx="2320032" cy="31313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65C406-152A-44FB-9E08-8ABEA050BB2B}"/>
                </a:ext>
              </a:extLst>
            </p:cNvPr>
            <p:cNvSpPr txBox="1"/>
            <p:nvPr/>
          </p:nvSpPr>
          <p:spPr>
            <a:xfrm>
              <a:off x="10052561" y="298293"/>
              <a:ext cx="2041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シンガポールの達人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9C421A-AB22-4422-844B-6632081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312" y="303651"/>
              <a:ext cx="339600" cy="307777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9020F675-6B19-4C94-8248-3B77A1FAE9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2034" y="2298937"/>
            <a:ext cx="3718432" cy="258997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BB1AB9-3D22-4CFB-B637-CD8B0318FB32}"/>
              </a:ext>
            </a:extLst>
          </p:cNvPr>
          <p:cNvSpPr txBox="1"/>
          <p:nvPr/>
        </p:nvSpPr>
        <p:spPr>
          <a:xfrm>
            <a:off x="10192685" y="4634621"/>
            <a:ext cx="13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@ASEAN-Japan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007" y="1016000"/>
            <a:ext cx="2702355" cy="1551573"/>
          </a:xfrm>
        </p:spPr>
        <p:txBody>
          <a:bodyPr rtlCol="0"/>
          <a:lstStyle/>
          <a:p>
            <a:pPr rtl="0"/>
            <a:r>
              <a:rPr lang="ja-JP" altLang="en-US" sz="96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正解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742" y="6627180"/>
            <a:ext cx="697220" cy="160901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15</a:t>
            </a:fld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C1A0C6-F5FB-471B-820C-EA99196F8338}"/>
              </a:ext>
            </a:extLst>
          </p:cNvPr>
          <p:cNvSpPr txBox="1"/>
          <p:nvPr/>
        </p:nvSpPr>
        <p:spPr>
          <a:xfrm>
            <a:off x="1198485" y="5711195"/>
            <a:ext cx="1926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地図データ＠</a:t>
            </a:r>
            <a:r>
              <a:rPr kumimoji="1" lang="en-US" altLang="ja-JP" sz="1100" b="1" dirty="0"/>
              <a:t>Google2020</a:t>
            </a:r>
            <a:endParaRPr kumimoji="1" lang="ja-JP" altLang="en-US" sz="11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6DDE07-3EFD-4234-A589-1F3B74528517}"/>
              </a:ext>
            </a:extLst>
          </p:cNvPr>
          <p:cNvSpPr txBox="1"/>
          <p:nvPr/>
        </p:nvSpPr>
        <p:spPr>
          <a:xfrm>
            <a:off x="7649007" y="2996212"/>
            <a:ext cx="2702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マーライオン</a:t>
            </a:r>
            <a:endParaRPr kumimoji="1" lang="en-US" altLang="ja-JP" sz="28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ライオンの頭部と魚の体をもつ彫像</a:t>
            </a:r>
            <a:endParaRPr kumimoji="1" lang="en-US" altLang="ja-JP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四角形: 角を丸くする 13">
            <a:hlinkClick r:id="rId3" action="ppaction://hlinksldjump"/>
            <a:extLst>
              <a:ext uri="{FF2B5EF4-FFF2-40B4-BE49-F238E27FC236}">
                <a16:creationId xmlns:a16="http://schemas.microsoft.com/office/drawing/2014/main" id="{A3261EC9-F964-459C-9354-DFB7F7DBB2F7}"/>
              </a:ext>
            </a:extLst>
          </p:cNvPr>
          <p:cNvSpPr/>
          <p:nvPr/>
        </p:nvSpPr>
        <p:spPr>
          <a:xfrm>
            <a:off x="7649007" y="4971495"/>
            <a:ext cx="3172288" cy="87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hlinkClick r:id="rId3" action="ppaction://hlinksldjump"/>
            <a:extLst>
              <a:ext uri="{FF2B5EF4-FFF2-40B4-BE49-F238E27FC236}">
                <a16:creationId xmlns:a16="http://schemas.microsoft.com/office/drawing/2014/main" id="{1A8D915C-331B-440F-9BB7-9A3D3AC07398}"/>
              </a:ext>
            </a:extLst>
          </p:cNvPr>
          <p:cNvSpPr txBox="1"/>
          <p:nvPr/>
        </p:nvSpPr>
        <p:spPr>
          <a:xfrm>
            <a:off x="7985774" y="5175914"/>
            <a:ext cx="298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8F12BC-94F2-4F7D-9C77-2D68FDA1590B}"/>
              </a:ext>
            </a:extLst>
          </p:cNvPr>
          <p:cNvSpPr txBox="1"/>
          <p:nvPr/>
        </p:nvSpPr>
        <p:spPr>
          <a:xfrm>
            <a:off x="11194742" y="230819"/>
            <a:ext cx="69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A733B5-8073-4576-9537-4C5723D6424F}"/>
              </a:ext>
            </a:extLst>
          </p:cNvPr>
          <p:cNvSpPr txBox="1"/>
          <p:nvPr/>
        </p:nvSpPr>
        <p:spPr>
          <a:xfrm>
            <a:off x="4680768" y="5637579"/>
            <a:ext cx="165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pic>
        <p:nvPicPr>
          <p:cNvPr id="18" name="図プレースホルダー 17">
            <a:extLst>
              <a:ext uri="{FF2B5EF4-FFF2-40B4-BE49-F238E27FC236}">
                <a16:creationId xmlns:a16="http://schemas.microsoft.com/office/drawing/2014/main" id="{5C5ACE70-0ADD-4F1C-9708-105187CB95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7691" b="17691"/>
          <a:stretch>
            <a:fillRect/>
          </a:stretch>
        </p:blipFill>
        <p:spPr/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D3C026B-C646-4D3B-A411-6182C63A5E42}"/>
              </a:ext>
            </a:extLst>
          </p:cNvPr>
          <p:cNvSpPr txBox="1"/>
          <p:nvPr/>
        </p:nvSpPr>
        <p:spPr>
          <a:xfrm>
            <a:off x="4756228" y="5682461"/>
            <a:ext cx="165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3821" y="6356413"/>
            <a:ext cx="1015014" cy="387350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16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80CD9AD-BCCB-44F0-8DDC-20531550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2873" y="2059356"/>
            <a:ext cx="5372096" cy="711200"/>
          </a:xfrm>
        </p:spPr>
        <p:txBody>
          <a:bodyPr/>
          <a:lstStyle/>
          <a:p>
            <a:r>
              <a:rPr lang="ja-JP" altLang="en-US" sz="4800" dirty="0"/>
              <a:t>おっと！まちがい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B825AB2F-773F-4290-B482-9790140F1689}"/>
              </a:ext>
            </a:extLst>
          </p:cNvPr>
          <p:cNvSpPr/>
          <p:nvPr/>
        </p:nvSpPr>
        <p:spPr>
          <a:xfrm>
            <a:off x="2139519" y="3994951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hlinkClick r:id="rId4" action="ppaction://hlinksldjump"/>
            <a:extLst>
              <a:ext uri="{FF2B5EF4-FFF2-40B4-BE49-F238E27FC236}">
                <a16:creationId xmlns:a16="http://schemas.microsoft.com/office/drawing/2014/main" id="{A75D37DB-E73E-47F5-8F5F-CC98D3704B84}"/>
              </a:ext>
            </a:extLst>
          </p:cNvPr>
          <p:cNvSpPr/>
          <p:nvPr/>
        </p:nvSpPr>
        <p:spPr>
          <a:xfrm>
            <a:off x="6297226" y="3986072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hlinkClick r:id="rId3" action="ppaction://hlinksldjump"/>
            <a:extLst>
              <a:ext uri="{FF2B5EF4-FFF2-40B4-BE49-F238E27FC236}">
                <a16:creationId xmlns:a16="http://schemas.microsoft.com/office/drawing/2014/main" id="{6AD32544-C472-40F3-B7E7-D8A681C9A603}"/>
              </a:ext>
            </a:extLst>
          </p:cNvPr>
          <p:cNvSpPr txBox="1"/>
          <p:nvPr/>
        </p:nvSpPr>
        <p:spPr>
          <a:xfrm>
            <a:off x="2441364" y="4238778"/>
            <a:ext cx="3116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7AD2870C-8258-40BD-A60E-F722111471EE}"/>
              </a:ext>
            </a:extLst>
          </p:cNvPr>
          <p:cNvSpPr txBox="1"/>
          <p:nvPr/>
        </p:nvSpPr>
        <p:spPr>
          <a:xfrm>
            <a:off x="7005966" y="4221022"/>
            <a:ext cx="2457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15161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5763" y="6559707"/>
            <a:ext cx="659907" cy="165408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17</a:t>
            </a:fld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0EB996C-43D9-405B-9A27-34E7480857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51424" y="1065056"/>
            <a:ext cx="9130254" cy="711200"/>
          </a:xfrm>
        </p:spPr>
        <p:txBody>
          <a:bodyPr/>
          <a:lstStyle/>
          <a:p>
            <a:pPr algn="l"/>
            <a:r>
              <a:rPr lang="ja-JP" altLang="en-US" sz="3600" dirty="0"/>
              <a:t>問</a:t>
            </a:r>
            <a:r>
              <a:rPr lang="en-US" altLang="ja-JP" sz="3600" dirty="0"/>
              <a:t>6</a:t>
            </a:r>
            <a:r>
              <a:rPr lang="ja-JP" altLang="en-US" sz="3600" dirty="0"/>
              <a:t>　マーライオンは、繁栄をもたらす方向と</a:t>
            </a:r>
            <a:endParaRPr lang="en-US" altLang="ja-JP" sz="3600" dirty="0"/>
          </a:p>
          <a:p>
            <a:pPr algn="l"/>
            <a:r>
              <a:rPr lang="ja-JP" altLang="en-US" sz="3600" dirty="0"/>
              <a:t>信じられている向きに向けられていますが次</a:t>
            </a:r>
            <a:endParaRPr lang="en-US" altLang="ja-JP" sz="3600" dirty="0"/>
          </a:p>
          <a:p>
            <a:pPr algn="l"/>
            <a:r>
              <a:rPr lang="ja-JP" altLang="en-US" sz="3600" dirty="0"/>
              <a:t>のどれしょう？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A21362-AFDE-4A13-914F-37A6782C4A46}"/>
              </a:ext>
            </a:extLst>
          </p:cNvPr>
          <p:cNvSpPr txBox="1"/>
          <p:nvPr/>
        </p:nvSpPr>
        <p:spPr>
          <a:xfrm>
            <a:off x="5116495" y="2382030"/>
            <a:ext cx="199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東</a:t>
            </a:r>
            <a:endParaRPr kumimoji="1" lang="en-US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BC0C49-7D9E-4D5D-B13B-8D8BD8E380CE}"/>
              </a:ext>
            </a:extLst>
          </p:cNvPr>
          <p:cNvSpPr txBox="1"/>
          <p:nvPr/>
        </p:nvSpPr>
        <p:spPr>
          <a:xfrm>
            <a:off x="5125373" y="3261393"/>
            <a:ext cx="167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B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西</a:t>
            </a:r>
            <a:endParaRPr kumimoji="1" lang="en-US" altLang="ja-JP" sz="3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6B2A98-1CE8-4A3C-9D18-FBA043DBFD3B}"/>
              </a:ext>
            </a:extLst>
          </p:cNvPr>
          <p:cNvSpPr txBox="1"/>
          <p:nvPr/>
        </p:nvSpPr>
        <p:spPr>
          <a:xfrm>
            <a:off x="5125373" y="4189785"/>
            <a:ext cx="167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C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南</a:t>
            </a:r>
            <a:endParaRPr kumimoji="1" lang="en-US" altLang="ja-JP" sz="3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05662F-4BAE-4A40-BF82-1DE5B2A3BA50}"/>
              </a:ext>
            </a:extLst>
          </p:cNvPr>
          <p:cNvSpPr txBox="1"/>
          <p:nvPr/>
        </p:nvSpPr>
        <p:spPr>
          <a:xfrm>
            <a:off x="5125373" y="5177297"/>
            <a:ext cx="160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D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北</a:t>
            </a:r>
            <a:endParaRPr kumimoji="1" lang="en-US" altLang="ja-JP" sz="32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1417F54-09E9-47FA-A6E6-59FB98A3AEE6}"/>
              </a:ext>
            </a:extLst>
          </p:cNvPr>
          <p:cNvGrpSpPr/>
          <p:nvPr/>
        </p:nvGrpSpPr>
        <p:grpSpPr>
          <a:xfrm>
            <a:off x="9774312" y="298293"/>
            <a:ext cx="2320032" cy="313135"/>
            <a:chOff x="9774312" y="298293"/>
            <a:chExt cx="2320032" cy="31313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65C406-152A-44FB-9E08-8ABEA050BB2B}"/>
                </a:ext>
              </a:extLst>
            </p:cNvPr>
            <p:cNvSpPr txBox="1"/>
            <p:nvPr/>
          </p:nvSpPr>
          <p:spPr>
            <a:xfrm>
              <a:off x="10052561" y="298293"/>
              <a:ext cx="2041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シンガポールの達人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9C421A-AB22-4422-844B-6632081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31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4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259" y="860522"/>
            <a:ext cx="2702355" cy="1551573"/>
          </a:xfrm>
        </p:spPr>
        <p:txBody>
          <a:bodyPr rtlCol="0"/>
          <a:lstStyle/>
          <a:p>
            <a:pPr rtl="0"/>
            <a:r>
              <a:rPr lang="ja-JP" altLang="en-US" sz="96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正解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742" y="6627180"/>
            <a:ext cx="697220" cy="160901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18</a:t>
            </a:fld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C1A0C6-F5FB-471B-820C-EA99196F8338}"/>
              </a:ext>
            </a:extLst>
          </p:cNvPr>
          <p:cNvSpPr txBox="1"/>
          <p:nvPr/>
        </p:nvSpPr>
        <p:spPr>
          <a:xfrm>
            <a:off x="1198485" y="5711195"/>
            <a:ext cx="1926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地図データ＠</a:t>
            </a:r>
            <a:r>
              <a:rPr kumimoji="1" lang="en-US" altLang="ja-JP" sz="1100" b="1" dirty="0"/>
              <a:t>Google2020</a:t>
            </a:r>
            <a:endParaRPr kumimoji="1" lang="ja-JP" altLang="en-US" sz="11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6DDE07-3EFD-4234-A589-1F3B74528517}"/>
              </a:ext>
            </a:extLst>
          </p:cNvPr>
          <p:cNvSpPr txBox="1"/>
          <p:nvPr/>
        </p:nvSpPr>
        <p:spPr>
          <a:xfrm>
            <a:off x="6968971" y="2405628"/>
            <a:ext cx="45743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東</a:t>
            </a:r>
            <a:endParaRPr kumimoji="1" lang="en-US" altLang="ja-JP" sz="28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400" b="0" i="0" dirty="0">
              <a:solidFill>
                <a:srgbClr val="000000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風水の国ともいわれるシンガポールでは、風水によって建物の位置や角度、形などが決められることが多い。</a:t>
            </a:r>
            <a:endParaRPr lang="en-US" altLang="ja-JP" b="0" i="0" dirty="0">
              <a:solidFill>
                <a:srgbClr val="000000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dirty="0">
              <a:solidFill>
                <a:srgbClr val="00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dirty="0">
                <a:solidFill>
                  <a:srgbClr val="00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風水では東は「繁栄」、水は「金運」を表すとされています。</a:t>
            </a:r>
            <a:endParaRPr kumimoji="1" lang="en-US" altLang="ja-JP" dirty="0">
              <a:solidFill>
                <a:srgbClr val="00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200" dirty="0">
              <a:solidFill>
                <a:srgbClr val="00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r"/>
            <a:r>
              <a:rPr kumimoji="1" lang="ja-JP" altLang="en-US" sz="1200" dirty="0">
                <a:solidFill>
                  <a:srgbClr val="00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参考：（一財）自治体国際化協会　シンガポール事務所</a:t>
            </a:r>
            <a:endParaRPr kumimoji="1" lang="en-US" altLang="ja-JP" sz="1200" dirty="0">
              <a:solidFill>
                <a:srgbClr val="00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r"/>
            <a:r>
              <a:rPr kumimoji="1" lang="ja-JP" altLang="en-US" sz="1200" dirty="0">
                <a:solidFill>
                  <a:srgbClr val="00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海外生活エッセイ</a:t>
            </a:r>
            <a:endParaRPr kumimoji="1" lang="en-US" altLang="ja-JP" sz="12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四角形: 角を丸くする 13">
            <a:hlinkClick r:id="rId3" action="ppaction://hlinksldjump"/>
            <a:extLst>
              <a:ext uri="{FF2B5EF4-FFF2-40B4-BE49-F238E27FC236}">
                <a16:creationId xmlns:a16="http://schemas.microsoft.com/office/drawing/2014/main" id="{A3261EC9-F964-459C-9354-DFB7F7DBB2F7}"/>
              </a:ext>
            </a:extLst>
          </p:cNvPr>
          <p:cNvSpPr/>
          <p:nvPr/>
        </p:nvSpPr>
        <p:spPr>
          <a:xfrm>
            <a:off x="7649007" y="5539663"/>
            <a:ext cx="3172288" cy="87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hlinkClick r:id="rId3" action="ppaction://hlinksldjump"/>
            <a:extLst>
              <a:ext uri="{FF2B5EF4-FFF2-40B4-BE49-F238E27FC236}">
                <a16:creationId xmlns:a16="http://schemas.microsoft.com/office/drawing/2014/main" id="{1A8D915C-331B-440F-9BB7-9A3D3AC07398}"/>
              </a:ext>
            </a:extLst>
          </p:cNvPr>
          <p:cNvSpPr txBox="1"/>
          <p:nvPr/>
        </p:nvSpPr>
        <p:spPr>
          <a:xfrm>
            <a:off x="7985774" y="5744082"/>
            <a:ext cx="267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8F12BC-94F2-4F7D-9C77-2D68FDA1590B}"/>
              </a:ext>
            </a:extLst>
          </p:cNvPr>
          <p:cNvSpPr txBox="1"/>
          <p:nvPr/>
        </p:nvSpPr>
        <p:spPr>
          <a:xfrm>
            <a:off x="11194742" y="230819"/>
            <a:ext cx="69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A733B5-8073-4576-9537-4C5723D6424F}"/>
              </a:ext>
            </a:extLst>
          </p:cNvPr>
          <p:cNvSpPr txBox="1"/>
          <p:nvPr/>
        </p:nvSpPr>
        <p:spPr>
          <a:xfrm>
            <a:off x="4680768" y="5637579"/>
            <a:ext cx="165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pic>
        <p:nvPicPr>
          <p:cNvPr id="18" name="図プレースホルダー 17">
            <a:extLst>
              <a:ext uri="{FF2B5EF4-FFF2-40B4-BE49-F238E27FC236}">
                <a16:creationId xmlns:a16="http://schemas.microsoft.com/office/drawing/2014/main" id="{5C5ACE70-0ADD-4F1C-9708-105187CB95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7691" b="17691"/>
          <a:stretch>
            <a:fillRect/>
          </a:stretch>
        </p:blipFill>
        <p:spPr/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D3C026B-C646-4D3B-A411-6182C63A5E42}"/>
              </a:ext>
            </a:extLst>
          </p:cNvPr>
          <p:cNvSpPr txBox="1"/>
          <p:nvPr/>
        </p:nvSpPr>
        <p:spPr>
          <a:xfrm>
            <a:off x="4756228" y="5682461"/>
            <a:ext cx="165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4641" y="6427434"/>
            <a:ext cx="784194" cy="33408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19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80CD9AD-BCCB-44F0-8DDC-20531550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2873" y="2059356"/>
            <a:ext cx="5372096" cy="711200"/>
          </a:xfrm>
        </p:spPr>
        <p:txBody>
          <a:bodyPr/>
          <a:lstStyle/>
          <a:p>
            <a:r>
              <a:rPr lang="ja-JP" altLang="en-US" sz="4800" dirty="0"/>
              <a:t>おっと！まちがい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B825AB2F-773F-4290-B482-9790140F1689}"/>
              </a:ext>
            </a:extLst>
          </p:cNvPr>
          <p:cNvSpPr/>
          <p:nvPr/>
        </p:nvSpPr>
        <p:spPr>
          <a:xfrm>
            <a:off x="2148397" y="4012707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hlinkClick r:id="rId4" action="ppaction://hlinksldjump"/>
            <a:extLst>
              <a:ext uri="{FF2B5EF4-FFF2-40B4-BE49-F238E27FC236}">
                <a16:creationId xmlns:a16="http://schemas.microsoft.com/office/drawing/2014/main" id="{A75D37DB-E73E-47F5-8F5F-CC98D3704B84}"/>
              </a:ext>
            </a:extLst>
          </p:cNvPr>
          <p:cNvSpPr/>
          <p:nvPr/>
        </p:nvSpPr>
        <p:spPr>
          <a:xfrm>
            <a:off x="6332738" y="4012706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hlinkClick r:id="rId3" action="ppaction://hlinksldjump"/>
            <a:extLst>
              <a:ext uri="{FF2B5EF4-FFF2-40B4-BE49-F238E27FC236}">
                <a16:creationId xmlns:a16="http://schemas.microsoft.com/office/drawing/2014/main" id="{6AD32544-C472-40F3-B7E7-D8A681C9A603}"/>
              </a:ext>
            </a:extLst>
          </p:cNvPr>
          <p:cNvSpPr txBox="1"/>
          <p:nvPr/>
        </p:nvSpPr>
        <p:spPr>
          <a:xfrm>
            <a:off x="2476878" y="4256534"/>
            <a:ext cx="306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7AD2870C-8258-40BD-A60E-F722111471EE}"/>
              </a:ext>
            </a:extLst>
          </p:cNvPr>
          <p:cNvSpPr txBox="1"/>
          <p:nvPr/>
        </p:nvSpPr>
        <p:spPr>
          <a:xfrm>
            <a:off x="7094745" y="4256534"/>
            <a:ext cx="251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211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2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0EB996C-43D9-405B-9A27-34E7480857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51425" y="1065056"/>
            <a:ext cx="7798602" cy="711200"/>
          </a:xfrm>
        </p:spPr>
        <p:txBody>
          <a:bodyPr/>
          <a:lstStyle/>
          <a:p>
            <a:pPr algn="l"/>
            <a:r>
              <a:rPr lang="ja-JP" altLang="en-US" sz="3600" dirty="0"/>
              <a:t>問１　シンガポールの首都は？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A21362-AFDE-4A13-914F-37A6782C4A46}"/>
              </a:ext>
            </a:extLst>
          </p:cNvPr>
          <p:cNvSpPr txBox="1"/>
          <p:nvPr/>
        </p:nvSpPr>
        <p:spPr>
          <a:xfrm>
            <a:off x="3595457" y="2334827"/>
            <a:ext cx="404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A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シンガポール市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BC0C49-7D9E-4D5D-B13B-8D8BD8E380CE}"/>
              </a:ext>
            </a:extLst>
          </p:cNvPr>
          <p:cNvSpPr txBox="1"/>
          <p:nvPr/>
        </p:nvSpPr>
        <p:spPr>
          <a:xfrm>
            <a:off x="3595457" y="3185785"/>
            <a:ext cx="268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B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北京市</a:t>
            </a:r>
            <a:endParaRPr kumimoji="1" lang="en-US" altLang="ja-JP" sz="32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6B2A98-1CE8-4A3C-9D18-FBA043DBFD3B}"/>
              </a:ext>
            </a:extLst>
          </p:cNvPr>
          <p:cNvSpPr txBox="1"/>
          <p:nvPr/>
        </p:nvSpPr>
        <p:spPr>
          <a:xfrm>
            <a:off x="3595457" y="4036743"/>
            <a:ext cx="44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C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クアラルンプール</a:t>
            </a:r>
            <a:endParaRPr kumimoji="1" lang="en-US" altLang="ja-JP" sz="3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05662F-4BAE-4A40-BF82-1DE5B2A3BA50}"/>
              </a:ext>
            </a:extLst>
          </p:cNvPr>
          <p:cNvSpPr txBox="1"/>
          <p:nvPr/>
        </p:nvSpPr>
        <p:spPr>
          <a:xfrm>
            <a:off x="3595457" y="4887701"/>
            <a:ext cx="242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D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なし</a:t>
            </a:r>
            <a:endParaRPr kumimoji="1" lang="en-US" altLang="ja-JP" sz="3200" b="1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1417F54-09E9-47FA-A6E6-59FB98A3AEE6}"/>
              </a:ext>
            </a:extLst>
          </p:cNvPr>
          <p:cNvGrpSpPr/>
          <p:nvPr/>
        </p:nvGrpSpPr>
        <p:grpSpPr>
          <a:xfrm>
            <a:off x="9774312" y="298293"/>
            <a:ext cx="2320032" cy="313135"/>
            <a:chOff x="9774312" y="298293"/>
            <a:chExt cx="2320032" cy="31313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65C406-152A-44FB-9E08-8ABEA050BB2B}"/>
                </a:ext>
              </a:extLst>
            </p:cNvPr>
            <p:cNvSpPr txBox="1"/>
            <p:nvPr/>
          </p:nvSpPr>
          <p:spPr>
            <a:xfrm>
              <a:off x="10052561" y="298293"/>
              <a:ext cx="2041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シンガポールの達人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9C421A-AB22-4422-844B-6632081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31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680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2396" y="6445485"/>
            <a:ext cx="704295" cy="228443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20</a:t>
            </a:fld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0EB996C-43D9-405B-9A27-34E7480857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8710" y="615495"/>
            <a:ext cx="9130254" cy="1633260"/>
          </a:xfrm>
        </p:spPr>
        <p:txBody>
          <a:bodyPr/>
          <a:lstStyle/>
          <a:p>
            <a:pPr algn="l"/>
            <a:r>
              <a:rPr lang="ja-JP" altLang="en-US" sz="3600" dirty="0"/>
              <a:t>問</a:t>
            </a:r>
            <a:r>
              <a:rPr lang="en-US" altLang="ja-JP" sz="3600" dirty="0"/>
              <a:t>7</a:t>
            </a:r>
            <a:r>
              <a:rPr lang="ja-JP" altLang="en-US" sz="3600" dirty="0"/>
              <a:t>　シンガポールに政府公認のマーライオンは全部で何体あるでしょう？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A21362-AFDE-4A13-914F-37A6782C4A46}"/>
              </a:ext>
            </a:extLst>
          </p:cNvPr>
          <p:cNvSpPr txBox="1"/>
          <p:nvPr/>
        </p:nvSpPr>
        <p:spPr>
          <a:xfrm>
            <a:off x="4367813" y="2591312"/>
            <a:ext cx="236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１体</a:t>
            </a:r>
            <a:endParaRPr kumimoji="1" lang="en-US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BC0C49-7D9E-4D5D-B13B-8D8BD8E380CE}"/>
              </a:ext>
            </a:extLst>
          </p:cNvPr>
          <p:cNvSpPr txBox="1"/>
          <p:nvPr/>
        </p:nvSpPr>
        <p:spPr>
          <a:xfrm>
            <a:off x="4390568" y="3354513"/>
            <a:ext cx="221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B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３体</a:t>
            </a:r>
            <a:endParaRPr kumimoji="1" lang="en-US" altLang="ja-JP" sz="3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6B2A98-1CE8-4A3C-9D18-FBA043DBFD3B}"/>
              </a:ext>
            </a:extLst>
          </p:cNvPr>
          <p:cNvSpPr txBox="1"/>
          <p:nvPr/>
        </p:nvSpPr>
        <p:spPr>
          <a:xfrm>
            <a:off x="4399442" y="4135470"/>
            <a:ext cx="219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C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６体</a:t>
            </a:r>
            <a:endParaRPr kumimoji="1" lang="en-US" altLang="ja-JP" sz="3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05662F-4BAE-4A40-BF82-1DE5B2A3BA50}"/>
              </a:ext>
            </a:extLst>
          </p:cNvPr>
          <p:cNvSpPr txBox="1"/>
          <p:nvPr/>
        </p:nvSpPr>
        <p:spPr>
          <a:xfrm>
            <a:off x="4408320" y="4925305"/>
            <a:ext cx="236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D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７体</a:t>
            </a:r>
            <a:endParaRPr kumimoji="1" lang="en-US" altLang="ja-JP" sz="32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1417F54-09E9-47FA-A6E6-59FB98A3AEE6}"/>
              </a:ext>
            </a:extLst>
          </p:cNvPr>
          <p:cNvGrpSpPr/>
          <p:nvPr/>
        </p:nvGrpSpPr>
        <p:grpSpPr>
          <a:xfrm>
            <a:off x="9774312" y="298293"/>
            <a:ext cx="2320032" cy="313135"/>
            <a:chOff x="9774312" y="298293"/>
            <a:chExt cx="2320032" cy="31313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65C406-152A-44FB-9E08-8ABEA050BB2B}"/>
                </a:ext>
              </a:extLst>
            </p:cNvPr>
            <p:cNvSpPr txBox="1"/>
            <p:nvPr/>
          </p:nvSpPr>
          <p:spPr>
            <a:xfrm>
              <a:off x="10052561" y="298293"/>
              <a:ext cx="2041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シンガポールの達人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9C421A-AB22-4422-844B-6632081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31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21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2396" y="6445485"/>
            <a:ext cx="704295" cy="228443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21</a:t>
            </a:fld>
            <a:endParaRPr lang="ja-JP" altLang="en-US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1417F54-09E9-47FA-A6E6-59FB98A3AEE6}"/>
              </a:ext>
            </a:extLst>
          </p:cNvPr>
          <p:cNvGrpSpPr/>
          <p:nvPr/>
        </p:nvGrpSpPr>
        <p:grpSpPr>
          <a:xfrm>
            <a:off x="9774312" y="298293"/>
            <a:ext cx="2320032" cy="313135"/>
            <a:chOff x="9774312" y="298293"/>
            <a:chExt cx="2320032" cy="31313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65C406-152A-44FB-9E08-8ABEA050BB2B}"/>
                </a:ext>
              </a:extLst>
            </p:cNvPr>
            <p:cNvSpPr txBox="1"/>
            <p:nvPr/>
          </p:nvSpPr>
          <p:spPr>
            <a:xfrm>
              <a:off x="10052561" y="298293"/>
              <a:ext cx="2041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シンガポールの達人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9C421A-AB22-4422-844B-6632081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4312" y="303651"/>
              <a:ext cx="339600" cy="307777"/>
            </a:xfrm>
            <a:prstGeom prst="rect">
              <a:avLst/>
            </a:prstGeom>
          </p:spPr>
        </p:pic>
      </p:grp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9FA583-ABC6-4232-B30A-23B11E199F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6502" y="195308"/>
            <a:ext cx="2198759" cy="1216963"/>
          </a:xfrm>
        </p:spPr>
        <p:txBody>
          <a:bodyPr/>
          <a:lstStyle/>
          <a:p>
            <a:r>
              <a:rPr lang="ja-JP" altLang="en-US" sz="7200" dirty="0"/>
              <a:t>正解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F87421-A6AE-4630-AFA3-EE92598BCAEE}"/>
              </a:ext>
            </a:extLst>
          </p:cNvPr>
          <p:cNvSpPr txBox="1"/>
          <p:nvPr/>
        </p:nvSpPr>
        <p:spPr>
          <a:xfrm>
            <a:off x="331432" y="1412271"/>
            <a:ext cx="2734322" cy="2467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B714D5-BB45-43F8-9EB3-5F55273495E1}"/>
              </a:ext>
            </a:extLst>
          </p:cNvPr>
          <p:cNvSpPr txBox="1"/>
          <p:nvPr/>
        </p:nvSpPr>
        <p:spPr>
          <a:xfrm>
            <a:off x="3235881" y="1412271"/>
            <a:ext cx="2734322" cy="2467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26ECE3-6C74-4965-A17F-775C18EEB358}"/>
              </a:ext>
            </a:extLst>
          </p:cNvPr>
          <p:cNvSpPr txBox="1"/>
          <p:nvPr/>
        </p:nvSpPr>
        <p:spPr>
          <a:xfrm>
            <a:off x="6140330" y="1421064"/>
            <a:ext cx="2734322" cy="2467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171B76-4FFB-4E3C-A69B-554EA90FEEF4}"/>
              </a:ext>
            </a:extLst>
          </p:cNvPr>
          <p:cNvSpPr txBox="1"/>
          <p:nvPr/>
        </p:nvSpPr>
        <p:spPr>
          <a:xfrm>
            <a:off x="9044779" y="1412271"/>
            <a:ext cx="2734322" cy="2467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CBF19DD-2DF3-4D69-B9E1-6EC35517393C}"/>
              </a:ext>
            </a:extLst>
          </p:cNvPr>
          <p:cNvSpPr txBox="1"/>
          <p:nvPr/>
        </p:nvSpPr>
        <p:spPr>
          <a:xfrm>
            <a:off x="4373761" y="353451"/>
            <a:ext cx="477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政府公認マーライオン７体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0FF3F21-FF58-40A7-A44C-1D3736126F79}"/>
              </a:ext>
            </a:extLst>
          </p:cNvPr>
          <p:cNvSpPr txBox="1"/>
          <p:nvPr/>
        </p:nvSpPr>
        <p:spPr>
          <a:xfrm>
            <a:off x="4432915" y="860749"/>
            <a:ext cx="1393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2020</a:t>
            </a:r>
            <a:r>
              <a:rPr kumimoji="1" lang="ja-JP" altLang="en-US" sz="1400" dirty="0"/>
              <a:t>年</a:t>
            </a:r>
            <a:r>
              <a:rPr kumimoji="1" lang="en-US" altLang="ja-JP" sz="1400" dirty="0"/>
              <a:t>7</a:t>
            </a:r>
            <a:r>
              <a:rPr kumimoji="1" lang="ja-JP" altLang="en-US" sz="1400" dirty="0"/>
              <a:t>月時点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9907E1D-0C8D-4BF2-A863-7C6863A3C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32" y="1412186"/>
            <a:ext cx="2734322" cy="245692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F6A19D9-E0BE-4CAE-9D79-DE43212A29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881" y="1412187"/>
            <a:ext cx="2725504" cy="246799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F5ABD6D-30DF-4360-9CC7-4528ABC6A2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149" y="1421064"/>
            <a:ext cx="2734322" cy="245692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2AAFD78-4420-4152-860F-500FCD8C51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31" y="4095065"/>
            <a:ext cx="2734322" cy="246799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F6F8915-FE90-430B-910E-45D396A2B6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3598" y="1405220"/>
            <a:ext cx="2725504" cy="248383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2F177B4-C2BF-49AB-8C13-B09A18ACE9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881" y="4086749"/>
            <a:ext cx="2734322" cy="246720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6FCA40A-B33C-488C-9B70-B419E6459B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0330" y="4095065"/>
            <a:ext cx="2734322" cy="2500928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C631735-E706-48A5-BC39-A481C3FF7D1A}"/>
              </a:ext>
            </a:extLst>
          </p:cNvPr>
          <p:cNvSpPr txBox="1"/>
          <p:nvPr/>
        </p:nvSpPr>
        <p:spPr>
          <a:xfrm>
            <a:off x="9469545" y="1062983"/>
            <a:ext cx="2426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accent3"/>
                </a:solidFill>
                <a:latin typeface="Arial" panose="020B0604020202020204" pitchFamily="34" charset="0"/>
              </a:rPr>
              <a:t>撮影：</a:t>
            </a:r>
            <a:r>
              <a:rPr lang="ja-JP" altLang="en-US" sz="1200" b="1" i="0" dirty="0"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椎名一夫氏・竹内裕哉氏</a:t>
            </a:r>
            <a:endParaRPr kumimoji="1" lang="ja-JP" altLang="en-US" sz="1200" b="1" dirty="0">
              <a:solidFill>
                <a:schemeClr val="accent3"/>
              </a:solidFill>
            </a:endParaRPr>
          </a:p>
        </p:txBody>
      </p:sp>
      <p:sp>
        <p:nvSpPr>
          <p:cNvPr id="34" name="四角形: 角を丸くする 33">
            <a:hlinkClick r:id="rId11" action="ppaction://hlinksldjump"/>
            <a:extLst>
              <a:ext uri="{FF2B5EF4-FFF2-40B4-BE49-F238E27FC236}">
                <a16:creationId xmlns:a16="http://schemas.microsoft.com/office/drawing/2014/main" id="{808BE311-E8EE-42E4-8ACC-2B7F8EBEF1AF}"/>
              </a:ext>
            </a:extLst>
          </p:cNvPr>
          <p:cNvSpPr/>
          <p:nvPr/>
        </p:nvSpPr>
        <p:spPr>
          <a:xfrm>
            <a:off x="9080379" y="5438023"/>
            <a:ext cx="2916312" cy="870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hlinkClick r:id="rId11" action="ppaction://hlinksldjump"/>
            <a:extLst>
              <a:ext uri="{FF2B5EF4-FFF2-40B4-BE49-F238E27FC236}">
                <a16:creationId xmlns:a16="http://schemas.microsoft.com/office/drawing/2014/main" id="{31C429CE-0691-4297-B770-FB9D40AA5D11}"/>
              </a:ext>
            </a:extLst>
          </p:cNvPr>
          <p:cNvSpPr txBox="1"/>
          <p:nvPr/>
        </p:nvSpPr>
        <p:spPr>
          <a:xfrm>
            <a:off x="9430120" y="5673058"/>
            <a:ext cx="236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en-US" altLang="ja-JP" sz="2000" dirty="0">
              <a:solidFill>
                <a:schemeClr val="bg1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4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4641" y="6427434"/>
            <a:ext cx="784194" cy="33408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22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80CD9AD-BCCB-44F0-8DDC-20531550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2873" y="2059356"/>
            <a:ext cx="5372096" cy="711200"/>
          </a:xfrm>
        </p:spPr>
        <p:txBody>
          <a:bodyPr/>
          <a:lstStyle/>
          <a:p>
            <a:r>
              <a:rPr lang="ja-JP" altLang="en-US" sz="4800" dirty="0"/>
              <a:t>おっと！まちがい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B825AB2F-773F-4290-B482-9790140F1689}"/>
              </a:ext>
            </a:extLst>
          </p:cNvPr>
          <p:cNvSpPr/>
          <p:nvPr/>
        </p:nvSpPr>
        <p:spPr>
          <a:xfrm>
            <a:off x="2148397" y="4012707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hlinkClick r:id="rId4" action="ppaction://hlinksldjump"/>
            <a:extLst>
              <a:ext uri="{FF2B5EF4-FFF2-40B4-BE49-F238E27FC236}">
                <a16:creationId xmlns:a16="http://schemas.microsoft.com/office/drawing/2014/main" id="{A75D37DB-E73E-47F5-8F5F-CC98D3704B84}"/>
              </a:ext>
            </a:extLst>
          </p:cNvPr>
          <p:cNvSpPr/>
          <p:nvPr/>
        </p:nvSpPr>
        <p:spPr>
          <a:xfrm>
            <a:off x="6332738" y="4012706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hlinkClick r:id="rId3" action="ppaction://hlinksldjump"/>
            <a:extLst>
              <a:ext uri="{FF2B5EF4-FFF2-40B4-BE49-F238E27FC236}">
                <a16:creationId xmlns:a16="http://schemas.microsoft.com/office/drawing/2014/main" id="{6AD32544-C472-40F3-B7E7-D8A681C9A603}"/>
              </a:ext>
            </a:extLst>
          </p:cNvPr>
          <p:cNvSpPr txBox="1"/>
          <p:nvPr/>
        </p:nvSpPr>
        <p:spPr>
          <a:xfrm>
            <a:off x="2476874" y="4256534"/>
            <a:ext cx="3027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D2870C-8258-40BD-A60E-F722111471EE}"/>
              </a:ext>
            </a:extLst>
          </p:cNvPr>
          <p:cNvSpPr txBox="1"/>
          <p:nvPr/>
        </p:nvSpPr>
        <p:spPr>
          <a:xfrm>
            <a:off x="7059233" y="4256534"/>
            <a:ext cx="259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/>
              </a:rPr>
              <a:t>⇒</a:t>
            </a:r>
            <a:endParaRPr kumimoji="1" lang="ja-JP" altLang="en-US" sz="2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77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8725" y="6514993"/>
            <a:ext cx="535619" cy="228443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23</a:t>
            </a:fld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0EB996C-43D9-405B-9A27-34E7480857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51424" y="1065056"/>
            <a:ext cx="9130254" cy="711200"/>
          </a:xfrm>
        </p:spPr>
        <p:txBody>
          <a:bodyPr/>
          <a:lstStyle/>
          <a:p>
            <a:pPr algn="l"/>
            <a:r>
              <a:rPr lang="ja-JP" altLang="en-US" sz="3600" dirty="0"/>
              <a:t>問</a:t>
            </a:r>
            <a:r>
              <a:rPr lang="en-US" altLang="ja-JP" sz="3600" dirty="0"/>
              <a:t>8</a:t>
            </a:r>
            <a:r>
              <a:rPr lang="ja-JP" altLang="en-US" sz="3600" dirty="0"/>
              <a:t>　シンガポールでは罰金を取られる行為があります。次のどれでしょう？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A21362-AFDE-4A13-914F-37A6782C4A46}"/>
              </a:ext>
            </a:extLst>
          </p:cNvPr>
          <p:cNvSpPr txBox="1"/>
          <p:nvPr/>
        </p:nvSpPr>
        <p:spPr>
          <a:xfrm>
            <a:off x="3131813" y="2384365"/>
            <a:ext cx="618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公衆トイレで水の流し忘れ</a:t>
            </a:r>
            <a:endParaRPr kumimoji="1" lang="en-US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BC0C49-7D9E-4D5D-B13B-8D8BD8E380CE}"/>
              </a:ext>
            </a:extLst>
          </p:cNvPr>
          <p:cNvSpPr txBox="1"/>
          <p:nvPr/>
        </p:nvSpPr>
        <p:spPr>
          <a:xfrm>
            <a:off x="3131813" y="3220348"/>
            <a:ext cx="444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B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水道水の閉め忘れ</a:t>
            </a:r>
            <a:endParaRPr kumimoji="1" lang="en-US" altLang="ja-JP" sz="3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6B2A98-1CE8-4A3C-9D18-FBA043DBFD3B}"/>
              </a:ext>
            </a:extLst>
          </p:cNvPr>
          <p:cNvSpPr txBox="1"/>
          <p:nvPr/>
        </p:nvSpPr>
        <p:spPr>
          <a:xfrm>
            <a:off x="3140690" y="4074087"/>
            <a:ext cx="389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C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植木の水やり</a:t>
            </a:r>
            <a:endParaRPr kumimoji="1" lang="en-US" altLang="ja-JP" sz="3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05662F-4BAE-4A40-BF82-1DE5B2A3BA50}"/>
              </a:ext>
            </a:extLst>
          </p:cNvPr>
          <p:cNvSpPr txBox="1"/>
          <p:nvPr/>
        </p:nvSpPr>
        <p:spPr>
          <a:xfrm>
            <a:off x="3131812" y="5011561"/>
            <a:ext cx="367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D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夕方の打ち水</a:t>
            </a:r>
            <a:endParaRPr kumimoji="1" lang="en-US" altLang="ja-JP" sz="32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1417F54-09E9-47FA-A6E6-59FB98A3AEE6}"/>
              </a:ext>
            </a:extLst>
          </p:cNvPr>
          <p:cNvGrpSpPr/>
          <p:nvPr/>
        </p:nvGrpSpPr>
        <p:grpSpPr>
          <a:xfrm>
            <a:off x="9774312" y="298293"/>
            <a:ext cx="2320032" cy="313135"/>
            <a:chOff x="9774312" y="298293"/>
            <a:chExt cx="2320032" cy="31313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65C406-152A-44FB-9E08-8ABEA050BB2B}"/>
                </a:ext>
              </a:extLst>
            </p:cNvPr>
            <p:cNvSpPr txBox="1"/>
            <p:nvPr/>
          </p:nvSpPr>
          <p:spPr>
            <a:xfrm>
              <a:off x="10052561" y="298293"/>
              <a:ext cx="2041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シンガポールの達人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9C421A-AB22-4422-844B-6632081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31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3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259" y="913790"/>
            <a:ext cx="2702355" cy="1551573"/>
          </a:xfrm>
        </p:spPr>
        <p:txBody>
          <a:bodyPr rtlCol="0"/>
          <a:lstStyle/>
          <a:p>
            <a:pPr rtl="0"/>
            <a:r>
              <a:rPr lang="ja-JP" altLang="en-US" sz="96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正解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742" y="6627180"/>
            <a:ext cx="697220" cy="160901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24</a:t>
            </a:fld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6DDE07-3EFD-4234-A589-1F3B74528517}"/>
              </a:ext>
            </a:extLst>
          </p:cNvPr>
          <p:cNvSpPr txBox="1"/>
          <p:nvPr/>
        </p:nvSpPr>
        <p:spPr>
          <a:xfrm>
            <a:off x="6956043" y="2905779"/>
            <a:ext cx="46026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公衆トイレの流し忘れ</a:t>
            </a:r>
            <a:endParaRPr kumimoji="1" lang="en-US" altLang="ja-JP" sz="1400" dirty="0">
              <a:solidFill>
                <a:srgbClr val="00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endParaRPr kumimoji="1" lang="en-US" altLang="ja-JP" sz="1400" dirty="0">
              <a:solidFill>
                <a:srgbClr val="00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endParaRPr kumimoji="1" lang="en-US" altLang="ja-JP" sz="28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r"/>
            <a:r>
              <a:rPr kumimoji="1" lang="ja-JP" altLang="en-US" sz="16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参考：</a:t>
            </a:r>
            <a:r>
              <a:rPr kumimoji="1" lang="en-US" altLang="ja-JP" sz="16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goabroad.com</a:t>
            </a:r>
          </a:p>
        </p:txBody>
      </p:sp>
      <p:sp>
        <p:nvSpPr>
          <p:cNvPr id="14" name="四角形: 角を丸くする 13">
            <a:hlinkClick r:id="rId3" action="ppaction://hlinksldjump"/>
            <a:extLst>
              <a:ext uri="{FF2B5EF4-FFF2-40B4-BE49-F238E27FC236}">
                <a16:creationId xmlns:a16="http://schemas.microsoft.com/office/drawing/2014/main" id="{A3261EC9-F964-459C-9354-DFB7F7DBB2F7}"/>
              </a:ext>
            </a:extLst>
          </p:cNvPr>
          <p:cNvSpPr/>
          <p:nvPr/>
        </p:nvSpPr>
        <p:spPr>
          <a:xfrm>
            <a:off x="7675641" y="5007004"/>
            <a:ext cx="3135186" cy="87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hlinkClick r:id="rId3" action="ppaction://hlinksldjump"/>
            <a:extLst>
              <a:ext uri="{FF2B5EF4-FFF2-40B4-BE49-F238E27FC236}">
                <a16:creationId xmlns:a16="http://schemas.microsoft.com/office/drawing/2014/main" id="{1A8D915C-331B-440F-9BB7-9A3D3AC07398}"/>
              </a:ext>
            </a:extLst>
          </p:cNvPr>
          <p:cNvSpPr txBox="1"/>
          <p:nvPr/>
        </p:nvSpPr>
        <p:spPr>
          <a:xfrm>
            <a:off x="8012408" y="5211423"/>
            <a:ext cx="264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8F12BC-94F2-4F7D-9C77-2D68FDA1590B}"/>
              </a:ext>
            </a:extLst>
          </p:cNvPr>
          <p:cNvSpPr txBox="1"/>
          <p:nvPr/>
        </p:nvSpPr>
        <p:spPr>
          <a:xfrm>
            <a:off x="11194742" y="230819"/>
            <a:ext cx="69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pic>
        <p:nvPicPr>
          <p:cNvPr id="7" name="図プレースホルダー 6">
            <a:extLst>
              <a:ext uri="{FF2B5EF4-FFF2-40B4-BE49-F238E27FC236}">
                <a16:creationId xmlns:a16="http://schemas.microsoft.com/office/drawing/2014/main" id="{4969BB80-7F36-49DB-BB8C-29AF0653B2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166" b="2166"/>
          <a:stretch>
            <a:fillRect/>
          </a:stretch>
        </p:blipFill>
        <p:spPr>
          <a:xfrm>
            <a:off x="2630016" y="3517777"/>
            <a:ext cx="3052635" cy="2957779"/>
          </a:xfr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2854143-CFA8-44CA-B4BB-8A3D124D6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21" y="560363"/>
            <a:ext cx="3343275" cy="3810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D09EA44-A8F4-4970-B165-5C0C32EE7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018" y="4370363"/>
            <a:ext cx="1707010" cy="16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4641" y="6427434"/>
            <a:ext cx="784194" cy="33408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25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80CD9AD-BCCB-44F0-8DDC-20531550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2873" y="2059356"/>
            <a:ext cx="5372096" cy="711200"/>
          </a:xfrm>
        </p:spPr>
        <p:txBody>
          <a:bodyPr/>
          <a:lstStyle/>
          <a:p>
            <a:r>
              <a:rPr lang="ja-JP" altLang="en-US" sz="4800" dirty="0"/>
              <a:t>おっと！まちがい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B825AB2F-773F-4290-B482-9790140F1689}"/>
              </a:ext>
            </a:extLst>
          </p:cNvPr>
          <p:cNvSpPr/>
          <p:nvPr/>
        </p:nvSpPr>
        <p:spPr>
          <a:xfrm>
            <a:off x="2148397" y="4012707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hlinkClick r:id="rId4" action="ppaction://hlinksldjump"/>
            <a:extLst>
              <a:ext uri="{FF2B5EF4-FFF2-40B4-BE49-F238E27FC236}">
                <a16:creationId xmlns:a16="http://schemas.microsoft.com/office/drawing/2014/main" id="{A75D37DB-E73E-47F5-8F5F-CC98D3704B84}"/>
              </a:ext>
            </a:extLst>
          </p:cNvPr>
          <p:cNvSpPr/>
          <p:nvPr/>
        </p:nvSpPr>
        <p:spPr>
          <a:xfrm>
            <a:off x="6332738" y="4012706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hlinkClick r:id="rId3" action="ppaction://hlinksldjump"/>
            <a:extLst>
              <a:ext uri="{FF2B5EF4-FFF2-40B4-BE49-F238E27FC236}">
                <a16:creationId xmlns:a16="http://schemas.microsoft.com/office/drawing/2014/main" id="{6AD32544-C472-40F3-B7E7-D8A681C9A603}"/>
              </a:ext>
            </a:extLst>
          </p:cNvPr>
          <p:cNvSpPr txBox="1"/>
          <p:nvPr/>
        </p:nvSpPr>
        <p:spPr>
          <a:xfrm>
            <a:off x="2512386" y="4265412"/>
            <a:ext cx="300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7AD2870C-8258-40BD-A60E-F722111471EE}"/>
              </a:ext>
            </a:extLst>
          </p:cNvPr>
          <p:cNvSpPr txBox="1"/>
          <p:nvPr/>
        </p:nvSpPr>
        <p:spPr>
          <a:xfrm>
            <a:off x="7076988" y="4256534"/>
            <a:ext cx="2422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2464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25563" y="6445485"/>
            <a:ext cx="562252" cy="228443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26</a:t>
            </a:fld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0EB996C-43D9-405B-9A27-34E7480857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51424" y="1065056"/>
            <a:ext cx="9130254" cy="711200"/>
          </a:xfrm>
        </p:spPr>
        <p:txBody>
          <a:bodyPr/>
          <a:lstStyle/>
          <a:p>
            <a:pPr algn="l"/>
            <a:r>
              <a:rPr lang="ja-JP" altLang="en-US" sz="3600" dirty="0"/>
              <a:t>問</a:t>
            </a:r>
            <a:r>
              <a:rPr lang="en-US" altLang="ja-JP" sz="3600" dirty="0"/>
              <a:t>9</a:t>
            </a:r>
            <a:r>
              <a:rPr lang="ja-JP" altLang="en-US" sz="3600" dirty="0"/>
              <a:t>　シンガポールに持ち込んではいけないものがありますどれでしょう？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A21362-AFDE-4A13-914F-37A6782C4A46}"/>
              </a:ext>
            </a:extLst>
          </p:cNvPr>
          <p:cNvSpPr txBox="1"/>
          <p:nvPr/>
        </p:nvSpPr>
        <p:spPr>
          <a:xfrm>
            <a:off x="3773011" y="2723611"/>
            <a:ext cx="493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あめ（キャンディ）</a:t>
            </a:r>
            <a:endParaRPr kumimoji="1" lang="en-US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BC0C49-7D9E-4D5D-B13B-8D8BD8E380CE}"/>
              </a:ext>
            </a:extLst>
          </p:cNvPr>
          <p:cNvSpPr txBox="1"/>
          <p:nvPr/>
        </p:nvSpPr>
        <p:spPr>
          <a:xfrm>
            <a:off x="3773011" y="3528735"/>
            <a:ext cx="221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B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ガム</a:t>
            </a:r>
            <a:endParaRPr kumimoji="1" lang="en-US" altLang="ja-JP" sz="3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6B2A98-1CE8-4A3C-9D18-FBA043DBFD3B}"/>
              </a:ext>
            </a:extLst>
          </p:cNvPr>
          <p:cNvSpPr txBox="1"/>
          <p:nvPr/>
        </p:nvSpPr>
        <p:spPr>
          <a:xfrm>
            <a:off x="3773011" y="4333859"/>
            <a:ext cx="288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C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コーヒー</a:t>
            </a:r>
            <a:endParaRPr kumimoji="1" lang="en-US" altLang="ja-JP" sz="3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05662F-4BAE-4A40-BF82-1DE5B2A3BA50}"/>
              </a:ext>
            </a:extLst>
          </p:cNvPr>
          <p:cNvSpPr txBox="1"/>
          <p:nvPr/>
        </p:nvSpPr>
        <p:spPr>
          <a:xfrm>
            <a:off x="3773011" y="5208169"/>
            <a:ext cx="329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D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マシュマロ</a:t>
            </a:r>
            <a:endParaRPr kumimoji="1" lang="en-US" altLang="ja-JP" sz="32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1417F54-09E9-47FA-A6E6-59FB98A3AEE6}"/>
              </a:ext>
            </a:extLst>
          </p:cNvPr>
          <p:cNvGrpSpPr/>
          <p:nvPr/>
        </p:nvGrpSpPr>
        <p:grpSpPr>
          <a:xfrm>
            <a:off x="9774312" y="298293"/>
            <a:ext cx="2320032" cy="313135"/>
            <a:chOff x="9774312" y="298293"/>
            <a:chExt cx="2320032" cy="31313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65C406-152A-44FB-9E08-8ABEA050BB2B}"/>
                </a:ext>
              </a:extLst>
            </p:cNvPr>
            <p:cNvSpPr txBox="1"/>
            <p:nvPr/>
          </p:nvSpPr>
          <p:spPr>
            <a:xfrm>
              <a:off x="10052561" y="298293"/>
              <a:ext cx="2041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シンガポールの達人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9C421A-AB22-4422-844B-6632081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31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3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259" y="913790"/>
            <a:ext cx="2702355" cy="1551573"/>
          </a:xfrm>
        </p:spPr>
        <p:txBody>
          <a:bodyPr rtlCol="0"/>
          <a:lstStyle/>
          <a:p>
            <a:pPr rtl="0"/>
            <a:r>
              <a:rPr lang="ja-JP" altLang="en-US" sz="96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正解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742" y="6627180"/>
            <a:ext cx="697220" cy="160901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27</a:t>
            </a:fld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C1A0C6-F5FB-471B-820C-EA99196F8338}"/>
              </a:ext>
            </a:extLst>
          </p:cNvPr>
          <p:cNvSpPr txBox="1"/>
          <p:nvPr/>
        </p:nvSpPr>
        <p:spPr>
          <a:xfrm>
            <a:off x="1198485" y="5711195"/>
            <a:ext cx="1926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地図データ＠</a:t>
            </a:r>
            <a:r>
              <a:rPr kumimoji="1" lang="en-US" altLang="ja-JP" sz="1100" b="1" dirty="0"/>
              <a:t>Google2020</a:t>
            </a:r>
            <a:endParaRPr kumimoji="1" lang="ja-JP" altLang="en-US" sz="11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6DDE07-3EFD-4234-A589-1F3B74528517}"/>
              </a:ext>
            </a:extLst>
          </p:cNvPr>
          <p:cNvSpPr txBox="1"/>
          <p:nvPr/>
        </p:nvSpPr>
        <p:spPr>
          <a:xfrm>
            <a:off x="7022245" y="2871766"/>
            <a:ext cx="4574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ガムの持ち込みは禁止</a:t>
            </a:r>
            <a:endParaRPr kumimoji="1" lang="en-US" altLang="ja-JP" sz="28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400" b="0" i="0" dirty="0">
              <a:solidFill>
                <a:srgbClr val="000000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400" dirty="0">
              <a:solidFill>
                <a:srgbClr val="00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400" b="0" i="0" dirty="0">
              <a:solidFill>
                <a:srgbClr val="000000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400" dirty="0">
              <a:solidFill>
                <a:srgbClr val="00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200" dirty="0">
              <a:solidFill>
                <a:srgbClr val="00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参考：</a:t>
            </a:r>
            <a:r>
              <a:rPr kumimoji="1" lang="en-US" altLang="ja-JP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goabroad.com</a:t>
            </a:r>
          </a:p>
        </p:txBody>
      </p:sp>
      <p:sp>
        <p:nvSpPr>
          <p:cNvPr id="14" name="四角形: 角を丸くする 13">
            <a:hlinkClick r:id="rId3" action="ppaction://hlinksldjump"/>
            <a:extLst>
              <a:ext uri="{FF2B5EF4-FFF2-40B4-BE49-F238E27FC236}">
                <a16:creationId xmlns:a16="http://schemas.microsoft.com/office/drawing/2014/main" id="{A3261EC9-F964-459C-9354-DFB7F7DBB2F7}"/>
              </a:ext>
            </a:extLst>
          </p:cNvPr>
          <p:cNvSpPr/>
          <p:nvPr/>
        </p:nvSpPr>
        <p:spPr>
          <a:xfrm>
            <a:off x="7723291" y="5254345"/>
            <a:ext cx="3172288" cy="87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hlinkClick r:id="rId3" action="ppaction://hlinksldjump"/>
            <a:extLst>
              <a:ext uri="{FF2B5EF4-FFF2-40B4-BE49-F238E27FC236}">
                <a16:creationId xmlns:a16="http://schemas.microsoft.com/office/drawing/2014/main" id="{1A8D915C-331B-440F-9BB7-9A3D3AC07398}"/>
              </a:ext>
            </a:extLst>
          </p:cNvPr>
          <p:cNvSpPr txBox="1"/>
          <p:nvPr/>
        </p:nvSpPr>
        <p:spPr>
          <a:xfrm>
            <a:off x="8073669" y="5458764"/>
            <a:ext cx="270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8F12BC-94F2-4F7D-9C77-2D68FDA1590B}"/>
              </a:ext>
            </a:extLst>
          </p:cNvPr>
          <p:cNvSpPr txBox="1"/>
          <p:nvPr/>
        </p:nvSpPr>
        <p:spPr>
          <a:xfrm>
            <a:off x="11194742" y="230819"/>
            <a:ext cx="69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pic>
        <p:nvPicPr>
          <p:cNvPr id="17" name="図プレースホルダー 16">
            <a:extLst>
              <a:ext uri="{FF2B5EF4-FFF2-40B4-BE49-F238E27FC236}">
                <a16:creationId xmlns:a16="http://schemas.microsoft.com/office/drawing/2014/main" id="{A5DF894B-3B70-4FF3-A12E-1F5BFB210B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560" b="1560"/>
          <a:stretch>
            <a:fillRect/>
          </a:stretch>
        </p:blipFill>
        <p:spPr/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5C9A19C-375F-4B66-8853-4F8EE38A3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485" y="1056138"/>
            <a:ext cx="4743782" cy="46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4641" y="6427434"/>
            <a:ext cx="784194" cy="33408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28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80CD9AD-BCCB-44F0-8DDC-20531550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2873" y="2059356"/>
            <a:ext cx="5372096" cy="711200"/>
          </a:xfrm>
        </p:spPr>
        <p:txBody>
          <a:bodyPr/>
          <a:lstStyle/>
          <a:p>
            <a:r>
              <a:rPr lang="ja-JP" altLang="en-US" sz="4800" dirty="0"/>
              <a:t>おっと！まちがい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B825AB2F-773F-4290-B482-9790140F1689}"/>
              </a:ext>
            </a:extLst>
          </p:cNvPr>
          <p:cNvSpPr/>
          <p:nvPr/>
        </p:nvSpPr>
        <p:spPr>
          <a:xfrm>
            <a:off x="2148397" y="4012707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hlinkClick r:id="rId4" action="ppaction://hlinksldjump"/>
            <a:extLst>
              <a:ext uri="{FF2B5EF4-FFF2-40B4-BE49-F238E27FC236}">
                <a16:creationId xmlns:a16="http://schemas.microsoft.com/office/drawing/2014/main" id="{A75D37DB-E73E-47F5-8F5F-CC98D3704B84}"/>
              </a:ext>
            </a:extLst>
          </p:cNvPr>
          <p:cNvSpPr/>
          <p:nvPr/>
        </p:nvSpPr>
        <p:spPr>
          <a:xfrm>
            <a:off x="6332738" y="4012706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hlinkClick r:id="rId3" action="ppaction://hlinksldjump"/>
            <a:extLst>
              <a:ext uri="{FF2B5EF4-FFF2-40B4-BE49-F238E27FC236}">
                <a16:creationId xmlns:a16="http://schemas.microsoft.com/office/drawing/2014/main" id="{6AD32544-C472-40F3-B7E7-D8A681C9A603}"/>
              </a:ext>
            </a:extLst>
          </p:cNvPr>
          <p:cNvSpPr txBox="1"/>
          <p:nvPr/>
        </p:nvSpPr>
        <p:spPr>
          <a:xfrm>
            <a:off x="2476878" y="4256534"/>
            <a:ext cx="314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7AD2870C-8258-40BD-A60E-F722111471EE}"/>
              </a:ext>
            </a:extLst>
          </p:cNvPr>
          <p:cNvSpPr txBox="1"/>
          <p:nvPr/>
        </p:nvSpPr>
        <p:spPr>
          <a:xfrm>
            <a:off x="7023723" y="4256534"/>
            <a:ext cx="260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11242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8927" y="6480373"/>
            <a:ext cx="695417" cy="228443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29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0EB996C-43D9-405B-9A27-34E7480857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51424" y="1065056"/>
            <a:ext cx="9130254" cy="711200"/>
          </a:xfrm>
        </p:spPr>
        <p:txBody>
          <a:bodyPr/>
          <a:lstStyle/>
          <a:p>
            <a:pPr algn="l"/>
            <a:r>
              <a:rPr lang="ja-JP" altLang="en-US" sz="3600" dirty="0"/>
              <a:t>問</a:t>
            </a:r>
            <a:r>
              <a:rPr lang="en-US" altLang="ja-JP" sz="3600" dirty="0"/>
              <a:t>10</a:t>
            </a:r>
            <a:r>
              <a:rPr lang="ja-JP" altLang="en-US" sz="3600" dirty="0"/>
              <a:t>　他にも街をきれいに保つための運動をおこなっており、罰金の対象とならないのはどれ？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A21362-AFDE-4A13-914F-37A6782C4A46}"/>
              </a:ext>
            </a:extLst>
          </p:cNvPr>
          <p:cNvSpPr txBox="1"/>
          <p:nvPr/>
        </p:nvSpPr>
        <p:spPr>
          <a:xfrm>
            <a:off x="2121762" y="2398318"/>
            <a:ext cx="814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A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/>
              </a:rPr>
              <a:t>ツバやタンを道端に吐く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BC0C49-7D9E-4D5D-B13B-8D8BD8E380CE}"/>
              </a:ext>
            </a:extLst>
          </p:cNvPr>
          <p:cNvSpPr txBox="1"/>
          <p:nvPr/>
        </p:nvSpPr>
        <p:spPr>
          <a:xfrm>
            <a:off x="2121762" y="3224879"/>
            <a:ext cx="651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B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エレベーター内でのおしっこ</a:t>
            </a:r>
            <a:endParaRPr kumimoji="1" lang="en-US" altLang="ja-JP" sz="32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6B2A98-1CE8-4A3C-9D18-FBA043DBFD3B}"/>
              </a:ext>
            </a:extLst>
          </p:cNvPr>
          <p:cNvSpPr txBox="1"/>
          <p:nvPr/>
        </p:nvSpPr>
        <p:spPr>
          <a:xfrm>
            <a:off x="2121762" y="4074046"/>
            <a:ext cx="5690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C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タバコやごみのポイ捨て</a:t>
            </a:r>
            <a:endParaRPr kumimoji="1" lang="en-US" altLang="ja-JP" sz="3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05662F-4BAE-4A40-BF82-1DE5B2A3BA50}"/>
              </a:ext>
            </a:extLst>
          </p:cNvPr>
          <p:cNvSpPr txBox="1"/>
          <p:nvPr/>
        </p:nvSpPr>
        <p:spPr>
          <a:xfrm>
            <a:off x="2121762" y="4932089"/>
            <a:ext cx="701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D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4" action="ppaction://hlinksldjump"/>
              </a:rPr>
              <a:t>マーライオンの写真撮影</a:t>
            </a:r>
            <a:endParaRPr kumimoji="1" lang="en-US" altLang="ja-JP" sz="3200" b="1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1417F54-09E9-47FA-A6E6-59FB98A3AEE6}"/>
              </a:ext>
            </a:extLst>
          </p:cNvPr>
          <p:cNvGrpSpPr/>
          <p:nvPr/>
        </p:nvGrpSpPr>
        <p:grpSpPr>
          <a:xfrm>
            <a:off x="9774312" y="298293"/>
            <a:ext cx="2320032" cy="313135"/>
            <a:chOff x="9774312" y="298293"/>
            <a:chExt cx="2320032" cy="31313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65C406-152A-44FB-9E08-8ABEA050BB2B}"/>
                </a:ext>
              </a:extLst>
            </p:cNvPr>
            <p:cNvSpPr txBox="1"/>
            <p:nvPr/>
          </p:nvSpPr>
          <p:spPr>
            <a:xfrm>
              <a:off x="10052561" y="298293"/>
              <a:ext cx="2041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シンガポールの達人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9C421A-AB22-4422-844B-6632081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31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007" y="1016000"/>
            <a:ext cx="2702355" cy="1551573"/>
          </a:xfrm>
        </p:spPr>
        <p:txBody>
          <a:bodyPr rtlCol="0"/>
          <a:lstStyle/>
          <a:p>
            <a:pPr rtl="0"/>
            <a:r>
              <a:rPr lang="ja-JP" altLang="en-US" sz="96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正解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3</a:t>
            </a:fld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C1A0C6-F5FB-471B-820C-EA99196F8338}"/>
              </a:ext>
            </a:extLst>
          </p:cNvPr>
          <p:cNvSpPr txBox="1"/>
          <p:nvPr/>
        </p:nvSpPr>
        <p:spPr>
          <a:xfrm>
            <a:off x="1198485" y="5711195"/>
            <a:ext cx="1926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地図データ＠</a:t>
            </a:r>
            <a:r>
              <a:rPr kumimoji="1" lang="en-US" altLang="ja-JP" sz="1100" b="1" dirty="0"/>
              <a:t>Google2020</a:t>
            </a:r>
            <a:endParaRPr kumimoji="1" lang="ja-JP" altLang="en-US" sz="11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6DDE07-3EFD-4234-A589-1F3B74528517}"/>
              </a:ext>
            </a:extLst>
          </p:cNvPr>
          <p:cNvSpPr txBox="1"/>
          <p:nvPr/>
        </p:nvSpPr>
        <p:spPr>
          <a:xfrm>
            <a:off x="6945127" y="2738237"/>
            <a:ext cx="4573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首都：なし</a:t>
            </a:r>
            <a:endParaRPr kumimoji="1" lang="en-US" altLang="ja-JP" sz="28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シンガポールは都市国家</a:t>
            </a:r>
            <a:r>
              <a:rPr kumimoji="1" lang="en-US" altLang="ja-JP" sz="14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※</a:t>
            </a:r>
            <a:endParaRPr kumimoji="1" lang="en-US" altLang="ja-JP" sz="28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endParaRPr kumimoji="1" lang="en-US" altLang="ja-JP" sz="20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en-US" altLang="ja-JP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※</a:t>
            </a:r>
            <a:r>
              <a:rPr kumimoji="1" lang="ja-JP" altLang="en-US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都市国家：都市が政治的に独立し、自由市民を中心に一つの国家を形成したもの。</a:t>
            </a:r>
            <a:endParaRPr kumimoji="1" lang="en-US" altLang="ja-JP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四角形: 角を丸くする 13">
            <a:hlinkClick r:id="rId3" action="ppaction://hlinksldjump"/>
            <a:extLst>
              <a:ext uri="{FF2B5EF4-FFF2-40B4-BE49-F238E27FC236}">
                <a16:creationId xmlns:a16="http://schemas.microsoft.com/office/drawing/2014/main" id="{A3261EC9-F964-459C-9354-DFB7F7DBB2F7}"/>
              </a:ext>
            </a:extLst>
          </p:cNvPr>
          <p:cNvSpPr/>
          <p:nvPr/>
        </p:nvSpPr>
        <p:spPr>
          <a:xfrm>
            <a:off x="7649007" y="4971495"/>
            <a:ext cx="3172288" cy="87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hlinkClick r:id="rId3" action="ppaction://hlinksldjump"/>
            <a:extLst>
              <a:ext uri="{FF2B5EF4-FFF2-40B4-BE49-F238E27FC236}">
                <a16:creationId xmlns:a16="http://schemas.microsoft.com/office/drawing/2014/main" id="{1A8D915C-331B-440F-9BB7-9A3D3AC07398}"/>
              </a:ext>
            </a:extLst>
          </p:cNvPr>
          <p:cNvSpPr txBox="1"/>
          <p:nvPr/>
        </p:nvSpPr>
        <p:spPr>
          <a:xfrm>
            <a:off x="7985774" y="5175914"/>
            <a:ext cx="298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8F12BC-94F2-4F7D-9C77-2D68FDA1590B}"/>
              </a:ext>
            </a:extLst>
          </p:cNvPr>
          <p:cNvSpPr txBox="1"/>
          <p:nvPr/>
        </p:nvSpPr>
        <p:spPr>
          <a:xfrm>
            <a:off x="11194742" y="230819"/>
            <a:ext cx="69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20" name="図プレースホルダー 19">
            <a:extLst>
              <a:ext uri="{FF2B5EF4-FFF2-40B4-BE49-F238E27FC236}">
                <a16:creationId xmlns:a16="http://schemas.microsoft.com/office/drawing/2014/main" id="{B7078EEE-3319-47BF-B182-8CC31EA9F7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D660D23-9EF7-4B80-8E98-645567331D3D}"/>
              </a:ext>
            </a:extLst>
          </p:cNvPr>
          <p:cNvSpPr txBox="1"/>
          <p:nvPr/>
        </p:nvSpPr>
        <p:spPr>
          <a:xfrm>
            <a:off x="1117601" y="5624324"/>
            <a:ext cx="165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259" y="913790"/>
            <a:ext cx="2702355" cy="1551573"/>
          </a:xfrm>
        </p:spPr>
        <p:txBody>
          <a:bodyPr rtlCol="0"/>
          <a:lstStyle/>
          <a:p>
            <a:pPr rtl="0"/>
            <a:r>
              <a:rPr lang="ja-JP" altLang="en-US" sz="96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正解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742" y="6627180"/>
            <a:ext cx="697220" cy="160901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30</a:t>
            </a:fld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C1A0C6-F5FB-471B-820C-EA99196F8338}"/>
              </a:ext>
            </a:extLst>
          </p:cNvPr>
          <p:cNvSpPr txBox="1"/>
          <p:nvPr/>
        </p:nvSpPr>
        <p:spPr>
          <a:xfrm>
            <a:off x="1198485" y="5711195"/>
            <a:ext cx="1926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地図データ＠</a:t>
            </a:r>
            <a:r>
              <a:rPr kumimoji="1" lang="en-US" altLang="ja-JP" sz="1100" b="1" dirty="0"/>
              <a:t>Google2020</a:t>
            </a:r>
            <a:endParaRPr kumimoji="1" lang="ja-JP" altLang="en-US" sz="11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6DDE07-3EFD-4234-A589-1F3B74528517}"/>
              </a:ext>
            </a:extLst>
          </p:cNvPr>
          <p:cNvSpPr txBox="1"/>
          <p:nvPr/>
        </p:nvSpPr>
        <p:spPr>
          <a:xfrm>
            <a:off x="6452848" y="2327329"/>
            <a:ext cx="527052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マーライオンの写真を撮っても罰金にはなりません。</a:t>
            </a:r>
            <a:endParaRPr kumimoji="1" lang="en-US" altLang="ja-JP" sz="20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20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0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罰金対象</a:t>
            </a:r>
            <a:endParaRPr kumimoji="1" lang="en-US" altLang="ja-JP" sz="20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0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・ツバやタンを道端に吐く</a:t>
            </a:r>
            <a:endParaRPr kumimoji="1" lang="en-US" altLang="ja-JP" sz="20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0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・エレベーター内でのおしっこ</a:t>
            </a:r>
            <a:endParaRPr kumimoji="1" lang="en-US" altLang="ja-JP" sz="20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0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・タバコやごみのポイ捨て</a:t>
            </a:r>
            <a:endParaRPr kumimoji="1" lang="en-US" altLang="ja-JP" sz="20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0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他にもあるので調べてみてね。</a:t>
            </a:r>
            <a:endParaRPr kumimoji="1" lang="en-US" altLang="ja-JP" sz="20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r"/>
            <a:r>
              <a:rPr kumimoji="1" lang="ja-JP" altLang="en-US" sz="11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参考：</a:t>
            </a:r>
            <a:r>
              <a:rPr kumimoji="1" lang="en-US" altLang="ja-JP" sz="11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goabroad.com</a:t>
            </a:r>
            <a:endParaRPr kumimoji="1" lang="en-US" altLang="ja-JP" sz="12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四角形: 角を丸くする 13">
            <a:hlinkClick r:id="rId3" action="ppaction://hlinksldjump"/>
            <a:extLst>
              <a:ext uri="{FF2B5EF4-FFF2-40B4-BE49-F238E27FC236}">
                <a16:creationId xmlns:a16="http://schemas.microsoft.com/office/drawing/2014/main" id="{A3261EC9-F964-459C-9354-DFB7F7DBB2F7}"/>
              </a:ext>
            </a:extLst>
          </p:cNvPr>
          <p:cNvSpPr/>
          <p:nvPr/>
        </p:nvSpPr>
        <p:spPr>
          <a:xfrm>
            <a:off x="7675641" y="5255573"/>
            <a:ext cx="3172288" cy="87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hlinkClick r:id="rId3" action="ppaction://hlinksldjump"/>
            <a:extLst>
              <a:ext uri="{FF2B5EF4-FFF2-40B4-BE49-F238E27FC236}">
                <a16:creationId xmlns:a16="http://schemas.microsoft.com/office/drawing/2014/main" id="{1A8D915C-331B-440F-9BB7-9A3D3AC07398}"/>
              </a:ext>
            </a:extLst>
          </p:cNvPr>
          <p:cNvSpPr txBox="1"/>
          <p:nvPr/>
        </p:nvSpPr>
        <p:spPr>
          <a:xfrm>
            <a:off x="8012408" y="5459992"/>
            <a:ext cx="298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クイズをおわる⇒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8F12BC-94F2-4F7D-9C77-2D68FDA1590B}"/>
              </a:ext>
            </a:extLst>
          </p:cNvPr>
          <p:cNvSpPr txBox="1"/>
          <p:nvPr/>
        </p:nvSpPr>
        <p:spPr>
          <a:xfrm>
            <a:off x="11194742" y="230819"/>
            <a:ext cx="69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pic>
        <p:nvPicPr>
          <p:cNvPr id="7" name="図プレースホルダー 6">
            <a:extLst>
              <a:ext uri="{FF2B5EF4-FFF2-40B4-BE49-F238E27FC236}">
                <a16:creationId xmlns:a16="http://schemas.microsoft.com/office/drawing/2014/main" id="{12B02DA6-4E26-4C2A-9492-C08DB59AFA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456BCB-1E0E-4590-B9B3-6BF042B2BB6D}"/>
              </a:ext>
            </a:extLst>
          </p:cNvPr>
          <p:cNvSpPr txBox="1"/>
          <p:nvPr/>
        </p:nvSpPr>
        <p:spPr>
          <a:xfrm>
            <a:off x="4756228" y="5667741"/>
            <a:ext cx="165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4641" y="6427434"/>
            <a:ext cx="784194" cy="33408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31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80CD9AD-BCCB-44F0-8DDC-20531550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2873" y="2059356"/>
            <a:ext cx="5372096" cy="711200"/>
          </a:xfrm>
        </p:spPr>
        <p:txBody>
          <a:bodyPr/>
          <a:lstStyle/>
          <a:p>
            <a:r>
              <a:rPr lang="ja-JP" altLang="en-US" sz="4800" dirty="0"/>
              <a:t>おっと！まちがい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B825AB2F-773F-4290-B482-9790140F1689}"/>
              </a:ext>
            </a:extLst>
          </p:cNvPr>
          <p:cNvSpPr/>
          <p:nvPr/>
        </p:nvSpPr>
        <p:spPr>
          <a:xfrm>
            <a:off x="2148397" y="4012707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hlinkClick r:id="rId4" action="ppaction://hlinksldjump"/>
            <a:extLst>
              <a:ext uri="{FF2B5EF4-FFF2-40B4-BE49-F238E27FC236}">
                <a16:creationId xmlns:a16="http://schemas.microsoft.com/office/drawing/2014/main" id="{A75D37DB-E73E-47F5-8F5F-CC98D3704B84}"/>
              </a:ext>
            </a:extLst>
          </p:cNvPr>
          <p:cNvSpPr/>
          <p:nvPr/>
        </p:nvSpPr>
        <p:spPr>
          <a:xfrm>
            <a:off x="6332738" y="4012706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hlinkClick r:id="rId3" action="ppaction://hlinksldjump"/>
            <a:extLst>
              <a:ext uri="{FF2B5EF4-FFF2-40B4-BE49-F238E27FC236}">
                <a16:creationId xmlns:a16="http://schemas.microsoft.com/office/drawing/2014/main" id="{6AD32544-C472-40F3-B7E7-D8A681C9A603}"/>
              </a:ext>
            </a:extLst>
          </p:cNvPr>
          <p:cNvSpPr txBox="1"/>
          <p:nvPr/>
        </p:nvSpPr>
        <p:spPr>
          <a:xfrm>
            <a:off x="2485754" y="4283168"/>
            <a:ext cx="299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7AD2870C-8258-40BD-A60E-F722111471EE}"/>
              </a:ext>
            </a:extLst>
          </p:cNvPr>
          <p:cNvSpPr txBox="1"/>
          <p:nvPr/>
        </p:nvSpPr>
        <p:spPr>
          <a:xfrm>
            <a:off x="6988214" y="4256534"/>
            <a:ext cx="250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クイズをおわる⇒</a:t>
            </a:r>
          </a:p>
        </p:txBody>
      </p:sp>
    </p:spTree>
    <p:extLst>
      <p:ext uri="{BB962C8B-B14F-4D97-AF65-F5344CB8AC3E}">
        <p14:creationId xmlns:p14="http://schemas.microsoft.com/office/powerpoint/2010/main" val="11528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4641" y="6427434"/>
            <a:ext cx="784194" cy="33408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32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80CD9AD-BCCB-44F0-8DDC-20531550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5227" y="1943946"/>
            <a:ext cx="3506680" cy="711200"/>
          </a:xfrm>
        </p:spPr>
        <p:txBody>
          <a:bodyPr/>
          <a:lstStyle/>
          <a:p>
            <a:pPr algn="l"/>
            <a:r>
              <a:rPr lang="ja-JP" altLang="en-US" sz="4800" dirty="0"/>
              <a:t>クイズおわり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8726C0-B6C7-4151-B685-8200282D0EED}"/>
              </a:ext>
            </a:extLst>
          </p:cNvPr>
          <p:cNvSpPr txBox="1"/>
          <p:nvPr/>
        </p:nvSpPr>
        <p:spPr>
          <a:xfrm>
            <a:off x="945227" y="3024092"/>
            <a:ext cx="45855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全問～８問正解者</a:t>
            </a:r>
            <a:r>
              <a:rPr kumimoji="1" lang="en-US" altLang="ja-JP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シンガポール大好き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en-US" altLang="ja-JP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５問～７問正解者</a:t>
            </a:r>
            <a:r>
              <a:rPr kumimoji="1" lang="en-US" altLang="ja-JP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シンガポール好きかも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また挑戦してね</a:t>
            </a:r>
            <a:endParaRPr kumimoji="1" lang="en-US" altLang="ja-JP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4" name="図 3" descr="ミラー が含まれている画像&#10;&#10;自動的に生成された説明">
            <a:extLst>
              <a:ext uri="{FF2B5EF4-FFF2-40B4-BE49-F238E27FC236}">
                <a16:creationId xmlns:a16="http://schemas.microsoft.com/office/drawing/2014/main" id="{AF1DC1BF-27B2-43E3-9862-8A57048B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71" y="1803649"/>
            <a:ext cx="5251820" cy="369881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3695A4-F800-4206-8913-6BE50541E252}"/>
              </a:ext>
            </a:extLst>
          </p:cNvPr>
          <p:cNvSpPr txBox="1"/>
          <p:nvPr/>
        </p:nvSpPr>
        <p:spPr>
          <a:xfrm>
            <a:off x="6566088" y="2512381"/>
            <a:ext cx="3877985" cy="25567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　</a:t>
            </a:r>
            <a:r>
              <a:rPr kumimoji="1" lang="ja-JP" altLang="en-US" sz="16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がんばりましたで賞</a:t>
            </a:r>
            <a:endParaRPr kumimoji="1" lang="en-US" altLang="ja-JP" sz="16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あなたは、この度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シンガポール共和国に関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するクイズに挑戦し、た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くさん学べましたので、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ここに評します。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シンガポールの達人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8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4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80CD9AD-BCCB-44F0-8DDC-20531550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2873" y="2059356"/>
            <a:ext cx="5372096" cy="711200"/>
          </a:xfrm>
        </p:spPr>
        <p:txBody>
          <a:bodyPr/>
          <a:lstStyle/>
          <a:p>
            <a:r>
              <a:rPr lang="ja-JP" altLang="en-US" sz="4800" dirty="0"/>
              <a:t>おっと！まちがい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B825AB2F-773F-4290-B482-9790140F1689}"/>
              </a:ext>
            </a:extLst>
          </p:cNvPr>
          <p:cNvSpPr/>
          <p:nvPr/>
        </p:nvSpPr>
        <p:spPr>
          <a:xfrm>
            <a:off x="2148397" y="4012707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hlinkClick r:id="rId4" action="ppaction://hlinksldjump"/>
            <a:extLst>
              <a:ext uri="{FF2B5EF4-FFF2-40B4-BE49-F238E27FC236}">
                <a16:creationId xmlns:a16="http://schemas.microsoft.com/office/drawing/2014/main" id="{A75D37DB-E73E-47F5-8F5F-CC98D3704B84}"/>
              </a:ext>
            </a:extLst>
          </p:cNvPr>
          <p:cNvSpPr/>
          <p:nvPr/>
        </p:nvSpPr>
        <p:spPr>
          <a:xfrm>
            <a:off x="6332738" y="4012706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hlinkClick r:id="rId3" action="ppaction://hlinksldjump"/>
            <a:extLst>
              <a:ext uri="{FF2B5EF4-FFF2-40B4-BE49-F238E27FC236}">
                <a16:creationId xmlns:a16="http://schemas.microsoft.com/office/drawing/2014/main" id="{6AD32544-C472-40F3-B7E7-D8A681C9A603}"/>
              </a:ext>
            </a:extLst>
          </p:cNvPr>
          <p:cNvSpPr txBox="1"/>
          <p:nvPr/>
        </p:nvSpPr>
        <p:spPr>
          <a:xfrm>
            <a:off x="2414731" y="4256534"/>
            <a:ext cx="301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7AD2870C-8258-40BD-A60E-F722111471EE}"/>
              </a:ext>
            </a:extLst>
          </p:cNvPr>
          <p:cNvSpPr txBox="1"/>
          <p:nvPr/>
        </p:nvSpPr>
        <p:spPr>
          <a:xfrm>
            <a:off x="6943826" y="4256534"/>
            <a:ext cx="283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4686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5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0EB996C-43D9-405B-9A27-34E7480857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51424" y="1065056"/>
            <a:ext cx="9130254" cy="711200"/>
          </a:xfrm>
        </p:spPr>
        <p:txBody>
          <a:bodyPr/>
          <a:lstStyle/>
          <a:p>
            <a:pPr algn="l"/>
            <a:r>
              <a:rPr lang="ja-JP" altLang="en-US" sz="3600" dirty="0"/>
              <a:t>問２　国名「シンガポール」は、サンスクリット語ですが、何を表しているでしょうか？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A21362-AFDE-4A13-914F-37A6782C4A46}"/>
              </a:ext>
            </a:extLst>
          </p:cNvPr>
          <p:cNvSpPr txBox="1"/>
          <p:nvPr/>
        </p:nvSpPr>
        <p:spPr>
          <a:xfrm>
            <a:off x="3595457" y="2423605"/>
            <a:ext cx="28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A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サルの町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BC0C49-7D9E-4D5D-B13B-8D8BD8E380CE}"/>
              </a:ext>
            </a:extLst>
          </p:cNvPr>
          <p:cNvSpPr txBox="1"/>
          <p:nvPr/>
        </p:nvSpPr>
        <p:spPr>
          <a:xfrm>
            <a:off x="3595457" y="3256809"/>
            <a:ext cx="339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B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クマの町</a:t>
            </a:r>
            <a:endParaRPr kumimoji="1" lang="en-US" altLang="ja-JP" sz="32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6B2A98-1CE8-4A3C-9D18-FBA043DBFD3B}"/>
              </a:ext>
            </a:extLst>
          </p:cNvPr>
          <p:cNvSpPr txBox="1"/>
          <p:nvPr/>
        </p:nvSpPr>
        <p:spPr>
          <a:xfrm>
            <a:off x="3595457" y="4081133"/>
            <a:ext cx="368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C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コアラの町</a:t>
            </a:r>
            <a:endParaRPr kumimoji="1" lang="en-US" altLang="ja-JP" sz="3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05662F-4BAE-4A40-BF82-1DE5B2A3BA50}"/>
              </a:ext>
            </a:extLst>
          </p:cNvPr>
          <p:cNvSpPr txBox="1"/>
          <p:nvPr/>
        </p:nvSpPr>
        <p:spPr>
          <a:xfrm>
            <a:off x="3595457" y="4940969"/>
            <a:ext cx="390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D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ライオンの町</a:t>
            </a:r>
            <a:endParaRPr kumimoji="1" lang="en-US" altLang="ja-JP" sz="3200" b="1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1417F54-09E9-47FA-A6E6-59FB98A3AEE6}"/>
              </a:ext>
            </a:extLst>
          </p:cNvPr>
          <p:cNvGrpSpPr/>
          <p:nvPr/>
        </p:nvGrpSpPr>
        <p:grpSpPr>
          <a:xfrm>
            <a:off x="9774312" y="298293"/>
            <a:ext cx="2320032" cy="313135"/>
            <a:chOff x="9774312" y="298293"/>
            <a:chExt cx="2320032" cy="31313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65C406-152A-44FB-9E08-8ABEA050BB2B}"/>
                </a:ext>
              </a:extLst>
            </p:cNvPr>
            <p:cNvSpPr txBox="1"/>
            <p:nvPr/>
          </p:nvSpPr>
          <p:spPr>
            <a:xfrm>
              <a:off x="10052561" y="298293"/>
              <a:ext cx="2041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シンガポールの達人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9C421A-AB22-4422-844B-6632081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31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8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007" y="1016000"/>
            <a:ext cx="2702355" cy="1551573"/>
          </a:xfrm>
        </p:spPr>
        <p:txBody>
          <a:bodyPr rtlCol="0"/>
          <a:lstStyle/>
          <a:p>
            <a:pPr rtl="0"/>
            <a:r>
              <a:rPr lang="ja-JP" altLang="en-US" sz="96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正解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6</a:t>
            </a:fld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C1A0C6-F5FB-471B-820C-EA99196F8338}"/>
              </a:ext>
            </a:extLst>
          </p:cNvPr>
          <p:cNvSpPr txBox="1"/>
          <p:nvPr/>
        </p:nvSpPr>
        <p:spPr>
          <a:xfrm>
            <a:off x="1198485" y="5711195"/>
            <a:ext cx="1926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地図データ＠</a:t>
            </a:r>
            <a:r>
              <a:rPr kumimoji="1" lang="en-US" altLang="ja-JP" sz="1100" b="1" dirty="0"/>
              <a:t>Google2020</a:t>
            </a:r>
            <a:endParaRPr kumimoji="1" lang="ja-JP" altLang="en-US" sz="11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6DDE07-3EFD-4234-A589-1F3B74528517}"/>
              </a:ext>
            </a:extLst>
          </p:cNvPr>
          <p:cNvSpPr txBox="1"/>
          <p:nvPr/>
        </p:nvSpPr>
        <p:spPr>
          <a:xfrm>
            <a:off x="7128768" y="2567573"/>
            <a:ext cx="3945631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ライオンの町</a:t>
            </a:r>
            <a:endParaRPr kumimoji="1" lang="en-US" altLang="ja-JP" sz="28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1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en-US" altLang="ja-JP" sz="24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24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サンスクリット語</a:t>
            </a:r>
            <a:r>
              <a:rPr kumimoji="1" lang="en-US" altLang="ja-JP" sz="24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  <a:r>
              <a:rPr kumimoji="1" lang="ja-JP" altLang="en-US" sz="24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</a:t>
            </a:r>
            <a:endParaRPr kumimoji="1" lang="en-US" altLang="ja-JP" sz="24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・</a:t>
            </a:r>
            <a:r>
              <a:rPr kumimoji="1" lang="en-US" altLang="ja-JP" sz="2400" dirty="0" err="1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singa</a:t>
            </a:r>
            <a:r>
              <a:rPr kumimoji="1" lang="ja-JP" altLang="en-US" sz="24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＝ライオン</a:t>
            </a:r>
            <a:endParaRPr kumimoji="1" lang="en-US" altLang="ja-JP" sz="24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・</a:t>
            </a:r>
            <a:r>
              <a:rPr kumimoji="1" lang="en-US" altLang="ja-JP" sz="2400" dirty="0" err="1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pura</a:t>
            </a:r>
            <a:r>
              <a:rPr kumimoji="1" lang="ja-JP" altLang="en-US" sz="24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＝町　　　</a:t>
            </a:r>
            <a:endParaRPr kumimoji="1" lang="en-US" altLang="ja-JP" sz="24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を表す。</a:t>
            </a:r>
            <a:endParaRPr kumimoji="1" lang="en-US" altLang="ja-JP" sz="24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4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参考：</a:t>
            </a:r>
            <a:r>
              <a:rPr kumimoji="1" lang="en-US" altLang="ja-JP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ASEAN PEDIA</a:t>
            </a:r>
            <a:r>
              <a:rPr kumimoji="1" lang="ja-JP" altLang="en-US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r>
              <a:rPr kumimoji="1" lang="en-US" altLang="ja-JP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ASEAN</a:t>
            </a:r>
            <a:r>
              <a:rPr kumimoji="1" lang="ja-JP" altLang="en-US" sz="12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まるわかり～</a:t>
            </a:r>
            <a:endParaRPr kumimoji="1" lang="en-US" altLang="ja-JP" sz="12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四角形: 角を丸くする 13">
            <a:hlinkClick r:id="rId3" action="ppaction://hlinksldjump"/>
            <a:extLst>
              <a:ext uri="{FF2B5EF4-FFF2-40B4-BE49-F238E27FC236}">
                <a16:creationId xmlns:a16="http://schemas.microsoft.com/office/drawing/2014/main" id="{A3261EC9-F964-459C-9354-DFB7F7DBB2F7}"/>
              </a:ext>
            </a:extLst>
          </p:cNvPr>
          <p:cNvSpPr/>
          <p:nvPr/>
        </p:nvSpPr>
        <p:spPr>
          <a:xfrm>
            <a:off x="7649007" y="5275942"/>
            <a:ext cx="3172288" cy="87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hlinkClick r:id="rId3" action="ppaction://hlinksldjump"/>
            <a:extLst>
              <a:ext uri="{FF2B5EF4-FFF2-40B4-BE49-F238E27FC236}">
                <a16:creationId xmlns:a16="http://schemas.microsoft.com/office/drawing/2014/main" id="{1A8D915C-331B-440F-9BB7-9A3D3AC07398}"/>
              </a:ext>
            </a:extLst>
          </p:cNvPr>
          <p:cNvSpPr txBox="1"/>
          <p:nvPr/>
        </p:nvSpPr>
        <p:spPr>
          <a:xfrm>
            <a:off x="7985774" y="5480361"/>
            <a:ext cx="283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8F12BC-94F2-4F7D-9C77-2D68FDA1590B}"/>
              </a:ext>
            </a:extLst>
          </p:cNvPr>
          <p:cNvSpPr txBox="1"/>
          <p:nvPr/>
        </p:nvSpPr>
        <p:spPr>
          <a:xfrm>
            <a:off x="11194742" y="230819"/>
            <a:ext cx="69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774024-8970-4288-BA32-2AAA00D187F2}"/>
              </a:ext>
            </a:extLst>
          </p:cNvPr>
          <p:cNvSpPr txBox="1"/>
          <p:nvPr/>
        </p:nvSpPr>
        <p:spPr>
          <a:xfrm>
            <a:off x="1117601" y="5624324"/>
            <a:ext cx="165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pic>
        <p:nvPicPr>
          <p:cNvPr id="31" name="図プレースホルダー 30">
            <a:extLst>
              <a:ext uri="{FF2B5EF4-FFF2-40B4-BE49-F238E27FC236}">
                <a16:creationId xmlns:a16="http://schemas.microsoft.com/office/drawing/2014/main" id="{5A4A3F3F-E94A-4D05-A42E-75924EBEE0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669" b="-22669"/>
          <a:stretch/>
        </p:blipFill>
        <p:spPr>
          <a:xfrm>
            <a:off x="1117601" y="1016000"/>
            <a:ext cx="5138058" cy="4978400"/>
          </a:xfr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59D9CB8-A86E-4924-9146-AA1356F9CE82}"/>
              </a:ext>
            </a:extLst>
          </p:cNvPr>
          <p:cNvSpPr txBox="1"/>
          <p:nvPr/>
        </p:nvSpPr>
        <p:spPr>
          <a:xfrm>
            <a:off x="1117601" y="4881712"/>
            <a:ext cx="165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@ASEAN-Japan Centre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7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80CD9AD-BCCB-44F0-8DDC-20531550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2873" y="2059356"/>
            <a:ext cx="5372096" cy="711200"/>
          </a:xfrm>
        </p:spPr>
        <p:txBody>
          <a:bodyPr/>
          <a:lstStyle/>
          <a:p>
            <a:r>
              <a:rPr lang="ja-JP" altLang="en-US" sz="4800" dirty="0"/>
              <a:t>おっと！まちがい</a:t>
            </a:r>
          </a:p>
        </p:txBody>
      </p:sp>
      <p:sp>
        <p:nvSpPr>
          <p:cNvPr id="9" name="四角形: 角を丸くする 8">
            <a:hlinkClick r:id="rId3" action="ppaction://hlinksldjump"/>
            <a:extLst>
              <a:ext uri="{FF2B5EF4-FFF2-40B4-BE49-F238E27FC236}">
                <a16:creationId xmlns:a16="http://schemas.microsoft.com/office/drawing/2014/main" id="{B825AB2F-773F-4290-B482-9790140F1689}"/>
              </a:ext>
            </a:extLst>
          </p:cNvPr>
          <p:cNvSpPr/>
          <p:nvPr/>
        </p:nvSpPr>
        <p:spPr>
          <a:xfrm>
            <a:off x="2148397" y="4012707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hlinkClick r:id="rId4" action="ppaction://hlinksldjump"/>
            <a:extLst>
              <a:ext uri="{FF2B5EF4-FFF2-40B4-BE49-F238E27FC236}">
                <a16:creationId xmlns:a16="http://schemas.microsoft.com/office/drawing/2014/main" id="{A75D37DB-E73E-47F5-8F5F-CC98D3704B84}"/>
              </a:ext>
            </a:extLst>
          </p:cNvPr>
          <p:cNvSpPr/>
          <p:nvPr/>
        </p:nvSpPr>
        <p:spPr>
          <a:xfrm>
            <a:off x="6332738" y="4012706"/>
            <a:ext cx="3506680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hlinkClick r:id="rId3" action="ppaction://hlinksldjump"/>
            <a:extLst>
              <a:ext uri="{FF2B5EF4-FFF2-40B4-BE49-F238E27FC236}">
                <a16:creationId xmlns:a16="http://schemas.microsoft.com/office/drawing/2014/main" id="{6AD32544-C472-40F3-B7E7-D8A681C9A603}"/>
              </a:ext>
            </a:extLst>
          </p:cNvPr>
          <p:cNvSpPr txBox="1"/>
          <p:nvPr/>
        </p:nvSpPr>
        <p:spPr>
          <a:xfrm>
            <a:off x="2456161" y="4256534"/>
            <a:ext cx="307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7AD2870C-8258-40BD-A60E-F722111471EE}"/>
              </a:ext>
            </a:extLst>
          </p:cNvPr>
          <p:cNvSpPr txBox="1"/>
          <p:nvPr/>
        </p:nvSpPr>
        <p:spPr>
          <a:xfrm>
            <a:off x="6952704" y="4256534"/>
            <a:ext cx="283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0975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8</a:t>
            </a:fld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0EB996C-43D9-405B-9A27-34E7480857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51424" y="1065056"/>
            <a:ext cx="9130254" cy="711200"/>
          </a:xfrm>
        </p:spPr>
        <p:txBody>
          <a:bodyPr/>
          <a:lstStyle/>
          <a:p>
            <a:pPr algn="l"/>
            <a:r>
              <a:rPr lang="ja-JP" altLang="en-US" sz="3600" dirty="0"/>
              <a:t>問</a:t>
            </a:r>
            <a:r>
              <a:rPr lang="en-US" altLang="ja-JP" sz="3600" dirty="0"/>
              <a:t>3</a:t>
            </a:r>
            <a:r>
              <a:rPr lang="ja-JP" altLang="en-US" sz="3600" dirty="0"/>
              <a:t>　シンガポール国土の面積はどこと同じくらいでしょうか？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A21362-AFDE-4A13-914F-37A6782C4A46}"/>
              </a:ext>
            </a:extLst>
          </p:cNvPr>
          <p:cNvSpPr txBox="1"/>
          <p:nvPr/>
        </p:nvSpPr>
        <p:spPr>
          <a:xfrm>
            <a:off x="3595457" y="2334827"/>
            <a:ext cx="250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A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大阪市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BC0C49-7D9E-4D5D-B13B-8D8BD8E380CE}"/>
              </a:ext>
            </a:extLst>
          </p:cNvPr>
          <p:cNvSpPr txBox="1"/>
          <p:nvPr/>
        </p:nvSpPr>
        <p:spPr>
          <a:xfrm>
            <a:off x="3595457" y="3185785"/>
            <a:ext cx="308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B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横浜市</a:t>
            </a:r>
            <a:endParaRPr kumimoji="1" lang="en-US" altLang="ja-JP" sz="32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6B2A98-1CE8-4A3C-9D18-FBA043DBFD3B}"/>
              </a:ext>
            </a:extLst>
          </p:cNvPr>
          <p:cNvSpPr txBox="1"/>
          <p:nvPr/>
        </p:nvSpPr>
        <p:spPr>
          <a:xfrm>
            <a:off x="3595457" y="4036743"/>
            <a:ext cx="382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C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東京２３区</a:t>
            </a:r>
            <a:endParaRPr kumimoji="1" lang="en-US" altLang="ja-JP" sz="3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05662F-4BAE-4A40-BF82-1DE5B2A3BA50}"/>
              </a:ext>
            </a:extLst>
          </p:cNvPr>
          <p:cNvSpPr txBox="1"/>
          <p:nvPr/>
        </p:nvSpPr>
        <p:spPr>
          <a:xfrm>
            <a:off x="3595457" y="4887701"/>
            <a:ext cx="323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D</a:t>
            </a:r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京都市</a:t>
            </a:r>
            <a:endParaRPr kumimoji="1" lang="en-US" altLang="ja-JP" sz="3200" b="1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1417F54-09E9-47FA-A6E6-59FB98A3AEE6}"/>
              </a:ext>
            </a:extLst>
          </p:cNvPr>
          <p:cNvGrpSpPr/>
          <p:nvPr/>
        </p:nvGrpSpPr>
        <p:grpSpPr>
          <a:xfrm>
            <a:off x="9774312" y="298293"/>
            <a:ext cx="2320032" cy="313135"/>
            <a:chOff x="9774312" y="298293"/>
            <a:chExt cx="2320032" cy="31313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65C406-152A-44FB-9E08-8ABEA050BB2B}"/>
                </a:ext>
              </a:extLst>
            </p:cNvPr>
            <p:cNvSpPr txBox="1"/>
            <p:nvPr/>
          </p:nvSpPr>
          <p:spPr>
            <a:xfrm>
              <a:off x="10052561" y="298293"/>
              <a:ext cx="2041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シンガポールの達人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89C421A-AB22-4422-844B-6632081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4312" y="303651"/>
              <a:ext cx="339600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08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007" y="1016000"/>
            <a:ext cx="2702355" cy="1551573"/>
          </a:xfrm>
        </p:spPr>
        <p:txBody>
          <a:bodyPr rtlCol="0"/>
          <a:lstStyle/>
          <a:p>
            <a:pPr rtl="0"/>
            <a:r>
              <a:rPr lang="ja-JP" altLang="en-US" sz="96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正解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en-US" altLang="ja-JP" smtClean="0"/>
              <a:t>9</a:t>
            </a:fld>
            <a:endParaRPr lang="ja-JP" altLang="en-US"/>
          </a:p>
        </p:txBody>
      </p:sp>
      <p:pic>
        <p:nvPicPr>
          <p:cNvPr id="11" name="図プレースホルダー 10">
            <a:extLst>
              <a:ext uri="{FF2B5EF4-FFF2-40B4-BE49-F238E27FC236}">
                <a16:creationId xmlns:a16="http://schemas.microsoft.com/office/drawing/2014/main" id="{940DB00A-3B13-40F0-A40B-656F14DC8A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583" r="5583"/>
          <a:stretch>
            <a:fillRect/>
          </a:stretch>
        </p:blipFill>
        <p:spPr/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C1A0C6-F5FB-471B-820C-EA99196F8338}"/>
              </a:ext>
            </a:extLst>
          </p:cNvPr>
          <p:cNvSpPr txBox="1"/>
          <p:nvPr/>
        </p:nvSpPr>
        <p:spPr>
          <a:xfrm>
            <a:off x="1198485" y="5711195"/>
            <a:ext cx="1926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地図データ＠</a:t>
            </a:r>
            <a:r>
              <a:rPr kumimoji="1" lang="en-US" altLang="ja-JP" sz="1100" b="1" dirty="0"/>
              <a:t>Google2020</a:t>
            </a:r>
            <a:endParaRPr kumimoji="1" lang="ja-JP" altLang="en-US" sz="11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6DDE07-3EFD-4234-A589-1F3B74528517}"/>
              </a:ext>
            </a:extLst>
          </p:cNvPr>
          <p:cNvSpPr txBox="1"/>
          <p:nvPr/>
        </p:nvSpPr>
        <p:spPr>
          <a:xfrm>
            <a:off x="6945127" y="2738237"/>
            <a:ext cx="4573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国土面積は東京</a:t>
            </a:r>
            <a:r>
              <a:rPr kumimoji="1" lang="en-US" altLang="ja-JP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23</a:t>
            </a:r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区ほど</a:t>
            </a:r>
            <a:endParaRPr kumimoji="1" lang="en-US" altLang="ja-JP" sz="28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en-US" altLang="ja-JP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720</a:t>
            </a:r>
            <a:r>
              <a:rPr kumimoji="1" lang="ja-JP" altLang="en-US" sz="2800" dirty="0">
                <a:solidFill>
                  <a:schemeClr val="accent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㎢</a:t>
            </a:r>
            <a:endParaRPr kumimoji="1" lang="en-US" altLang="ja-JP" sz="2800" dirty="0">
              <a:solidFill>
                <a:schemeClr val="accent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四角形: 角を丸くする 13">
            <a:hlinkClick r:id="rId4" action="ppaction://hlinksldjump"/>
            <a:extLst>
              <a:ext uri="{FF2B5EF4-FFF2-40B4-BE49-F238E27FC236}">
                <a16:creationId xmlns:a16="http://schemas.microsoft.com/office/drawing/2014/main" id="{A3261EC9-F964-459C-9354-DFB7F7DBB2F7}"/>
              </a:ext>
            </a:extLst>
          </p:cNvPr>
          <p:cNvSpPr/>
          <p:nvPr/>
        </p:nvSpPr>
        <p:spPr>
          <a:xfrm>
            <a:off x="7649007" y="4971495"/>
            <a:ext cx="3172288" cy="87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1A8D915C-331B-440F-9BB7-9A3D3AC07398}"/>
              </a:ext>
            </a:extLst>
          </p:cNvPr>
          <p:cNvSpPr txBox="1"/>
          <p:nvPr/>
        </p:nvSpPr>
        <p:spPr>
          <a:xfrm>
            <a:off x="7985774" y="5175914"/>
            <a:ext cx="298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8F12BC-94F2-4F7D-9C77-2D68FDA1590B}"/>
              </a:ext>
            </a:extLst>
          </p:cNvPr>
          <p:cNvSpPr txBox="1"/>
          <p:nvPr/>
        </p:nvSpPr>
        <p:spPr>
          <a:xfrm>
            <a:off x="11194742" y="230819"/>
            <a:ext cx="69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71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ユーザー定義 12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32363F"/>
      </a:accent6>
      <a:hlink>
        <a:srgbClr val="32363F"/>
      </a:hlink>
      <a:folHlink>
        <a:srgbClr val="32363F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617_TF34126823" id="{ED68F734-FACC-4E07-8434-11FC727AACA4}" vid="{A6704CFA-7031-4016-9F6D-4E0B96F7681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クラシックで大胆なブロック式のプレゼンテーション</Template>
  <TotalTime>0</TotalTime>
  <Words>1003</Words>
  <Application>Microsoft Office PowerPoint</Application>
  <PresentationFormat>ワイド画面</PresentationFormat>
  <Paragraphs>284</Paragraphs>
  <Slides>32</Slides>
  <Notes>32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HG丸ｺﾞｼｯｸM-PRO</vt:lpstr>
      <vt:lpstr>Meiryo UI</vt:lpstr>
      <vt:lpstr>Arial</vt:lpstr>
      <vt:lpstr>Calibri</vt:lpstr>
      <vt:lpstr>Calibri Light</vt:lpstr>
      <vt:lpstr>Office テーマ</vt:lpstr>
      <vt:lpstr>シンガポール共和国</vt:lpstr>
      <vt:lpstr>PowerPoint プレゼンテーション</vt:lpstr>
      <vt:lpstr>正解</vt:lpstr>
      <vt:lpstr>PowerPoint プレゼンテーション</vt:lpstr>
      <vt:lpstr>PowerPoint プレゼンテーション</vt:lpstr>
      <vt:lpstr>正解</vt:lpstr>
      <vt:lpstr>PowerPoint プレゼンテーション</vt:lpstr>
      <vt:lpstr>PowerPoint プレゼンテーション</vt:lpstr>
      <vt:lpstr>正解</vt:lpstr>
      <vt:lpstr>PowerPoint プレゼンテーション</vt:lpstr>
      <vt:lpstr>PowerPoint プレゼンテーション</vt:lpstr>
      <vt:lpstr>正解</vt:lpstr>
      <vt:lpstr>PowerPoint プレゼンテーション</vt:lpstr>
      <vt:lpstr>PowerPoint プレゼンテーション</vt:lpstr>
      <vt:lpstr>正解</vt:lpstr>
      <vt:lpstr>PowerPoint プレゼンテーション</vt:lpstr>
      <vt:lpstr>PowerPoint プレゼンテーション</vt:lpstr>
      <vt:lpstr>正解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正解</vt:lpstr>
      <vt:lpstr>PowerPoint プレゼンテーション</vt:lpstr>
      <vt:lpstr>PowerPoint プレゼンテーション</vt:lpstr>
      <vt:lpstr>正解</vt:lpstr>
      <vt:lpstr>PowerPoint プレゼンテーション</vt:lpstr>
      <vt:lpstr>PowerPoint プレゼンテーション</vt:lpstr>
      <vt:lpstr>正解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プレゼンテーション タイトルをここに入力 </dc:title>
  <dc:creator>aseko asean</dc:creator>
  <cp:lastModifiedBy> </cp:lastModifiedBy>
  <cp:revision>63</cp:revision>
  <dcterms:created xsi:type="dcterms:W3CDTF">2020-07-27T06:53:48Z</dcterms:created>
  <dcterms:modified xsi:type="dcterms:W3CDTF">2020-10-05T00:26:47Z</dcterms:modified>
</cp:coreProperties>
</file>