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68" r:id="rId4"/>
    <p:sldId id="279" r:id="rId5"/>
    <p:sldId id="258" r:id="rId6"/>
    <p:sldId id="269" r:id="rId7"/>
    <p:sldId id="280" r:id="rId8"/>
    <p:sldId id="259" r:id="rId9"/>
    <p:sldId id="270" r:id="rId10"/>
    <p:sldId id="281" r:id="rId11"/>
    <p:sldId id="260" r:id="rId12"/>
    <p:sldId id="271" r:id="rId13"/>
    <p:sldId id="282" r:id="rId14"/>
    <p:sldId id="261" r:id="rId15"/>
    <p:sldId id="272" r:id="rId16"/>
    <p:sldId id="283" r:id="rId17"/>
    <p:sldId id="262" r:id="rId18"/>
    <p:sldId id="273" r:id="rId19"/>
    <p:sldId id="284" r:id="rId20"/>
    <p:sldId id="263" r:id="rId21"/>
    <p:sldId id="274" r:id="rId22"/>
    <p:sldId id="285" r:id="rId23"/>
    <p:sldId id="264" r:id="rId24"/>
    <p:sldId id="275" r:id="rId25"/>
    <p:sldId id="286" r:id="rId26"/>
    <p:sldId id="265" r:id="rId27"/>
    <p:sldId id="276" r:id="rId28"/>
    <p:sldId id="287" r:id="rId29"/>
    <p:sldId id="266" r:id="rId30"/>
    <p:sldId id="277" r:id="rId31"/>
    <p:sldId id="288" r:id="rId32"/>
    <p:sldId id="278" r:id="rId3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Monday, October 5,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3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Monday, October 5,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2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Monday, October 5,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Monday, October 5,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6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Monday, October 5,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5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Monday, October 5,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8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Monday, October 5,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6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Monday, October 5,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7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Monday, October 5,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8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Monday, October 5,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Monday, October 5,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7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Monday, October 5,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3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15.xml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slide" Target="slide16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" Target="slide23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" Target="slide29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" Target="slide1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CF1B1A9-81D7-475B-9773-FA69E2D6C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753298-9CCE-4A8B-A9E3-26DE817C20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12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25938E3-FCDD-4147-B4EC-232316751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048" y="-808"/>
            <a:ext cx="12188952" cy="3191317"/>
          </a:xfrm>
          <a:prstGeom prst="rect">
            <a:avLst/>
          </a:prstGeom>
          <a:gradFill>
            <a:gsLst>
              <a:gs pos="42000">
                <a:schemeClr val="tx1">
                  <a:alpha val="23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D3D4C09-7F72-4081-8DBC-14B01B5EE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9346" y="869326"/>
            <a:ext cx="11070455" cy="1304013"/>
          </a:xfrm>
        </p:spPr>
        <p:txBody>
          <a:bodyPr>
            <a:noAutofit/>
          </a:bodyPr>
          <a:lstStyle/>
          <a:p>
            <a:r>
              <a:rPr kumimoji="1" lang="ja-JP" altLang="en-US" sz="6000" dirty="0">
                <a:solidFill>
                  <a:srgbClr val="FFFFFF"/>
                </a:solidFill>
              </a:rPr>
              <a:t>ラオス人民民主共和国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930CF9B-4A55-439E-AFA2-45585709D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6761" y="2590617"/>
            <a:ext cx="7718478" cy="9227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2400" dirty="0">
                <a:solidFill>
                  <a:srgbClr val="FFFFFF"/>
                </a:solidFill>
              </a:rPr>
              <a:t>ラオスに関するクイズが全部で</a:t>
            </a:r>
            <a:r>
              <a:rPr kumimoji="1" lang="en-US" altLang="ja-JP" sz="2400" dirty="0">
                <a:solidFill>
                  <a:srgbClr val="FFFFFF"/>
                </a:solidFill>
              </a:rPr>
              <a:t>10</a:t>
            </a:r>
            <a:r>
              <a:rPr kumimoji="1" lang="ja-JP" altLang="en-US" sz="2400" dirty="0">
                <a:solidFill>
                  <a:srgbClr val="FFFFFF"/>
                </a:solidFill>
              </a:rPr>
              <a:t>問</a:t>
            </a:r>
            <a:endParaRPr kumimoji="1" lang="en-US" altLang="ja-JP" sz="240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r>
              <a:rPr kumimoji="1" lang="ja-JP" altLang="en-US" sz="2400" dirty="0">
                <a:solidFill>
                  <a:srgbClr val="FFFFFF"/>
                </a:solidFill>
              </a:rPr>
              <a:t>何問正解するか数えてね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A75596-FA3D-4A75-A3CB-443E14CBF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372"/>
            <a:ext cx="12192000" cy="456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5FBB9B-488E-47BA-9CA3-8CC9C7D15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574FE0-C6E5-4148-8CC5-56169A790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四角形: 角を丸くする 4">
            <a:hlinkClick r:id="rId3" action="ppaction://hlinksldjump"/>
            <a:extLst>
              <a:ext uri="{FF2B5EF4-FFF2-40B4-BE49-F238E27FC236}">
                <a16:creationId xmlns:a16="http://schemas.microsoft.com/office/drawing/2014/main" id="{AC483999-84A4-44A1-B6FA-C3685ABD42D4}"/>
              </a:ext>
            </a:extLst>
          </p:cNvPr>
          <p:cNvSpPr/>
          <p:nvPr/>
        </p:nvSpPr>
        <p:spPr>
          <a:xfrm>
            <a:off x="4785068" y="4835169"/>
            <a:ext cx="2539012" cy="90868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hlinkClick r:id="rId3" action="ppaction://hlinksldjump"/>
            <a:extLst>
              <a:ext uri="{FF2B5EF4-FFF2-40B4-BE49-F238E27FC236}">
                <a16:creationId xmlns:a16="http://schemas.microsoft.com/office/drawing/2014/main" id="{568F2096-3872-4784-B4AB-434BC246B30C}"/>
              </a:ext>
            </a:extLst>
          </p:cNvPr>
          <p:cNvSpPr txBox="1"/>
          <p:nvPr/>
        </p:nvSpPr>
        <p:spPr>
          <a:xfrm>
            <a:off x="5166849" y="4997122"/>
            <a:ext cx="1882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スタート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5A6BDB6E-7CA5-4747-867C-E6E8831C9AA6}"/>
              </a:ext>
            </a:extLst>
          </p:cNvPr>
          <p:cNvGrpSpPr/>
          <p:nvPr/>
        </p:nvGrpSpPr>
        <p:grpSpPr>
          <a:xfrm>
            <a:off x="9955239" y="290971"/>
            <a:ext cx="2396645" cy="416402"/>
            <a:chOff x="9295246" y="350158"/>
            <a:chExt cx="2458790" cy="416402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0E18EB27-6008-4480-8D07-1A612A11DCA7}"/>
                </a:ext>
              </a:extLst>
            </p:cNvPr>
            <p:cNvSpPr txBox="1"/>
            <p:nvPr/>
          </p:nvSpPr>
          <p:spPr>
            <a:xfrm>
              <a:off x="9738284" y="386714"/>
              <a:ext cx="201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>
                  <a:solidFill>
                    <a:schemeClr val="tx2"/>
                  </a:solidFill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ラオス</a:t>
              </a:r>
              <a:r>
                <a:rPr kumimoji="1" lang="ja-JP" altLang="en-US" sz="1400" dirty="0">
                  <a:solidFill>
                    <a:schemeClr val="tx2"/>
                  </a:solidFill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の達人</a:t>
              </a: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9F56FDAB-B6B6-4241-A447-7413BA516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95246" y="350158"/>
              <a:ext cx="416402" cy="416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745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0B6F22-7232-4ED2-9072-8DFF97322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32" y="1495888"/>
            <a:ext cx="6804735" cy="1233488"/>
          </a:xfrm>
        </p:spPr>
        <p:txBody>
          <a:bodyPr>
            <a:normAutofit/>
          </a:bodyPr>
          <a:lstStyle/>
          <a:p>
            <a:r>
              <a:rPr kumimoji="1" lang="ja-JP" altLang="en-US" sz="5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おっと！まちがい</a:t>
            </a:r>
          </a:p>
        </p:txBody>
      </p:sp>
      <p:sp>
        <p:nvSpPr>
          <p:cNvPr id="3" name="四角形: 角を丸くする 2">
            <a:hlinkClick r:id="rId2" action="ppaction://hlinksldjump"/>
            <a:extLst>
              <a:ext uri="{FF2B5EF4-FFF2-40B4-BE49-F238E27FC236}">
                <a16:creationId xmlns:a16="http://schemas.microsoft.com/office/drawing/2014/main" id="{89149754-9F91-4A93-9412-F8AD3EDAC0B1}"/>
              </a:ext>
            </a:extLst>
          </p:cNvPr>
          <p:cNvSpPr/>
          <p:nvPr/>
        </p:nvSpPr>
        <p:spPr>
          <a:xfrm>
            <a:off x="1322773" y="4048216"/>
            <a:ext cx="4163627" cy="95878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四角形: 角を丸くする 3">
            <a:hlinkClick r:id="rId3" action="ppaction://hlinksldjump"/>
            <a:extLst>
              <a:ext uri="{FF2B5EF4-FFF2-40B4-BE49-F238E27FC236}">
                <a16:creationId xmlns:a16="http://schemas.microsoft.com/office/drawing/2014/main" id="{5C08F7A5-E345-499D-A779-D5DFB137FE4E}"/>
              </a:ext>
            </a:extLst>
          </p:cNvPr>
          <p:cNvSpPr/>
          <p:nvPr/>
        </p:nvSpPr>
        <p:spPr>
          <a:xfrm>
            <a:off x="6215849" y="4048217"/>
            <a:ext cx="4163627" cy="95878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hlinkClick r:id="rId3" action="ppaction://hlinksldjump"/>
            <a:extLst>
              <a:ext uri="{FF2B5EF4-FFF2-40B4-BE49-F238E27FC236}">
                <a16:creationId xmlns:a16="http://schemas.microsoft.com/office/drawing/2014/main" id="{47321510-6AE6-4252-B45F-5FB7F066999F}"/>
              </a:ext>
            </a:extLst>
          </p:cNvPr>
          <p:cNvSpPr txBox="1"/>
          <p:nvPr/>
        </p:nvSpPr>
        <p:spPr>
          <a:xfrm>
            <a:off x="6989687" y="4305655"/>
            <a:ext cx="2722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  <a:endParaRPr kumimoji="1" lang="ja-JP" altLang="en-US" sz="2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6" name="テキスト ボックス 5">
            <a:hlinkClick r:id="rId2" action="ppaction://hlinksldjump"/>
            <a:extLst>
              <a:ext uri="{FF2B5EF4-FFF2-40B4-BE49-F238E27FC236}">
                <a16:creationId xmlns:a16="http://schemas.microsoft.com/office/drawing/2014/main" id="{A61D9112-23DC-4422-B606-989E907759B7}"/>
              </a:ext>
            </a:extLst>
          </p:cNvPr>
          <p:cNvSpPr txBox="1"/>
          <p:nvPr/>
        </p:nvSpPr>
        <p:spPr>
          <a:xfrm>
            <a:off x="1723747" y="4316007"/>
            <a:ext cx="3451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↩もういちど挑戦する</a:t>
            </a:r>
          </a:p>
        </p:txBody>
      </p:sp>
    </p:spTree>
    <p:extLst>
      <p:ext uri="{BB962C8B-B14F-4D97-AF65-F5344CB8AC3E}">
        <p14:creationId xmlns:p14="http://schemas.microsoft.com/office/powerpoint/2010/main" val="297218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E66F6C-44FC-4BEA-8437-92733A587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400" dirty="0"/>
              <a:t>問</a:t>
            </a:r>
            <a:r>
              <a:rPr kumimoji="1" lang="en-US" altLang="ja-JP" sz="4400" dirty="0"/>
              <a:t>4</a:t>
            </a:r>
            <a:r>
              <a:rPr kumimoji="1" lang="ja-JP" altLang="en-US" sz="4400" dirty="0"/>
              <a:t>　ラオスの主な宗教は？</a:t>
            </a:r>
            <a:r>
              <a:rPr kumimoji="1" lang="en-US" altLang="ja-JP" sz="4400" dirty="0"/>
              <a:t> </a:t>
            </a:r>
            <a:endParaRPr kumimoji="1" lang="ja-JP" altLang="en-US" sz="4400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B94BE84-DF95-42BB-81A8-982443B2F15D}"/>
              </a:ext>
            </a:extLst>
          </p:cNvPr>
          <p:cNvGrpSpPr/>
          <p:nvPr/>
        </p:nvGrpSpPr>
        <p:grpSpPr>
          <a:xfrm>
            <a:off x="9795355" y="367914"/>
            <a:ext cx="2396645" cy="416402"/>
            <a:chOff x="9295246" y="350158"/>
            <a:chExt cx="2458790" cy="416402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02C7449D-1643-475F-AAB0-880C903CECFF}"/>
                </a:ext>
              </a:extLst>
            </p:cNvPr>
            <p:cNvSpPr txBox="1"/>
            <p:nvPr/>
          </p:nvSpPr>
          <p:spPr>
            <a:xfrm>
              <a:off x="9738284" y="386714"/>
              <a:ext cx="201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>
                  <a:solidFill>
                    <a:schemeClr val="tx2"/>
                  </a:solidFill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ラオス</a:t>
              </a:r>
              <a:r>
                <a:rPr kumimoji="1" lang="ja-JP" altLang="en-US" sz="1400" dirty="0">
                  <a:solidFill>
                    <a:schemeClr val="tx2"/>
                  </a:solidFill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の達人</a:t>
              </a:r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929936F2-2F96-42C1-8D6E-54ED93FF7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95246" y="350158"/>
              <a:ext cx="416402" cy="416402"/>
            </a:xfrm>
            <a:prstGeom prst="rect">
              <a:avLst/>
            </a:prstGeom>
          </p:spPr>
        </p:pic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E8C7647-BCBF-46E6-954D-2EADA5014799}"/>
              </a:ext>
            </a:extLst>
          </p:cNvPr>
          <p:cNvSpPr txBox="1"/>
          <p:nvPr/>
        </p:nvSpPr>
        <p:spPr>
          <a:xfrm>
            <a:off x="4065971" y="2067151"/>
            <a:ext cx="333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A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仏教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6C7ACDA-74B5-4AFE-88B3-436B44819A69}"/>
              </a:ext>
            </a:extLst>
          </p:cNvPr>
          <p:cNvSpPr txBox="1"/>
          <p:nvPr/>
        </p:nvSpPr>
        <p:spPr>
          <a:xfrm>
            <a:off x="4048215" y="3038349"/>
            <a:ext cx="448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Ｂ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キリスト教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EA86BFC-DBEF-4076-A4E5-C2A0E1FFB7D4}"/>
              </a:ext>
            </a:extLst>
          </p:cNvPr>
          <p:cNvSpPr txBox="1"/>
          <p:nvPr/>
        </p:nvSpPr>
        <p:spPr>
          <a:xfrm>
            <a:off x="4110361" y="3987551"/>
            <a:ext cx="448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C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ヒンズー教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13DD106-7437-4305-BCB9-B7FC245EB7EF}"/>
              </a:ext>
            </a:extLst>
          </p:cNvPr>
          <p:cNvSpPr txBox="1"/>
          <p:nvPr/>
        </p:nvSpPr>
        <p:spPr>
          <a:xfrm>
            <a:off x="4065971" y="4999920"/>
            <a:ext cx="448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D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イスラム教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351041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2CC447-37BE-44B1-B1D3-16678F7A4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697" y="1162975"/>
            <a:ext cx="4000905" cy="1811302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12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正解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296D90E-22FF-491E-824B-BC049064E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1373" y="3363633"/>
            <a:ext cx="4077205" cy="665597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「仏教」</a:t>
            </a:r>
            <a:endParaRPr kumimoji="1" lang="en-US" altLang="ja-JP" sz="3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 algn="ctr"/>
            <a:endParaRPr kumimoji="1" lang="ja-JP" altLang="en-US" sz="3200" dirty="0"/>
          </a:p>
        </p:txBody>
      </p:sp>
      <p:sp>
        <p:nvSpPr>
          <p:cNvPr id="5" name="四角形: 角を丸くする 4">
            <a:hlinkClick r:id="rId2" action="ppaction://hlinksldjump"/>
            <a:extLst>
              <a:ext uri="{FF2B5EF4-FFF2-40B4-BE49-F238E27FC236}">
                <a16:creationId xmlns:a16="http://schemas.microsoft.com/office/drawing/2014/main" id="{B439F399-B7E9-41E2-9D17-542205599054}"/>
              </a:ext>
            </a:extLst>
          </p:cNvPr>
          <p:cNvSpPr/>
          <p:nvPr/>
        </p:nvSpPr>
        <p:spPr>
          <a:xfrm>
            <a:off x="1136341" y="5095783"/>
            <a:ext cx="3932237" cy="96766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hlinkClick r:id="rId2" action="ppaction://hlinksldjump"/>
            <a:extLst>
              <a:ext uri="{FF2B5EF4-FFF2-40B4-BE49-F238E27FC236}">
                <a16:creationId xmlns:a16="http://schemas.microsoft.com/office/drawing/2014/main" id="{8143AC80-C6BB-41AB-8B71-4DA83DE74B51}"/>
              </a:ext>
            </a:extLst>
          </p:cNvPr>
          <p:cNvSpPr txBox="1"/>
          <p:nvPr/>
        </p:nvSpPr>
        <p:spPr>
          <a:xfrm>
            <a:off x="1455936" y="5335482"/>
            <a:ext cx="3426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B3B43DA-EAA0-42DB-8D02-E0036316686A}"/>
              </a:ext>
            </a:extLst>
          </p:cNvPr>
          <p:cNvSpPr txBox="1"/>
          <p:nvPr/>
        </p:nvSpPr>
        <p:spPr>
          <a:xfrm>
            <a:off x="9982519" y="5743286"/>
            <a:ext cx="1727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chemeClr val="bg1"/>
                </a:solidFill>
              </a:rPr>
              <a:t>©ASEAN-Japan Centre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8AF515E-F714-495F-BF48-15D169C2054D}"/>
              </a:ext>
            </a:extLst>
          </p:cNvPr>
          <p:cNvSpPr txBox="1"/>
          <p:nvPr/>
        </p:nvSpPr>
        <p:spPr>
          <a:xfrm>
            <a:off x="500073" y="258535"/>
            <a:ext cx="603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問</a:t>
            </a:r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B36084B-5317-4ADB-B9D7-5A08AA1ECE11}"/>
              </a:ext>
            </a:extLst>
          </p:cNvPr>
          <p:cNvSpPr txBox="1"/>
          <p:nvPr/>
        </p:nvSpPr>
        <p:spPr>
          <a:xfrm>
            <a:off x="878889" y="4029230"/>
            <a:ext cx="4189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国民の７０％が熱心な仏教徒</a:t>
            </a:r>
          </a:p>
        </p:txBody>
      </p:sp>
      <p:pic>
        <p:nvPicPr>
          <p:cNvPr id="13" name="図プレースホルダー 12">
            <a:extLst>
              <a:ext uri="{FF2B5EF4-FFF2-40B4-BE49-F238E27FC236}">
                <a16:creationId xmlns:a16="http://schemas.microsoft.com/office/drawing/2014/main" id="{BC0C5CAF-CE8B-4B08-9F3B-F06A9BC8C0F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20713" y="487590"/>
            <a:ext cx="5488355" cy="4973374"/>
          </a:xfr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25D8C3E-A708-4DFF-B846-0A82100B466A}"/>
              </a:ext>
            </a:extLst>
          </p:cNvPr>
          <p:cNvSpPr txBox="1"/>
          <p:nvPr/>
        </p:nvSpPr>
        <p:spPr>
          <a:xfrm>
            <a:off x="9964107" y="4972672"/>
            <a:ext cx="1727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chemeClr val="bg1"/>
                </a:solidFill>
              </a:rPr>
              <a:t>©ASEAN-Japan Centre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CA60D91-E5C9-4BA8-8D79-E6D8C8B87DB3}"/>
              </a:ext>
            </a:extLst>
          </p:cNvPr>
          <p:cNvSpPr txBox="1"/>
          <p:nvPr/>
        </p:nvSpPr>
        <p:spPr>
          <a:xfrm>
            <a:off x="5988507" y="5512453"/>
            <a:ext cx="5752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朝の</a:t>
            </a:r>
            <a:r>
              <a:rPr kumimoji="1" lang="en-US" altLang="ja-JP" sz="1600" dirty="0"/>
              <a:t>*</a:t>
            </a:r>
            <a:r>
              <a:rPr kumimoji="1" lang="ja-JP" altLang="en-US" sz="1600" dirty="0"/>
              <a:t>托鉢</a:t>
            </a:r>
            <a:r>
              <a:rPr lang="ja-JP" altLang="en-US" sz="1600" dirty="0"/>
              <a:t>（たくはつ）</a:t>
            </a:r>
            <a:r>
              <a:rPr kumimoji="1" lang="ja-JP" altLang="en-US" sz="1600" dirty="0"/>
              <a:t>風景</a:t>
            </a:r>
            <a:endParaRPr lang="en-US" altLang="ja-JP" sz="1400" dirty="0"/>
          </a:p>
          <a:p>
            <a:r>
              <a:rPr lang="en-US" altLang="ja-JP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*</a:t>
            </a:r>
            <a:r>
              <a:rPr lang="ja-JP" alt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僧が修行のため、鉢</a:t>
            </a:r>
            <a:r>
              <a:rPr lang="en-US" altLang="ja-JP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ja-JP" alt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はち</a:t>
            </a:r>
            <a:r>
              <a:rPr lang="en-US" altLang="ja-JP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ja-JP" alt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を持って、信者の家を巡り、経文を唱えて米や金銭の施しを受けて回ること。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919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0B6F22-7232-4ED2-9072-8DFF97322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32" y="1495888"/>
            <a:ext cx="6804735" cy="1233488"/>
          </a:xfrm>
        </p:spPr>
        <p:txBody>
          <a:bodyPr>
            <a:normAutofit/>
          </a:bodyPr>
          <a:lstStyle/>
          <a:p>
            <a:r>
              <a:rPr kumimoji="1" lang="ja-JP" altLang="en-US" sz="5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おっと！まちがい</a:t>
            </a:r>
          </a:p>
        </p:txBody>
      </p:sp>
      <p:sp>
        <p:nvSpPr>
          <p:cNvPr id="3" name="四角形: 角を丸くする 2">
            <a:hlinkClick r:id="rId2" action="ppaction://hlinksldjump"/>
            <a:extLst>
              <a:ext uri="{FF2B5EF4-FFF2-40B4-BE49-F238E27FC236}">
                <a16:creationId xmlns:a16="http://schemas.microsoft.com/office/drawing/2014/main" id="{89149754-9F91-4A93-9412-F8AD3EDAC0B1}"/>
              </a:ext>
            </a:extLst>
          </p:cNvPr>
          <p:cNvSpPr/>
          <p:nvPr/>
        </p:nvSpPr>
        <p:spPr>
          <a:xfrm>
            <a:off x="1322773" y="4048216"/>
            <a:ext cx="4163627" cy="95878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四角形: 角を丸くする 3">
            <a:hlinkClick r:id="rId3" action="ppaction://hlinksldjump"/>
            <a:extLst>
              <a:ext uri="{FF2B5EF4-FFF2-40B4-BE49-F238E27FC236}">
                <a16:creationId xmlns:a16="http://schemas.microsoft.com/office/drawing/2014/main" id="{5C08F7A5-E345-499D-A779-D5DFB137FE4E}"/>
              </a:ext>
            </a:extLst>
          </p:cNvPr>
          <p:cNvSpPr/>
          <p:nvPr/>
        </p:nvSpPr>
        <p:spPr>
          <a:xfrm>
            <a:off x="6215849" y="4048217"/>
            <a:ext cx="4163627" cy="95878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hlinkClick r:id="rId3" action="ppaction://hlinksldjump"/>
            <a:extLst>
              <a:ext uri="{FF2B5EF4-FFF2-40B4-BE49-F238E27FC236}">
                <a16:creationId xmlns:a16="http://schemas.microsoft.com/office/drawing/2014/main" id="{47321510-6AE6-4252-B45F-5FB7F066999F}"/>
              </a:ext>
            </a:extLst>
          </p:cNvPr>
          <p:cNvSpPr txBox="1"/>
          <p:nvPr/>
        </p:nvSpPr>
        <p:spPr>
          <a:xfrm>
            <a:off x="6989687" y="4305655"/>
            <a:ext cx="2722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  <a:endParaRPr kumimoji="1" lang="ja-JP" altLang="en-US" sz="2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6" name="テキスト ボックス 5">
            <a:hlinkClick r:id="rId2" action="ppaction://hlinksldjump"/>
            <a:extLst>
              <a:ext uri="{FF2B5EF4-FFF2-40B4-BE49-F238E27FC236}">
                <a16:creationId xmlns:a16="http://schemas.microsoft.com/office/drawing/2014/main" id="{A61D9112-23DC-4422-B606-989E907759B7}"/>
              </a:ext>
            </a:extLst>
          </p:cNvPr>
          <p:cNvSpPr txBox="1"/>
          <p:nvPr/>
        </p:nvSpPr>
        <p:spPr>
          <a:xfrm>
            <a:off x="1723748" y="4316007"/>
            <a:ext cx="3469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↩もういちど挑戦する</a:t>
            </a:r>
          </a:p>
        </p:txBody>
      </p:sp>
    </p:spTree>
    <p:extLst>
      <p:ext uri="{BB962C8B-B14F-4D97-AF65-F5344CB8AC3E}">
        <p14:creationId xmlns:p14="http://schemas.microsoft.com/office/powerpoint/2010/main" val="137186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E66F6C-44FC-4BEA-8437-92733A58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104" y="355134"/>
            <a:ext cx="9982199" cy="1233488"/>
          </a:xfrm>
        </p:spPr>
        <p:txBody>
          <a:bodyPr>
            <a:normAutofit/>
          </a:bodyPr>
          <a:lstStyle/>
          <a:p>
            <a:r>
              <a:rPr kumimoji="1" lang="ja-JP" altLang="en-US" sz="4400" dirty="0"/>
              <a:t>問</a:t>
            </a:r>
            <a:r>
              <a:rPr kumimoji="1" lang="en-US" altLang="ja-JP" sz="4400" dirty="0"/>
              <a:t>5</a:t>
            </a:r>
            <a:r>
              <a:rPr kumimoji="1" lang="ja-JP" altLang="en-US" sz="4400" dirty="0"/>
              <a:t>　ラオスの国旗はどれ？</a:t>
            </a:r>
            <a:r>
              <a:rPr kumimoji="1" lang="en-US" altLang="ja-JP" sz="4400" dirty="0"/>
              <a:t> </a:t>
            </a:r>
            <a:endParaRPr kumimoji="1" lang="ja-JP" altLang="en-US" sz="4400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B94BE84-DF95-42BB-81A8-982443B2F15D}"/>
              </a:ext>
            </a:extLst>
          </p:cNvPr>
          <p:cNvGrpSpPr/>
          <p:nvPr/>
        </p:nvGrpSpPr>
        <p:grpSpPr>
          <a:xfrm>
            <a:off x="9795355" y="367914"/>
            <a:ext cx="2396645" cy="416402"/>
            <a:chOff x="9295246" y="350158"/>
            <a:chExt cx="2458790" cy="416402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02C7449D-1643-475F-AAB0-880C903CECFF}"/>
                </a:ext>
              </a:extLst>
            </p:cNvPr>
            <p:cNvSpPr txBox="1"/>
            <p:nvPr/>
          </p:nvSpPr>
          <p:spPr>
            <a:xfrm>
              <a:off x="9738284" y="386714"/>
              <a:ext cx="201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>
                  <a:solidFill>
                    <a:schemeClr val="tx2"/>
                  </a:solidFill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ラオス</a:t>
              </a:r>
              <a:r>
                <a:rPr kumimoji="1" lang="ja-JP" altLang="en-US" sz="1400" dirty="0">
                  <a:solidFill>
                    <a:schemeClr val="tx2"/>
                  </a:solidFill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の達人</a:t>
              </a:r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929936F2-2F96-42C1-8D6E-54ED93FF7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95246" y="350158"/>
              <a:ext cx="416402" cy="416402"/>
            </a:xfrm>
            <a:prstGeom prst="rect">
              <a:avLst/>
            </a:prstGeom>
          </p:spPr>
        </p:pic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E8C7647-BCBF-46E6-954D-2EADA5014799}"/>
              </a:ext>
            </a:extLst>
          </p:cNvPr>
          <p:cNvSpPr txBox="1"/>
          <p:nvPr/>
        </p:nvSpPr>
        <p:spPr>
          <a:xfrm>
            <a:off x="1522520" y="2064062"/>
            <a:ext cx="674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A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6C7ACDA-74B5-4AFE-88B3-436B44819A69}"/>
              </a:ext>
            </a:extLst>
          </p:cNvPr>
          <p:cNvSpPr txBox="1"/>
          <p:nvPr/>
        </p:nvSpPr>
        <p:spPr>
          <a:xfrm>
            <a:off x="6034223" y="2046564"/>
            <a:ext cx="656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Ｂ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EA86BFC-DBEF-4076-A4E5-C2A0E1FFB7D4}"/>
              </a:ext>
            </a:extLst>
          </p:cNvPr>
          <p:cNvSpPr txBox="1"/>
          <p:nvPr/>
        </p:nvSpPr>
        <p:spPr>
          <a:xfrm>
            <a:off x="1522520" y="4008780"/>
            <a:ext cx="594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C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13DD106-7437-4305-BCB9-B7FC245EB7EF}"/>
              </a:ext>
            </a:extLst>
          </p:cNvPr>
          <p:cNvSpPr txBox="1"/>
          <p:nvPr/>
        </p:nvSpPr>
        <p:spPr>
          <a:xfrm>
            <a:off x="6096000" y="4049698"/>
            <a:ext cx="594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D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</a:p>
        </p:txBody>
      </p:sp>
      <p:pic>
        <p:nvPicPr>
          <p:cNvPr id="13" name="図 12">
            <a:hlinkClick r:id="rId3" action="ppaction://hlinksldjump"/>
            <a:extLst>
              <a:ext uri="{FF2B5EF4-FFF2-40B4-BE49-F238E27FC236}">
                <a16:creationId xmlns:a16="http://schemas.microsoft.com/office/drawing/2014/main" id="{F79C6AEF-2B0C-4830-89C2-0BCB918D9A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4929" y="2157270"/>
            <a:ext cx="2361460" cy="1574306"/>
          </a:xfrm>
          <a:prstGeom prst="rect">
            <a:avLst/>
          </a:prstGeom>
        </p:spPr>
      </p:pic>
      <p:pic>
        <p:nvPicPr>
          <p:cNvPr id="17" name="図 16">
            <a:hlinkClick r:id="rId5" action="ppaction://hlinksldjump"/>
            <a:extLst>
              <a:ext uri="{FF2B5EF4-FFF2-40B4-BE49-F238E27FC236}">
                <a16:creationId xmlns:a16="http://schemas.microsoft.com/office/drawing/2014/main" id="{C2D30BCC-741B-4DA7-B542-D525BE7BFD9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6228" y="2144323"/>
            <a:ext cx="2575123" cy="1471499"/>
          </a:xfrm>
          <a:prstGeom prst="rect">
            <a:avLst/>
          </a:prstGeom>
        </p:spPr>
      </p:pic>
      <p:pic>
        <p:nvPicPr>
          <p:cNvPr id="19" name="図 18">
            <a:hlinkClick r:id="rId5" action="ppaction://hlinksldjump"/>
            <a:extLst>
              <a:ext uri="{FF2B5EF4-FFF2-40B4-BE49-F238E27FC236}">
                <a16:creationId xmlns:a16="http://schemas.microsoft.com/office/drawing/2014/main" id="{8D383461-2AA5-4CC8-A0D0-4F52A2501B6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4929" y="4232039"/>
            <a:ext cx="2361460" cy="157430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1" name="図 20">
            <a:hlinkClick r:id="rId5" action="ppaction://hlinksldjump"/>
            <a:extLst>
              <a:ext uri="{FF2B5EF4-FFF2-40B4-BE49-F238E27FC236}">
                <a16:creationId xmlns:a16="http://schemas.microsoft.com/office/drawing/2014/main" id="{098344E9-593A-4C22-ADD1-7481C22510E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6228" y="4232040"/>
            <a:ext cx="2575123" cy="171674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8992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2CC447-37BE-44B1-B1D3-16678F7A4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55" y="827613"/>
            <a:ext cx="3964823" cy="1951097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12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正解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296D90E-22FF-491E-824B-BC049064E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1373" y="2890916"/>
            <a:ext cx="4077205" cy="665597"/>
          </a:xfrm>
        </p:spPr>
        <p:txBody>
          <a:bodyPr>
            <a:normAutofit/>
          </a:bodyPr>
          <a:lstStyle/>
          <a:p>
            <a:pPr algn="ctr"/>
            <a:endParaRPr kumimoji="1" lang="en-US" altLang="ja-JP" sz="3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 algn="ctr"/>
            <a:endParaRPr kumimoji="1" lang="ja-JP" altLang="en-US" sz="3200" dirty="0"/>
          </a:p>
        </p:txBody>
      </p:sp>
      <p:sp>
        <p:nvSpPr>
          <p:cNvPr id="5" name="四角形: 角を丸くする 4">
            <a:hlinkClick r:id="rId2" action="ppaction://hlinksldjump"/>
            <a:extLst>
              <a:ext uri="{FF2B5EF4-FFF2-40B4-BE49-F238E27FC236}">
                <a16:creationId xmlns:a16="http://schemas.microsoft.com/office/drawing/2014/main" id="{B439F399-B7E9-41E2-9D17-542205599054}"/>
              </a:ext>
            </a:extLst>
          </p:cNvPr>
          <p:cNvSpPr/>
          <p:nvPr/>
        </p:nvSpPr>
        <p:spPr>
          <a:xfrm>
            <a:off x="1136341" y="5095783"/>
            <a:ext cx="3932237" cy="96766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hlinkClick r:id="rId2" action="ppaction://hlinksldjump"/>
            <a:extLst>
              <a:ext uri="{FF2B5EF4-FFF2-40B4-BE49-F238E27FC236}">
                <a16:creationId xmlns:a16="http://schemas.microsoft.com/office/drawing/2014/main" id="{8143AC80-C6BB-41AB-8B71-4DA83DE74B51}"/>
              </a:ext>
            </a:extLst>
          </p:cNvPr>
          <p:cNvSpPr txBox="1"/>
          <p:nvPr/>
        </p:nvSpPr>
        <p:spPr>
          <a:xfrm>
            <a:off x="1455936" y="5335482"/>
            <a:ext cx="3426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B3B43DA-EAA0-42DB-8D02-E0036316686A}"/>
              </a:ext>
            </a:extLst>
          </p:cNvPr>
          <p:cNvSpPr txBox="1"/>
          <p:nvPr/>
        </p:nvSpPr>
        <p:spPr>
          <a:xfrm>
            <a:off x="9982519" y="5743286"/>
            <a:ext cx="1727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chemeClr val="bg1"/>
                </a:solidFill>
              </a:rPr>
              <a:t>©ASEAN-Japan Centre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8AF515E-F714-495F-BF48-15D169C2054D}"/>
              </a:ext>
            </a:extLst>
          </p:cNvPr>
          <p:cNvSpPr txBox="1"/>
          <p:nvPr/>
        </p:nvSpPr>
        <p:spPr>
          <a:xfrm>
            <a:off x="500073" y="258535"/>
            <a:ext cx="603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問</a:t>
            </a:r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860744CD-55D4-47FC-A75B-9390837A3C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309" y="1824002"/>
            <a:ext cx="4199137" cy="2799423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EC32F31-8C83-44BF-AE57-79B55605D2E1}"/>
              </a:ext>
            </a:extLst>
          </p:cNvPr>
          <p:cNvSpPr txBox="1"/>
          <p:nvPr/>
        </p:nvSpPr>
        <p:spPr>
          <a:xfrm>
            <a:off x="902542" y="2890916"/>
            <a:ext cx="50247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b="1" i="0" dirty="0">
                <a:solidFill>
                  <a:srgbClr val="666666"/>
                </a:solidFill>
                <a:effectLst/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国旗解説</a:t>
            </a:r>
          </a:p>
          <a:p>
            <a:pPr algn="l"/>
            <a:r>
              <a:rPr lang="ja-JP" altLang="en-US" sz="2400" b="0" i="0" dirty="0">
                <a:solidFill>
                  <a:srgbClr val="333333"/>
                </a:solidFill>
                <a:effectLst/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赤</a:t>
            </a:r>
            <a:r>
              <a:rPr lang="en-US" altLang="ja-JP" sz="2400" b="0" i="0" dirty="0">
                <a:solidFill>
                  <a:srgbClr val="333333"/>
                </a:solidFill>
                <a:effectLst/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=</a:t>
            </a:r>
            <a:r>
              <a:rPr lang="ja-JP" altLang="en-US" sz="2400" b="0" i="0" dirty="0">
                <a:solidFill>
                  <a:srgbClr val="333333"/>
                </a:solidFill>
                <a:effectLst/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自由と独立のために流された血白</a:t>
            </a:r>
            <a:r>
              <a:rPr lang="en-US" altLang="ja-JP" sz="2400" b="0" i="0" dirty="0">
                <a:solidFill>
                  <a:srgbClr val="333333"/>
                </a:solidFill>
                <a:effectLst/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=</a:t>
            </a:r>
            <a:r>
              <a:rPr lang="ja-JP" altLang="en-US" sz="2400" b="0" i="0" dirty="0">
                <a:solidFill>
                  <a:srgbClr val="333333"/>
                </a:solidFill>
                <a:effectLst/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平和と輝かしい未来の展望</a:t>
            </a:r>
            <a:endParaRPr lang="en-US" altLang="ja-JP" sz="2400" b="0" i="0" dirty="0">
              <a:solidFill>
                <a:srgbClr val="333333"/>
              </a:solidFill>
              <a:effectLst/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 algn="l"/>
            <a:r>
              <a:rPr lang="ja-JP" altLang="en-US" sz="2400" b="0" i="0" dirty="0">
                <a:solidFill>
                  <a:srgbClr val="333333"/>
                </a:solidFill>
                <a:effectLst/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青</a:t>
            </a:r>
            <a:r>
              <a:rPr lang="en-US" altLang="ja-JP" sz="2400" b="0" i="0" dirty="0">
                <a:solidFill>
                  <a:srgbClr val="333333"/>
                </a:solidFill>
                <a:effectLst/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=</a:t>
            </a:r>
            <a:r>
              <a:rPr lang="ja-JP" altLang="en-US" sz="2400" b="0" i="0" dirty="0">
                <a:solidFill>
                  <a:srgbClr val="333333"/>
                </a:solidFill>
                <a:effectLst/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国家の繁栄とメコン河</a:t>
            </a:r>
            <a:endParaRPr lang="en-US" altLang="ja-JP" sz="2400" b="0" i="0" dirty="0">
              <a:solidFill>
                <a:srgbClr val="333333"/>
              </a:solidFill>
              <a:effectLst/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 algn="l"/>
            <a:r>
              <a:rPr lang="ja-JP" altLang="en-US" sz="2400" b="0" i="0" dirty="0">
                <a:solidFill>
                  <a:srgbClr val="333333"/>
                </a:solidFill>
                <a:effectLst/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を表しています。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7258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0B6F22-7232-4ED2-9072-8DFF97322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32" y="1495888"/>
            <a:ext cx="6804735" cy="1233488"/>
          </a:xfrm>
        </p:spPr>
        <p:txBody>
          <a:bodyPr>
            <a:normAutofit/>
          </a:bodyPr>
          <a:lstStyle/>
          <a:p>
            <a:r>
              <a:rPr kumimoji="1" lang="ja-JP" altLang="en-US" sz="5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おっと！まちがい</a:t>
            </a:r>
          </a:p>
        </p:txBody>
      </p:sp>
      <p:sp>
        <p:nvSpPr>
          <p:cNvPr id="3" name="四角形: 角を丸くする 2">
            <a:hlinkClick r:id="rId2" action="ppaction://hlinksldjump"/>
            <a:extLst>
              <a:ext uri="{FF2B5EF4-FFF2-40B4-BE49-F238E27FC236}">
                <a16:creationId xmlns:a16="http://schemas.microsoft.com/office/drawing/2014/main" id="{89149754-9F91-4A93-9412-F8AD3EDAC0B1}"/>
              </a:ext>
            </a:extLst>
          </p:cNvPr>
          <p:cNvSpPr/>
          <p:nvPr/>
        </p:nvSpPr>
        <p:spPr>
          <a:xfrm>
            <a:off x="1322773" y="4048216"/>
            <a:ext cx="4163627" cy="95878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四角形: 角を丸くする 3">
            <a:hlinkClick r:id="rId3" action="ppaction://hlinksldjump"/>
            <a:extLst>
              <a:ext uri="{FF2B5EF4-FFF2-40B4-BE49-F238E27FC236}">
                <a16:creationId xmlns:a16="http://schemas.microsoft.com/office/drawing/2014/main" id="{5C08F7A5-E345-499D-A779-D5DFB137FE4E}"/>
              </a:ext>
            </a:extLst>
          </p:cNvPr>
          <p:cNvSpPr/>
          <p:nvPr/>
        </p:nvSpPr>
        <p:spPr>
          <a:xfrm>
            <a:off x="6215849" y="4048217"/>
            <a:ext cx="4163627" cy="95878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hlinkClick r:id="rId3" action="ppaction://hlinksldjump"/>
            <a:extLst>
              <a:ext uri="{FF2B5EF4-FFF2-40B4-BE49-F238E27FC236}">
                <a16:creationId xmlns:a16="http://schemas.microsoft.com/office/drawing/2014/main" id="{47321510-6AE6-4252-B45F-5FB7F066999F}"/>
              </a:ext>
            </a:extLst>
          </p:cNvPr>
          <p:cNvSpPr txBox="1"/>
          <p:nvPr/>
        </p:nvSpPr>
        <p:spPr>
          <a:xfrm>
            <a:off x="6989687" y="4305655"/>
            <a:ext cx="2722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  <a:endParaRPr kumimoji="1" lang="ja-JP" altLang="en-US" sz="2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6" name="テキスト ボックス 5">
            <a:hlinkClick r:id="rId2" action="ppaction://hlinksldjump"/>
            <a:extLst>
              <a:ext uri="{FF2B5EF4-FFF2-40B4-BE49-F238E27FC236}">
                <a16:creationId xmlns:a16="http://schemas.microsoft.com/office/drawing/2014/main" id="{A61D9112-23DC-4422-B606-989E907759B7}"/>
              </a:ext>
            </a:extLst>
          </p:cNvPr>
          <p:cNvSpPr txBox="1"/>
          <p:nvPr/>
        </p:nvSpPr>
        <p:spPr>
          <a:xfrm>
            <a:off x="1723748" y="4316007"/>
            <a:ext cx="3469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↩もういちど挑戦する</a:t>
            </a:r>
          </a:p>
        </p:txBody>
      </p:sp>
    </p:spTree>
    <p:extLst>
      <p:ext uri="{BB962C8B-B14F-4D97-AF65-F5344CB8AC3E}">
        <p14:creationId xmlns:p14="http://schemas.microsoft.com/office/powerpoint/2010/main" val="424398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E66F6C-44FC-4BEA-8437-92733A58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06" y="558358"/>
            <a:ext cx="9982199" cy="1233488"/>
          </a:xfrm>
        </p:spPr>
        <p:txBody>
          <a:bodyPr>
            <a:normAutofit/>
          </a:bodyPr>
          <a:lstStyle/>
          <a:p>
            <a:r>
              <a:rPr kumimoji="1" lang="ja-JP" altLang="en-US" sz="4000" dirty="0"/>
              <a:t>問</a:t>
            </a:r>
            <a:r>
              <a:rPr kumimoji="1" lang="en-US" altLang="ja-JP" sz="4000" dirty="0"/>
              <a:t>6</a:t>
            </a:r>
            <a:r>
              <a:rPr kumimoji="1" lang="ja-JP" altLang="en-US" sz="4000" dirty="0"/>
              <a:t>　ラオスの正月をラオス語で</a:t>
            </a:r>
            <a:br>
              <a:rPr kumimoji="1" lang="en-US" altLang="ja-JP" sz="4000" dirty="0"/>
            </a:br>
            <a:r>
              <a:rPr kumimoji="1" lang="ja-JP" altLang="en-US" sz="4000" dirty="0"/>
              <a:t>　　  何と言う？</a:t>
            </a:r>
            <a:r>
              <a:rPr kumimoji="1" lang="en-US" altLang="ja-JP" sz="4000" dirty="0"/>
              <a:t> </a:t>
            </a:r>
            <a:endParaRPr kumimoji="1" lang="ja-JP" altLang="en-US" sz="4000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B94BE84-DF95-42BB-81A8-982443B2F15D}"/>
              </a:ext>
            </a:extLst>
          </p:cNvPr>
          <p:cNvGrpSpPr/>
          <p:nvPr/>
        </p:nvGrpSpPr>
        <p:grpSpPr>
          <a:xfrm>
            <a:off x="9795355" y="367914"/>
            <a:ext cx="2396645" cy="416402"/>
            <a:chOff x="9295246" y="350158"/>
            <a:chExt cx="2458790" cy="416402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02C7449D-1643-475F-AAB0-880C903CECFF}"/>
                </a:ext>
              </a:extLst>
            </p:cNvPr>
            <p:cNvSpPr txBox="1"/>
            <p:nvPr/>
          </p:nvSpPr>
          <p:spPr>
            <a:xfrm>
              <a:off x="9738284" y="386714"/>
              <a:ext cx="201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>
                  <a:solidFill>
                    <a:schemeClr val="tx2"/>
                  </a:solidFill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ラオス</a:t>
              </a:r>
              <a:r>
                <a:rPr kumimoji="1" lang="ja-JP" altLang="en-US" sz="1400" dirty="0">
                  <a:solidFill>
                    <a:schemeClr val="tx2"/>
                  </a:solidFill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の達人</a:t>
              </a:r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929936F2-2F96-42C1-8D6E-54ED93FF7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95246" y="350158"/>
              <a:ext cx="416402" cy="416402"/>
            </a:xfrm>
            <a:prstGeom prst="rect">
              <a:avLst/>
            </a:prstGeom>
          </p:spPr>
        </p:pic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E8C7647-BCBF-46E6-954D-2EADA5014799}"/>
              </a:ext>
            </a:extLst>
          </p:cNvPr>
          <p:cNvSpPr txBox="1"/>
          <p:nvPr/>
        </p:nvSpPr>
        <p:spPr>
          <a:xfrm>
            <a:off x="2938508" y="2166151"/>
            <a:ext cx="448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A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サバイディー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6C7ACDA-74B5-4AFE-88B3-436B44819A69}"/>
              </a:ext>
            </a:extLst>
          </p:cNvPr>
          <p:cNvSpPr txBox="1"/>
          <p:nvPr/>
        </p:nvSpPr>
        <p:spPr>
          <a:xfrm>
            <a:off x="2920752" y="3089945"/>
            <a:ext cx="431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Ｂ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ボペニャン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EA86BFC-DBEF-4076-A4E5-C2A0E1FFB7D4}"/>
              </a:ext>
            </a:extLst>
          </p:cNvPr>
          <p:cNvSpPr txBox="1"/>
          <p:nvPr/>
        </p:nvSpPr>
        <p:spPr>
          <a:xfrm>
            <a:off x="2974020" y="4014186"/>
            <a:ext cx="448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C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ピーマイラオ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13DD106-7437-4305-BCB9-B7FC245EB7EF}"/>
              </a:ext>
            </a:extLst>
          </p:cNvPr>
          <p:cNvSpPr txBox="1"/>
          <p:nvPr/>
        </p:nvSpPr>
        <p:spPr>
          <a:xfrm>
            <a:off x="2956264" y="5041258"/>
            <a:ext cx="448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D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ポップカンマイ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5041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2CC447-37BE-44B1-B1D3-16678F7A4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787" y="258535"/>
            <a:ext cx="4222173" cy="2169279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12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正解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296D90E-22FF-491E-824B-BC049064E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8787" y="2627561"/>
            <a:ext cx="4077205" cy="88799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「ピーマイラオ」</a:t>
            </a:r>
            <a:endParaRPr kumimoji="1" lang="ja-JP" altLang="en-US" sz="3200" dirty="0"/>
          </a:p>
        </p:txBody>
      </p:sp>
      <p:sp>
        <p:nvSpPr>
          <p:cNvPr id="5" name="四角形: 角を丸くする 4">
            <a:hlinkClick r:id="rId2" action="ppaction://hlinksldjump"/>
            <a:extLst>
              <a:ext uri="{FF2B5EF4-FFF2-40B4-BE49-F238E27FC236}">
                <a16:creationId xmlns:a16="http://schemas.microsoft.com/office/drawing/2014/main" id="{B439F399-B7E9-41E2-9D17-542205599054}"/>
              </a:ext>
            </a:extLst>
          </p:cNvPr>
          <p:cNvSpPr/>
          <p:nvPr/>
        </p:nvSpPr>
        <p:spPr>
          <a:xfrm>
            <a:off x="1163259" y="5113259"/>
            <a:ext cx="3932237" cy="96766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hlinkClick r:id="rId2" action="ppaction://hlinksldjump"/>
            <a:extLst>
              <a:ext uri="{FF2B5EF4-FFF2-40B4-BE49-F238E27FC236}">
                <a16:creationId xmlns:a16="http://schemas.microsoft.com/office/drawing/2014/main" id="{8143AC80-C6BB-41AB-8B71-4DA83DE74B51}"/>
              </a:ext>
            </a:extLst>
          </p:cNvPr>
          <p:cNvSpPr txBox="1"/>
          <p:nvPr/>
        </p:nvSpPr>
        <p:spPr>
          <a:xfrm>
            <a:off x="1562472" y="5335482"/>
            <a:ext cx="3426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B3B43DA-EAA0-42DB-8D02-E0036316686A}"/>
              </a:ext>
            </a:extLst>
          </p:cNvPr>
          <p:cNvSpPr txBox="1"/>
          <p:nvPr/>
        </p:nvSpPr>
        <p:spPr>
          <a:xfrm>
            <a:off x="9982519" y="5743286"/>
            <a:ext cx="1727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chemeClr val="bg1"/>
                </a:solidFill>
              </a:rPr>
              <a:t>©ASEAN-Japan Centre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8AF515E-F714-495F-BF48-15D169C2054D}"/>
              </a:ext>
            </a:extLst>
          </p:cNvPr>
          <p:cNvSpPr txBox="1"/>
          <p:nvPr/>
        </p:nvSpPr>
        <p:spPr>
          <a:xfrm>
            <a:off x="500073" y="258535"/>
            <a:ext cx="603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問</a:t>
            </a:r>
            <a:r>
              <a:rPr lang="en-US" altLang="ja-JP" dirty="0"/>
              <a:t>6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7836D19-5CCD-4631-BFA7-0E95843CD585}"/>
              </a:ext>
            </a:extLst>
          </p:cNvPr>
          <p:cNvSpPr txBox="1"/>
          <p:nvPr/>
        </p:nvSpPr>
        <p:spPr>
          <a:xfrm>
            <a:off x="958787" y="3361428"/>
            <a:ext cx="43411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「ラオス新年」＝ピーマイラオ</a:t>
            </a:r>
            <a:endParaRPr kumimoji="1" lang="en-US" altLang="ja-JP" sz="20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en-US" altLang="ja-JP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“</a:t>
            </a:r>
            <a:r>
              <a:rPr kumimoji="1" lang="ja-JP" altLang="en-US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水かけ祭り”の別名で、よく知られる新年の祭りです</a:t>
            </a:r>
            <a:r>
              <a:rPr lang="ja-JP" altLang="en-US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。</a:t>
            </a:r>
            <a:r>
              <a:rPr kumimoji="1" lang="ja-JP" altLang="en-US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ラオスの一年で最も暑くなる４月の中旬（</a:t>
            </a:r>
            <a:r>
              <a:rPr kumimoji="1" lang="en-US" altLang="ja-JP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4/14-16</a:t>
            </a:r>
            <a:r>
              <a:rPr kumimoji="1" lang="ja-JP" altLang="en-US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）が正月です。</a:t>
            </a:r>
          </a:p>
        </p:txBody>
      </p:sp>
      <p:pic>
        <p:nvPicPr>
          <p:cNvPr id="13" name="図プレースホルダー 12">
            <a:extLst>
              <a:ext uri="{FF2B5EF4-FFF2-40B4-BE49-F238E27FC236}">
                <a16:creationId xmlns:a16="http://schemas.microsoft.com/office/drawing/2014/main" id="{0121284A-195A-485B-A354-1BB28907D09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91855" y="499791"/>
            <a:ext cx="6159047" cy="5581134"/>
          </a:xfr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22B9F8C-0658-4B53-8CA0-DC468BEBD612}"/>
              </a:ext>
            </a:extLst>
          </p:cNvPr>
          <p:cNvSpPr txBox="1"/>
          <p:nvPr/>
        </p:nvSpPr>
        <p:spPr>
          <a:xfrm>
            <a:off x="10048362" y="5603037"/>
            <a:ext cx="1727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chemeClr val="bg1"/>
                </a:solidFill>
              </a:rPr>
              <a:t>©ASEAN-Japan Centre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E40FD80-FC4E-47A8-996B-040A9375CE30}"/>
              </a:ext>
            </a:extLst>
          </p:cNvPr>
          <p:cNvSpPr txBox="1"/>
          <p:nvPr/>
        </p:nvSpPr>
        <p:spPr>
          <a:xfrm>
            <a:off x="3279134" y="4775952"/>
            <a:ext cx="2157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参考：</a:t>
            </a:r>
            <a:r>
              <a:rPr kumimoji="1" lang="en-US" altLang="ja-JP" sz="1200" dirty="0"/>
              <a:t>Laos Tourism Office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4866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0B6F22-7232-4ED2-9072-8DFF97322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32" y="1495888"/>
            <a:ext cx="6804735" cy="1233488"/>
          </a:xfrm>
        </p:spPr>
        <p:txBody>
          <a:bodyPr>
            <a:normAutofit/>
          </a:bodyPr>
          <a:lstStyle/>
          <a:p>
            <a:r>
              <a:rPr kumimoji="1" lang="ja-JP" altLang="en-US" sz="5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おっと！まちがい</a:t>
            </a:r>
          </a:p>
        </p:txBody>
      </p:sp>
      <p:sp>
        <p:nvSpPr>
          <p:cNvPr id="3" name="四角形: 角を丸くする 2">
            <a:hlinkClick r:id="rId2" action="ppaction://hlinksldjump"/>
            <a:extLst>
              <a:ext uri="{FF2B5EF4-FFF2-40B4-BE49-F238E27FC236}">
                <a16:creationId xmlns:a16="http://schemas.microsoft.com/office/drawing/2014/main" id="{89149754-9F91-4A93-9412-F8AD3EDAC0B1}"/>
              </a:ext>
            </a:extLst>
          </p:cNvPr>
          <p:cNvSpPr/>
          <p:nvPr/>
        </p:nvSpPr>
        <p:spPr>
          <a:xfrm>
            <a:off x="1322773" y="4048216"/>
            <a:ext cx="4163627" cy="95878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四角形: 角を丸くする 3">
            <a:hlinkClick r:id="rId3" action="ppaction://hlinksldjump"/>
            <a:extLst>
              <a:ext uri="{FF2B5EF4-FFF2-40B4-BE49-F238E27FC236}">
                <a16:creationId xmlns:a16="http://schemas.microsoft.com/office/drawing/2014/main" id="{5C08F7A5-E345-499D-A779-D5DFB137FE4E}"/>
              </a:ext>
            </a:extLst>
          </p:cNvPr>
          <p:cNvSpPr/>
          <p:nvPr/>
        </p:nvSpPr>
        <p:spPr>
          <a:xfrm>
            <a:off x="6215849" y="4048217"/>
            <a:ext cx="4163627" cy="95878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hlinkClick r:id="rId3" action="ppaction://hlinksldjump"/>
            <a:extLst>
              <a:ext uri="{FF2B5EF4-FFF2-40B4-BE49-F238E27FC236}">
                <a16:creationId xmlns:a16="http://schemas.microsoft.com/office/drawing/2014/main" id="{47321510-6AE6-4252-B45F-5FB7F066999F}"/>
              </a:ext>
            </a:extLst>
          </p:cNvPr>
          <p:cNvSpPr txBox="1"/>
          <p:nvPr/>
        </p:nvSpPr>
        <p:spPr>
          <a:xfrm>
            <a:off x="6989687" y="4305655"/>
            <a:ext cx="2722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  <a:endParaRPr kumimoji="1" lang="ja-JP" altLang="en-US" sz="2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6" name="テキスト ボックス 5">
            <a:hlinkClick r:id="rId2" action="ppaction://hlinksldjump"/>
            <a:extLst>
              <a:ext uri="{FF2B5EF4-FFF2-40B4-BE49-F238E27FC236}">
                <a16:creationId xmlns:a16="http://schemas.microsoft.com/office/drawing/2014/main" id="{A61D9112-23DC-4422-B606-989E907759B7}"/>
              </a:ext>
            </a:extLst>
          </p:cNvPr>
          <p:cNvSpPr txBox="1"/>
          <p:nvPr/>
        </p:nvSpPr>
        <p:spPr>
          <a:xfrm>
            <a:off x="1723748" y="4316007"/>
            <a:ext cx="3460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↩もういちど挑戦する</a:t>
            </a:r>
          </a:p>
        </p:txBody>
      </p:sp>
    </p:spTree>
    <p:extLst>
      <p:ext uri="{BB962C8B-B14F-4D97-AF65-F5344CB8AC3E}">
        <p14:creationId xmlns:p14="http://schemas.microsoft.com/office/powerpoint/2010/main" val="256240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E66F6C-44FC-4BEA-8437-92733A587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400" dirty="0"/>
              <a:t>問</a:t>
            </a:r>
            <a:r>
              <a:rPr kumimoji="1" lang="en-US" altLang="ja-JP" sz="4400" dirty="0"/>
              <a:t>1</a:t>
            </a:r>
            <a:r>
              <a:rPr kumimoji="1" lang="ja-JP" altLang="en-US" sz="4400" dirty="0"/>
              <a:t>　ラオスの首都は？</a:t>
            </a:r>
            <a:r>
              <a:rPr kumimoji="1" lang="en-US" altLang="ja-JP" sz="4400" dirty="0"/>
              <a:t> </a:t>
            </a:r>
            <a:endParaRPr kumimoji="1" lang="ja-JP" altLang="en-US" sz="4400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B94BE84-DF95-42BB-81A8-982443B2F15D}"/>
              </a:ext>
            </a:extLst>
          </p:cNvPr>
          <p:cNvGrpSpPr/>
          <p:nvPr/>
        </p:nvGrpSpPr>
        <p:grpSpPr>
          <a:xfrm>
            <a:off x="9795355" y="367914"/>
            <a:ext cx="2396645" cy="416402"/>
            <a:chOff x="9295246" y="350158"/>
            <a:chExt cx="2458790" cy="416402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02C7449D-1643-475F-AAB0-880C903CECFF}"/>
                </a:ext>
              </a:extLst>
            </p:cNvPr>
            <p:cNvSpPr txBox="1"/>
            <p:nvPr/>
          </p:nvSpPr>
          <p:spPr>
            <a:xfrm>
              <a:off x="9738284" y="386714"/>
              <a:ext cx="201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>
                  <a:solidFill>
                    <a:schemeClr val="tx2"/>
                  </a:solidFill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ラオス</a:t>
              </a:r>
              <a:r>
                <a:rPr kumimoji="1" lang="ja-JP" altLang="en-US" sz="1400" dirty="0">
                  <a:solidFill>
                    <a:schemeClr val="tx2"/>
                  </a:solidFill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の達人</a:t>
              </a:r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929936F2-2F96-42C1-8D6E-54ED93FF7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95246" y="350158"/>
              <a:ext cx="416402" cy="416402"/>
            </a:xfrm>
            <a:prstGeom prst="rect">
              <a:avLst/>
            </a:prstGeom>
          </p:spPr>
        </p:pic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E8C7647-BCBF-46E6-954D-2EADA5014799}"/>
              </a:ext>
            </a:extLst>
          </p:cNvPr>
          <p:cNvSpPr txBox="1"/>
          <p:nvPr/>
        </p:nvSpPr>
        <p:spPr>
          <a:xfrm>
            <a:off x="2938508" y="2166151"/>
            <a:ext cx="448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A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ビエンチャン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6C7ACDA-74B5-4AFE-88B3-436B44819A69}"/>
              </a:ext>
            </a:extLst>
          </p:cNvPr>
          <p:cNvSpPr txBox="1"/>
          <p:nvPr/>
        </p:nvSpPr>
        <p:spPr>
          <a:xfrm>
            <a:off x="2920752" y="3089945"/>
            <a:ext cx="448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Ｂ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ルアンパバーン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EA86BFC-DBEF-4076-A4E5-C2A0E1FFB7D4}"/>
              </a:ext>
            </a:extLst>
          </p:cNvPr>
          <p:cNvSpPr txBox="1"/>
          <p:nvPr/>
        </p:nvSpPr>
        <p:spPr>
          <a:xfrm>
            <a:off x="2974020" y="4014186"/>
            <a:ext cx="448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C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パクセー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13DD106-7437-4305-BCB9-B7FC245EB7EF}"/>
              </a:ext>
            </a:extLst>
          </p:cNvPr>
          <p:cNvSpPr txBox="1"/>
          <p:nvPr/>
        </p:nvSpPr>
        <p:spPr>
          <a:xfrm>
            <a:off x="2956264" y="5041258"/>
            <a:ext cx="448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D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4" action="ppaction://hlinksldjump"/>
              </a:rPr>
              <a:t>サワンナケート</a:t>
            </a:r>
            <a:endParaRPr kumimoji="1" lang="ja-JP" altLang="en-US" sz="3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198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E66F6C-44FC-4BEA-8437-92733A58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370" y="445035"/>
            <a:ext cx="9982199" cy="1233488"/>
          </a:xfrm>
        </p:spPr>
        <p:txBody>
          <a:bodyPr>
            <a:normAutofit/>
          </a:bodyPr>
          <a:lstStyle/>
          <a:p>
            <a:r>
              <a:rPr kumimoji="1" lang="ja-JP" altLang="en-US" sz="4400" dirty="0"/>
              <a:t>問</a:t>
            </a:r>
            <a:r>
              <a:rPr kumimoji="1" lang="en-US" altLang="ja-JP" sz="4400" dirty="0"/>
              <a:t>7</a:t>
            </a:r>
            <a:r>
              <a:rPr kumimoji="1" lang="ja-JP" altLang="en-US" sz="4400" dirty="0"/>
              <a:t>　ラオスの国花は？</a:t>
            </a:r>
            <a:r>
              <a:rPr kumimoji="1" lang="en-US" altLang="ja-JP" sz="4400" dirty="0"/>
              <a:t> </a:t>
            </a:r>
            <a:endParaRPr kumimoji="1" lang="ja-JP" altLang="en-US" sz="4400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B94BE84-DF95-42BB-81A8-982443B2F15D}"/>
              </a:ext>
            </a:extLst>
          </p:cNvPr>
          <p:cNvGrpSpPr/>
          <p:nvPr/>
        </p:nvGrpSpPr>
        <p:grpSpPr>
          <a:xfrm>
            <a:off x="9795355" y="367914"/>
            <a:ext cx="2396645" cy="416402"/>
            <a:chOff x="9295246" y="350158"/>
            <a:chExt cx="2458790" cy="416402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02C7449D-1643-475F-AAB0-880C903CECFF}"/>
                </a:ext>
              </a:extLst>
            </p:cNvPr>
            <p:cNvSpPr txBox="1"/>
            <p:nvPr/>
          </p:nvSpPr>
          <p:spPr>
            <a:xfrm>
              <a:off x="9738284" y="386714"/>
              <a:ext cx="201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>
                  <a:solidFill>
                    <a:schemeClr val="tx2"/>
                  </a:solidFill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ラオス</a:t>
              </a:r>
              <a:r>
                <a:rPr kumimoji="1" lang="ja-JP" altLang="en-US" sz="1400" dirty="0">
                  <a:solidFill>
                    <a:schemeClr val="tx2"/>
                  </a:solidFill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の達人</a:t>
              </a:r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929936F2-2F96-42C1-8D6E-54ED93FF7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95246" y="350158"/>
              <a:ext cx="416402" cy="416402"/>
            </a:xfrm>
            <a:prstGeom prst="rect">
              <a:avLst/>
            </a:prstGeom>
          </p:spPr>
        </p:pic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E8C7647-BCBF-46E6-954D-2EADA5014799}"/>
              </a:ext>
            </a:extLst>
          </p:cNvPr>
          <p:cNvSpPr txBox="1"/>
          <p:nvPr/>
        </p:nvSpPr>
        <p:spPr>
          <a:xfrm>
            <a:off x="3053921" y="2166151"/>
            <a:ext cx="448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A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デンファレ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6C7ACDA-74B5-4AFE-88B3-436B44819A69}"/>
              </a:ext>
            </a:extLst>
          </p:cNvPr>
          <p:cNvSpPr txBox="1"/>
          <p:nvPr/>
        </p:nvSpPr>
        <p:spPr>
          <a:xfrm>
            <a:off x="3009532" y="3072189"/>
            <a:ext cx="448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Ｂ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ロータス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EA86BFC-DBEF-4076-A4E5-C2A0E1FFB7D4}"/>
              </a:ext>
            </a:extLst>
          </p:cNvPr>
          <p:cNvSpPr txBox="1"/>
          <p:nvPr/>
        </p:nvSpPr>
        <p:spPr>
          <a:xfrm>
            <a:off x="3071678" y="4005308"/>
            <a:ext cx="448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C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ハイビスカス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13DD106-7437-4305-BCB9-B7FC245EB7EF}"/>
              </a:ext>
            </a:extLst>
          </p:cNvPr>
          <p:cNvSpPr txBox="1"/>
          <p:nvPr/>
        </p:nvSpPr>
        <p:spPr>
          <a:xfrm>
            <a:off x="3116068" y="5032380"/>
            <a:ext cx="448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D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チャンパー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376561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2CC447-37BE-44B1-B1D3-16678F7A4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787" y="443883"/>
            <a:ext cx="4077205" cy="1983931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12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正解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296D90E-22FF-491E-824B-BC049064E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1373" y="2915737"/>
            <a:ext cx="4077205" cy="88799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「チャンパー」</a:t>
            </a:r>
            <a:endParaRPr kumimoji="1" lang="ja-JP" altLang="en-US" sz="3200" dirty="0"/>
          </a:p>
        </p:txBody>
      </p:sp>
      <p:sp>
        <p:nvSpPr>
          <p:cNvPr id="5" name="四角形: 角を丸くする 4">
            <a:hlinkClick r:id="rId2" action="ppaction://hlinksldjump"/>
            <a:extLst>
              <a:ext uri="{FF2B5EF4-FFF2-40B4-BE49-F238E27FC236}">
                <a16:creationId xmlns:a16="http://schemas.microsoft.com/office/drawing/2014/main" id="{B439F399-B7E9-41E2-9D17-542205599054}"/>
              </a:ext>
            </a:extLst>
          </p:cNvPr>
          <p:cNvSpPr/>
          <p:nvPr/>
        </p:nvSpPr>
        <p:spPr>
          <a:xfrm>
            <a:off x="1136341" y="5095783"/>
            <a:ext cx="3932237" cy="96766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hlinkClick r:id="rId2" action="ppaction://hlinksldjump"/>
            <a:extLst>
              <a:ext uri="{FF2B5EF4-FFF2-40B4-BE49-F238E27FC236}">
                <a16:creationId xmlns:a16="http://schemas.microsoft.com/office/drawing/2014/main" id="{8143AC80-C6BB-41AB-8B71-4DA83DE74B51}"/>
              </a:ext>
            </a:extLst>
          </p:cNvPr>
          <p:cNvSpPr txBox="1"/>
          <p:nvPr/>
        </p:nvSpPr>
        <p:spPr>
          <a:xfrm>
            <a:off x="1624618" y="5335482"/>
            <a:ext cx="3426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B3B43DA-EAA0-42DB-8D02-E0036316686A}"/>
              </a:ext>
            </a:extLst>
          </p:cNvPr>
          <p:cNvSpPr txBox="1"/>
          <p:nvPr/>
        </p:nvSpPr>
        <p:spPr>
          <a:xfrm>
            <a:off x="9982519" y="5743286"/>
            <a:ext cx="1727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chemeClr val="bg1"/>
                </a:solidFill>
              </a:rPr>
              <a:t>©ASEAN-Japan Centre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8AF515E-F714-495F-BF48-15D169C2054D}"/>
              </a:ext>
            </a:extLst>
          </p:cNvPr>
          <p:cNvSpPr txBox="1"/>
          <p:nvPr/>
        </p:nvSpPr>
        <p:spPr>
          <a:xfrm>
            <a:off x="500073" y="258535"/>
            <a:ext cx="603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問</a:t>
            </a:r>
            <a:r>
              <a:rPr lang="en-US" altLang="ja-JP" dirty="0"/>
              <a:t>7</a:t>
            </a:r>
            <a:endParaRPr kumimoji="1" lang="ja-JP" altLang="en-US" dirty="0"/>
          </a:p>
        </p:txBody>
      </p:sp>
      <p:pic>
        <p:nvPicPr>
          <p:cNvPr id="13" name="図プレースホルダー 12">
            <a:extLst>
              <a:ext uri="{FF2B5EF4-FFF2-40B4-BE49-F238E27FC236}">
                <a16:creationId xmlns:a16="http://schemas.microsoft.com/office/drawing/2014/main" id="{B4026CD1-C194-46DE-B274-A7FCD47081A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19" b="19919"/>
          <a:stretch>
            <a:fillRect/>
          </a:stretch>
        </p:blipFill>
        <p:spPr>
          <a:xfrm>
            <a:off x="5687400" y="726181"/>
            <a:ext cx="5889930" cy="5337268"/>
          </a:xfr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C02139E-DBC8-456E-92F7-700A875A035C}"/>
              </a:ext>
            </a:extLst>
          </p:cNvPr>
          <p:cNvSpPr txBox="1"/>
          <p:nvPr/>
        </p:nvSpPr>
        <p:spPr>
          <a:xfrm>
            <a:off x="1087513" y="3803730"/>
            <a:ext cx="4029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プルメリヤとしても知られています。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72B30C5-0C13-4DA1-971E-8DC1CAFDBD3E}"/>
              </a:ext>
            </a:extLst>
          </p:cNvPr>
          <p:cNvSpPr txBox="1"/>
          <p:nvPr/>
        </p:nvSpPr>
        <p:spPr>
          <a:xfrm>
            <a:off x="9982519" y="5731089"/>
            <a:ext cx="1727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chemeClr val="bg1"/>
                </a:solidFill>
              </a:rPr>
              <a:t>©ASEAN-Japan Centre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42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0B6F22-7232-4ED2-9072-8DFF97322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32" y="1495888"/>
            <a:ext cx="6804735" cy="1233488"/>
          </a:xfrm>
        </p:spPr>
        <p:txBody>
          <a:bodyPr>
            <a:normAutofit/>
          </a:bodyPr>
          <a:lstStyle/>
          <a:p>
            <a:r>
              <a:rPr kumimoji="1" lang="ja-JP" altLang="en-US" sz="5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おっと！まちがい</a:t>
            </a:r>
          </a:p>
        </p:txBody>
      </p:sp>
      <p:sp>
        <p:nvSpPr>
          <p:cNvPr id="3" name="四角形: 角を丸くする 2">
            <a:hlinkClick r:id="rId2" action="ppaction://hlinksldjump"/>
            <a:extLst>
              <a:ext uri="{FF2B5EF4-FFF2-40B4-BE49-F238E27FC236}">
                <a16:creationId xmlns:a16="http://schemas.microsoft.com/office/drawing/2014/main" id="{89149754-9F91-4A93-9412-F8AD3EDAC0B1}"/>
              </a:ext>
            </a:extLst>
          </p:cNvPr>
          <p:cNvSpPr/>
          <p:nvPr/>
        </p:nvSpPr>
        <p:spPr>
          <a:xfrm>
            <a:off x="1322773" y="4048216"/>
            <a:ext cx="4163627" cy="95878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四角形: 角を丸くする 3">
            <a:hlinkClick r:id="rId3" action="ppaction://hlinksldjump"/>
            <a:extLst>
              <a:ext uri="{FF2B5EF4-FFF2-40B4-BE49-F238E27FC236}">
                <a16:creationId xmlns:a16="http://schemas.microsoft.com/office/drawing/2014/main" id="{5C08F7A5-E345-499D-A779-D5DFB137FE4E}"/>
              </a:ext>
            </a:extLst>
          </p:cNvPr>
          <p:cNvSpPr/>
          <p:nvPr/>
        </p:nvSpPr>
        <p:spPr>
          <a:xfrm>
            <a:off x="6215849" y="4048217"/>
            <a:ext cx="4163627" cy="95878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hlinkClick r:id="rId3" action="ppaction://hlinksldjump"/>
            <a:extLst>
              <a:ext uri="{FF2B5EF4-FFF2-40B4-BE49-F238E27FC236}">
                <a16:creationId xmlns:a16="http://schemas.microsoft.com/office/drawing/2014/main" id="{47321510-6AE6-4252-B45F-5FB7F066999F}"/>
              </a:ext>
            </a:extLst>
          </p:cNvPr>
          <p:cNvSpPr txBox="1"/>
          <p:nvPr/>
        </p:nvSpPr>
        <p:spPr>
          <a:xfrm>
            <a:off x="6989687" y="4305655"/>
            <a:ext cx="2722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  <a:endParaRPr kumimoji="1" lang="ja-JP" altLang="en-US" sz="2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6" name="テキスト ボックス 5">
            <a:hlinkClick r:id="rId2" action="ppaction://hlinksldjump"/>
            <a:extLst>
              <a:ext uri="{FF2B5EF4-FFF2-40B4-BE49-F238E27FC236}">
                <a16:creationId xmlns:a16="http://schemas.microsoft.com/office/drawing/2014/main" id="{A61D9112-23DC-4422-B606-989E907759B7}"/>
              </a:ext>
            </a:extLst>
          </p:cNvPr>
          <p:cNvSpPr txBox="1"/>
          <p:nvPr/>
        </p:nvSpPr>
        <p:spPr>
          <a:xfrm>
            <a:off x="1723748" y="4316007"/>
            <a:ext cx="3469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↩もういちど挑戦する</a:t>
            </a:r>
          </a:p>
        </p:txBody>
      </p:sp>
    </p:spTree>
    <p:extLst>
      <p:ext uri="{BB962C8B-B14F-4D97-AF65-F5344CB8AC3E}">
        <p14:creationId xmlns:p14="http://schemas.microsoft.com/office/powerpoint/2010/main" val="173490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E66F6C-44FC-4BEA-8437-92733A58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97" y="558358"/>
            <a:ext cx="9178358" cy="16737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問</a:t>
            </a:r>
            <a:r>
              <a:rPr kumimoji="1" lang="en-US" altLang="ja-JP" dirty="0"/>
              <a:t>8</a:t>
            </a:r>
            <a:r>
              <a:rPr kumimoji="1" lang="ja-JP" altLang="en-US" sz="3600" dirty="0"/>
              <a:t> ラオスで食材の保存・弁当箱・雑貨</a:t>
            </a:r>
            <a:br>
              <a:rPr kumimoji="1" lang="en-US" altLang="ja-JP" sz="3600" dirty="0"/>
            </a:br>
            <a:r>
              <a:rPr kumimoji="1" lang="ja-JP" altLang="en-US" sz="3600" dirty="0"/>
              <a:t>　　入れなどで使われいる竹製品を何と　</a:t>
            </a:r>
            <a:br>
              <a:rPr kumimoji="1" lang="en-US" altLang="ja-JP" sz="3600" dirty="0"/>
            </a:br>
            <a:r>
              <a:rPr kumimoji="1" lang="ja-JP" altLang="en-US" sz="3600" dirty="0"/>
              <a:t>　　いう？</a:t>
            </a:r>
            <a:r>
              <a:rPr kumimoji="1" lang="en-US" altLang="ja-JP" sz="3600" dirty="0"/>
              <a:t> </a:t>
            </a:r>
            <a:endParaRPr kumimoji="1" lang="ja-JP" altLang="en-US" sz="3600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B94BE84-DF95-42BB-81A8-982443B2F15D}"/>
              </a:ext>
            </a:extLst>
          </p:cNvPr>
          <p:cNvGrpSpPr/>
          <p:nvPr/>
        </p:nvGrpSpPr>
        <p:grpSpPr>
          <a:xfrm>
            <a:off x="9795355" y="367914"/>
            <a:ext cx="2396645" cy="416402"/>
            <a:chOff x="9295246" y="350158"/>
            <a:chExt cx="2458790" cy="416402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02C7449D-1643-475F-AAB0-880C903CECFF}"/>
                </a:ext>
              </a:extLst>
            </p:cNvPr>
            <p:cNvSpPr txBox="1"/>
            <p:nvPr/>
          </p:nvSpPr>
          <p:spPr>
            <a:xfrm>
              <a:off x="9738284" y="386714"/>
              <a:ext cx="201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>
                  <a:solidFill>
                    <a:schemeClr val="tx2"/>
                  </a:solidFill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ラオス</a:t>
              </a:r>
              <a:r>
                <a:rPr kumimoji="1" lang="ja-JP" altLang="en-US" sz="1400" dirty="0">
                  <a:solidFill>
                    <a:schemeClr val="tx2"/>
                  </a:solidFill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の達人</a:t>
              </a:r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929936F2-2F96-42C1-8D6E-54ED93FF7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95246" y="350158"/>
              <a:ext cx="416402" cy="416402"/>
            </a:xfrm>
            <a:prstGeom prst="rect">
              <a:avLst/>
            </a:prstGeom>
          </p:spPr>
        </p:pic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E8C7647-BCBF-46E6-954D-2EADA5014799}"/>
              </a:ext>
            </a:extLst>
          </p:cNvPr>
          <p:cNvSpPr txBox="1"/>
          <p:nvPr/>
        </p:nvSpPr>
        <p:spPr>
          <a:xfrm>
            <a:off x="3488928" y="2197483"/>
            <a:ext cx="448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A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ティップカオ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6C7ACDA-74B5-4AFE-88B3-436B44819A69}"/>
              </a:ext>
            </a:extLst>
          </p:cNvPr>
          <p:cNvSpPr txBox="1"/>
          <p:nvPr/>
        </p:nvSpPr>
        <p:spPr>
          <a:xfrm>
            <a:off x="3453412" y="3089945"/>
            <a:ext cx="448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Ｂ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4" action="ppaction://hlinksldjump"/>
              </a:rPr>
              <a:t>パーカオ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EA86BFC-DBEF-4076-A4E5-C2A0E1FFB7D4}"/>
              </a:ext>
            </a:extLst>
          </p:cNvPr>
          <p:cNvSpPr txBox="1"/>
          <p:nvPr/>
        </p:nvSpPr>
        <p:spPr>
          <a:xfrm>
            <a:off x="3551072" y="4014186"/>
            <a:ext cx="448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C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4" action="ppaction://hlinksldjump"/>
              </a:rPr>
              <a:t>タン・ワイ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4" action="ppaction://hlinksldjump"/>
              </a:rPr>
              <a:t>　</a:t>
            </a:r>
            <a:endParaRPr kumimoji="1" lang="ja-JP" altLang="en-US" sz="3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13DD106-7437-4305-BCB9-B7FC245EB7EF}"/>
              </a:ext>
            </a:extLst>
          </p:cNvPr>
          <p:cNvSpPr txBox="1"/>
          <p:nvPr/>
        </p:nvSpPr>
        <p:spPr>
          <a:xfrm>
            <a:off x="3551068" y="5041258"/>
            <a:ext cx="448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D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4" action="ppaction://hlinksldjump"/>
              </a:rPr>
              <a:t>カパォ・ワイ　</a:t>
            </a:r>
            <a:endParaRPr kumimoji="1" lang="ja-JP" altLang="en-US" sz="3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168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2CC447-37BE-44B1-B1D3-16678F7A4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55" y="827614"/>
            <a:ext cx="3932237" cy="212865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12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正解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296D90E-22FF-491E-824B-BC049064E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7870" y="3643944"/>
            <a:ext cx="4424006" cy="88799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「ティップカオ」</a:t>
            </a:r>
            <a:endParaRPr kumimoji="1" lang="en-US" altLang="ja-JP" sz="3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 algn="ctr"/>
            <a:endParaRPr kumimoji="1" lang="ja-JP" altLang="en-US" sz="3200" dirty="0"/>
          </a:p>
        </p:txBody>
      </p:sp>
      <p:sp>
        <p:nvSpPr>
          <p:cNvPr id="5" name="四角形: 角を丸くする 4">
            <a:hlinkClick r:id="rId2" action="ppaction://hlinksldjump"/>
            <a:extLst>
              <a:ext uri="{FF2B5EF4-FFF2-40B4-BE49-F238E27FC236}">
                <a16:creationId xmlns:a16="http://schemas.microsoft.com/office/drawing/2014/main" id="{B439F399-B7E9-41E2-9D17-542205599054}"/>
              </a:ext>
            </a:extLst>
          </p:cNvPr>
          <p:cNvSpPr/>
          <p:nvPr/>
        </p:nvSpPr>
        <p:spPr>
          <a:xfrm>
            <a:off x="1103755" y="5095783"/>
            <a:ext cx="3932237" cy="96766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hlinkClick r:id="rId2" action="ppaction://hlinksldjump"/>
            <a:extLst>
              <a:ext uri="{FF2B5EF4-FFF2-40B4-BE49-F238E27FC236}">
                <a16:creationId xmlns:a16="http://schemas.microsoft.com/office/drawing/2014/main" id="{8143AC80-C6BB-41AB-8B71-4DA83DE74B51}"/>
              </a:ext>
            </a:extLst>
          </p:cNvPr>
          <p:cNvSpPr txBox="1"/>
          <p:nvPr/>
        </p:nvSpPr>
        <p:spPr>
          <a:xfrm>
            <a:off x="1535838" y="5335482"/>
            <a:ext cx="3426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B3B43DA-EAA0-42DB-8D02-E0036316686A}"/>
              </a:ext>
            </a:extLst>
          </p:cNvPr>
          <p:cNvSpPr txBox="1"/>
          <p:nvPr/>
        </p:nvSpPr>
        <p:spPr>
          <a:xfrm>
            <a:off x="9982519" y="5743286"/>
            <a:ext cx="1727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chemeClr val="bg1"/>
                </a:solidFill>
              </a:rPr>
              <a:t>©ASEAN-Japan Centre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8AF515E-F714-495F-BF48-15D169C2054D}"/>
              </a:ext>
            </a:extLst>
          </p:cNvPr>
          <p:cNvSpPr txBox="1"/>
          <p:nvPr/>
        </p:nvSpPr>
        <p:spPr>
          <a:xfrm>
            <a:off x="500073" y="258535"/>
            <a:ext cx="603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問</a:t>
            </a:r>
            <a:r>
              <a:rPr kumimoji="1" lang="en-US" altLang="ja-JP" dirty="0"/>
              <a:t>8</a:t>
            </a:r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72B30C5-0C13-4DA1-971E-8DC1CAFDBD3E}"/>
              </a:ext>
            </a:extLst>
          </p:cNvPr>
          <p:cNvSpPr txBox="1"/>
          <p:nvPr/>
        </p:nvSpPr>
        <p:spPr>
          <a:xfrm>
            <a:off x="9982519" y="5731089"/>
            <a:ext cx="1727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chemeClr val="bg1"/>
                </a:solidFill>
              </a:rPr>
              <a:t>©ASEAN-Japan Centre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pic>
        <p:nvPicPr>
          <p:cNvPr id="12" name="図プレースホルダー 11">
            <a:extLst>
              <a:ext uri="{FF2B5EF4-FFF2-40B4-BE49-F238E27FC236}">
                <a16:creationId xmlns:a16="http://schemas.microsoft.com/office/drawing/2014/main" id="{30ACF9BB-4B38-49FD-B3EF-3495CFBF9D0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34742" y="858417"/>
            <a:ext cx="5744001" cy="5205032"/>
          </a:xfr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CF52C12-2C6E-4E69-8474-A61CECC5F381}"/>
              </a:ext>
            </a:extLst>
          </p:cNvPr>
          <p:cNvSpPr txBox="1"/>
          <p:nvPr/>
        </p:nvSpPr>
        <p:spPr>
          <a:xfrm>
            <a:off x="9982519" y="5742726"/>
            <a:ext cx="1727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chemeClr val="bg1"/>
                </a:solidFill>
              </a:rPr>
              <a:t>©ASEAN-Japan Centre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26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0B6F22-7232-4ED2-9072-8DFF97322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32" y="1495888"/>
            <a:ext cx="6804735" cy="1233488"/>
          </a:xfrm>
        </p:spPr>
        <p:txBody>
          <a:bodyPr>
            <a:normAutofit/>
          </a:bodyPr>
          <a:lstStyle/>
          <a:p>
            <a:r>
              <a:rPr kumimoji="1" lang="ja-JP" altLang="en-US" sz="5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おっと！まちがい</a:t>
            </a:r>
          </a:p>
        </p:txBody>
      </p:sp>
      <p:sp>
        <p:nvSpPr>
          <p:cNvPr id="3" name="四角形: 角を丸くする 2">
            <a:hlinkClick r:id="rId2" action="ppaction://hlinksldjump"/>
            <a:extLst>
              <a:ext uri="{FF2B5EF4-FFF2-40B4-BE49-F238E27FC236}">
                <a16:creationId xmlns:a16="http://schemas.microsoft.com/office/drawing/2014/main" id="{89149754-9F91-4A93-9412-F8AD3EDAC0B1}"/>
              </a:ext>
            </a:extLst>
          </p:cNvPr>
          <p:cNvSpPr/>
          <p:nvPr/>
        </p:nvSpPr>
        <p:spPr>
          <a:xfrm>
            <a:off x="1322773" y="4048216"/>
            <a:ext cx="4163627" cy="95878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四角形: 角を丸くする 3">
            <a:hlinkClick r:id="rId3" action="ppaction://hlinksldjump"/>
            <a:extLst>
              <a:ext uri="{FF2B5EF4-FFF2-40B4-BE49-F238E27FC236}">
                <a16:creationId xmlns:a16="http://schemas.microsoft.com/office/drawing/2014/main" id="{5C08F7A5-E345-499D-A779-D5DFB137FE4E}"/>
              </a:ext>
            </a:extLst>
          </p:cNvPr>
          <p:cNvSpPr/>
          <p:nvPr/>
        </p:nvSpPr>
        <p:spPr>
          <a:xfrm>
            <a:off x="6215849" y="4048217"/>
            <a:ext cx="4163627" cy="95878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hlinkClick r:id="rId3" action="ppaction://hlinksldjump"/>
            <a:extLst>
              <a:ext uri="{FF2B5EF4-FFF2-40B4-BE49-F238E27FC236}">
                <a16:creationId xmlns:a16="http://schemas.microsoft.com/office/drawing/2014/main" id="{47321510-6AE6-4252-B45F-5FB7F066999F}"/>
              </a:ext>
            </a:extLst>
          </p:cNvPr>
          <p:cNvSpPr txBox="1"/>
          <p:nvPr/>
        </p:nvSpPr>
        <p:spPr>
          <a:xfrm>
            <a:off x="6989687" y="4305655"/>
            <a:ext cx="2722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  <a:endParaRPr kumimoji="1" lang="ja-JP" altLang="en-US" sz="2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6" name="テキスト ボックス 5">
            <a:hlinkClick r:id="rId2" action="ppaction://hlinksldjump"/>
            <a:extLst>
              <a:ext uri="{FF2B5EF4-FFF2-40B4-BE49-F238E27FC236}">
                <a16:creationId xmlns:a16="http://schemas.microsoft.com/office/drawing/2014/main" id="{A61D9112-23DC-4422-B606-989E907759B7}"/>
              </a:ext>
            </a:extLst>
          </p:cNvPr>
          <p:cNvSpPr txBox="1"/>
          <p:nvPr/>
        </p:nvSpPr>
        <p:spPr>
          <a:xfrm>
            <a:off x="1723748" y="4316007"/>
            <a:ext cx="3407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↩もういちど挑戦する</a:t>
            </a:r>
          </a:p>
        </p:txBody>
      </p:sp>
    </p:spTree>
    <p:extLst>
      <p:ext uri="{BB962C8B-B14F-4D97-AF65-F5344CB8AC3E}">
        <p14:creationId xmlns:p14="http://schemas.microsoft.com/office/powerpoint/2010/main" val="394120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E66F6C-44FC-4BEA-8437-92733A58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805" y="514906"/>
            <a:ext cx="9314428" cy="1533790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/>
              <a:t>問</a:t>
            </a:r>
            <a:r>
              <a:rPr kumimoji="1" lang="en-US" altLang="ja-JP" sz="3600" dirty="0"/>
              <a:t>9</a:t>
            </a:r>
            <a:r>
              <a:rPr kumimoji="1" lang="ja-JP" altLang="en-US" sz="3600" dirty="0"/>
              <a:t>  ラオスの伝統服で、女性がいつも</a:t>
            </a:r>
            <a:br>
              <a:rPr kumimoji="1" lang="en-US" altLang="ja-JP" sz="3600" dirty="0"/>
            </a:br>
            <a:r>
              <a:rPr kumimoji="1" lang="ja-JP" altLang="en-US" sz="3600" dirty="0"/>
              <a:t>　　 着ている巻スカートを何という？</a:t>
            </a:r>
            <a:r>
              <a:rPr kumimoji="1" lang="en-US" altLang="ja-JP" sz="3600" dirty="0"/>
              <a:t> </a:t>
            </a:r>
            <a:endParaRPr kumimoji="1" lang="ja-JP" altLang="en-US" sz="3600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B94BE84-DF95-42BB-81A8-982443B2F15D}"/>
              </a:ext>
            </a:extLst>
          </p:cNvPr>
          <p:cNvGrpSpPr/>
          <p:nvPr/>
        </p:nvGrpSpPr>
        <p:grpSpPr>
          <a:xfrm>
            <a:off x="9795355" y="367914"/>
            <a:ext cx="2396645" cy="416402"/>
            <a:chOff x="9295246" y="350158"/>
            <a:chExt cx="2458790" cy="416402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02C7449D-1643-475F-AAB0-880C903CECFF}"/>
                </a:ext>
              </a:extLst>
            </p:cNvPr>
            <p:cNvSpPr txBox="1"/>
            <p:nvPr/>
          </p:nvSpPr>
          <p:spPr>
            <a:xfrm>
              <a:off x="9738284" y="386714"/>
              <a:ext cx="201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>
                  <a:solidFill>
                    <a:schemeClr val="tx2"/>
                  </a:solidFill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ラオス</a:t>
              </a:r>
              <a:r>
                <a:rPr kumimoji="1" lang="ja-JP" altLang="en-US" sz="1400" dirty="0">
                  <a:solidFill>
                    <a:schemeClr val="tx2"/>
                  </a:solidFill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の達人</a:t>
              </a:r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929936F2-2F96-42C1-8D6E-54ED93FF7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95246" y="350158"/>
              <a:ext cx="416402" cy="416402"/>
            </a:xfrm>
            <a:prstGeom prst="rect">
              <a:avLst/>
            </a:prstGeom>
          </p:spPr>
        </p:pic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E8C7647-BCBF-46E6-954D-2EADA5014799}"/>
              </a:ext>
            </a:extLst>
          </p:cNvPr>
          <p:cNvSpPr txBox="1"/>
          <p:nvPr/>
        </p:nvSpPr>
        <p:spPr>
          <a:xfrm>
            <a:off x="3670921" y="2366177"/>
            <a:ext cx="3920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A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/>
              </a:rPr>
              <a:t>ぺービエン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/>
              </a:rPr>
              <a:t>　</a:t>
            </a:r>
            <a:endParaRPr kumimoji="1" lang="ja-JP" altLang="en-US" sz="3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6C7ACDA-74B5-4AFE-88B3-436B44819A69}"/>
              </a:ext>
            </a:extLst>
          </p:cNvPr>
          <p:cNvSpPr txBox="1"/>
          <p:nvPr/>
        </p:nvSpPr>
        <p:spPr>
          <a:xfrm>
            <a:off x="3630971" y="3227909"/>
            <a:ext cx="4293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Ｂ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/>
              </a:rPr>
              <a:t>ソーン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EA86BFC-DBEF-4076-A4E5-C2A0E1FFB7D4}"/>
              </a:ext>
            </a:extLst>
          </p:cNvPr>
          <p:cNvSpPr txBox="1"/>
          <p:nvPr/>
        </p:nvSpPr>
        <p:spPr>
          <a:xfrm>
            <a:off x="3719747" y="4162974"/>
            <a:ext cx="2956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C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シン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13DD106-7437-4305-BCB9-B7FC245EB7EF}"/>
              </a:ext>
            </a:extLst>
          </p:cNvPr>
          <p:cNvSpPr txBox="1"/>
          <p:nvPr/>
        </p:nvSpPr>
        <p:spPr>
          <a:xfrm>
            <a:off x="3719747" y="5155534"/>
            <a:ext cx="5772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D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/>
              </a:rPr>
              <a:t>カ</a:t>
            </a:r>
            <a:r>
              <a:rPr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/>
              </a:rPr>
              <a:t>ポーン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35200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2CC447-37BE-44B1-B1D3-16678F7A4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55" y="999298"/>
            <a:ext cx="4077205" cy="1983698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12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正解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296D90E-22FF-491E-824B-BC049064E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8787" y="3187743"/>
            <a:ext cx="4077205" cy="88799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「シン」</a:t>
            </a:r>
            <a:endParaRPr kumimoji="1" lang="ja-JP" altLang="en-US" sz="3200" dirty="0"/>
          </a:p>
        </p:txBody>
      </p:sp>
      <p:sp>
        <p:nvSpPr>
          <p:cNvPr id="5" name="四角形: 角を丸くする 4">
            <a:hlinkClick r:id="rId2" action="ppaction://hlinksldjump"/>
            <a:extLst>
              <a:ext uri="{FF2B5EF4-FFF2-40B4-BE49-F238E27FC236}">
                <a16:creationId xmlns:a16="http://schemas.microsoft.com/office/drawing/2014/main" id="{B439F399-B7E9-41E2-9D17-542205599054}"/>
              </a:ext>
            </a:extLst>
          </p:cNvPr>
          <p:cNvSpPr/>
          <p:nvPr/>
        </p:nvSpPr>
        <p:spPr>
          <a:xfrm>
            <a:off x="1136341" y="5095783"/>
            <a:ext cx="3932237" cy="96766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hlinkClick r:id="rId2" action="ppaction://hlinksldjump"/>
            <a:extLst>
              <a:ext uri="{FF2B5EF4-FFF2-40B4-BE49-F238E27FC236}">
                <a16:creationId xmlns:a16="http://schemas.microsoft.com/office/drawing/2014/main" id="{8143AC80-C6BB-41AB-8B71-4DA83DE74B51}"/>
              </a:ext>
            </a:extLst>
          </p:cNvPr>
          <p:cNvSpPr txBox="1"/>
          <p:nvPr/>
        </p:nvSpPr>
        <p:spPr>
          <a:xfrm>
            <a:off x="1677882" y="5335482"/>
            <a:ext cx="3426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B3B43DA-EAA0-42DB-8D02-E0036316686A}"/>
              </a:ext>
            </a:extLst>
          </p:cNvPr>
          <p:cNvSpPr txBox="1"/>
          <p:nvPr/>
        </p:nvSpPr>
        <p:spPr>
          <a:xfrm>
            <a:off x="9982519" y="5743286"/>
            <a:ext cx="1727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chemeClr val="bg1"/>
                </a:solidFill>
              </a:rPr>
              <a:t>©ASEAN-Japan Centre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8AF515E-F714-495F-BF48-15D169C2054D}"/>
              </a:ext>
            </a:extLst>
          </p:cNvPr>
          <p:cNvSpPr txBox="1"/>
          <p:nvPr/>
        </p:nvSpPr>
        <p:spPr>
          <a:xfrm>
            <a:off x="500073" y="258535"/>
            <a:ext cx="603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問</a:t>
            </a:r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72B30C5-0C13-4DA1-971E-8DC1CAFDBD3E}"/>
              </a:ext>
            </a:extLst>
          </p:cNvPr>
          <p:cNvSpPr txBox="1"/>
          <p:nvPr/>
        </p:nvSpPr>
        <p:spPr>
          <a:xfrm>
            <a:off x="9982519" y="5731089"/>
            <a:ext cx="1727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chemeClr val="bg1"/>
                </a:solidFill>
              </a:rPr>
              <a:t>©ASEAN-Japan Centre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CF52C12-2C6E-4E69-8474-A61CECC5F381}"/>
              </a:ext>
            </a:extLst>
          </p:cNvPr>
          <p:cNvSpPr txBox="1"/>
          <p:nvPr/>
        </p:nvSpPr>
        <p:spPr>
          <a:xfrm>
            <a:off x="9982519" y="5742726"/>
            <a:ext cx="1727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chemeClr val="bg1"/>
                </a:solidFill>
              </a:rPr>
              <a:t>©ASEAN-Japan Centre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pic>
        <p:nvPicPr>
          <p:cNvPr id="18" name="図プレースホルダー 17">
            <a:extLst>
              <a:ext uri="{FF2B5EF4-FFF2-40B4-BE49-F238E27FC236}">
                <a16:creationId xmlns:a16="http://schemas.microsoft.com/office/drawing/2014/main" id="{93498AF5-B629-485A-84EF-02AD0D2AE75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3" t="15138" r="35920" b="10506"/>
          <a:stretch/>
        </p:blipFill>
        <p:spPr>
          <a:xfrm>
            <a:off x="6001304" y="790880"/>
            <a:ext cx="5427346" cy="5276240"/>
          </a:xfr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4663311-C879-42B0-B5D5-B2E4BACED7CF}"/>
              </a:ext>
            </a:extLst>
          </p:cNvPr>
          <p:cNvSpPr txBox="1"/>
          <p:nvPr/>
        </p:nvSpPr>
        <p:spPr>
          <a:xfrm>
            <a:off x="9770934" y="5742726"/>
            <a:ext cx="1727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/>
              <a:t>©ASEAN-Japan Centre</a:t>
            </a:r>
            <a:endParaRPr kumimoji="1" lang="ja-JP" altLang="en-US" sz="10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FC70FF1-1D30-4ED3-A30D-9D038D988FD7}"/>
              </a:ext>
            </a:extLst>
          </p:cNvPr>
          <p:cNvSpPr txBox="1"/>
          <p:nvPr/>
        </p:nvSpPr>
        <p:spPr>
          <a:xfrm>
            <a:off x="1136341" y="3842755"/>
            <a:ext cx="3964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大きな筒状になったスカートを履き、腰に巻き付ける。</a:t>
            </a:r>
          </a:p>
        </p:txBody>
      </p:sp>
    </p:spTree>
    <p:extLst>
      <p:ext uri="{BB962C8B-B14F-4D97-AF65-F5344CB8AC3E}">
        <p14:creationId xmlns:p14="http://schemas.microsoft.com/office/powerpoint/2010/main" val="345097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0B6F22-7232-4ED2-9072-8DFF97322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32" y="1495888"/>
            <a:ext cx="6804735" cy="1233488"/>
          </a:xfrm>
        </p:spPr>
        <p:txBody>
          <a:bodyPr>
            <a:normAutofit/>
          </a:bodyPr>
          <a:lstStyle/>
          <a:p>
            <a:r>
              <a:rPr kumimoji="1" lang="ja-JP" altLang="en-US" sz="5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おっと！まちがい</a:t>
            </a:r>
          </a:p>
        </p:txBody>
      </p:sp>
      <p:sp>
        <p:nvSpPr>
          <p:cNvPr id="3" name="四角形: 角を丸くする 2">
            <a:hlinkClick r:id="rId2" action="ppaction://hlinksldjump"/>
            <a:extLst>
              <a:ext uri="{FF2B5EF4-FFF2-40B4-BE49-F238E27FC236}">
                <a16:creationId xmlns:a16="http://schemas.microsoft.com/office/drawing/2014/main" id="{89149754-9F91-4A93-9412-F8AD3EDAC0B1}"/>
              </a:ext>
            </a:extLst>
          </p:cNvPr>
          <p:cNvSpPr/>
          <p:nvPr/>
        </p:nvSpPr>
        <p:spPr>
          <a:xfrm>
            <a:off x="1322773" y="4048216"/>
            <a:ext cx="4163627" cy="95878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四角形: 角を丸くする 3">
            <a:hlinkClick r:id="rId3" action="ppaction://hlinksldjump"/>
            <a:extLst>
              <a:ext uri="{FF2B5EF4-FFF2-40B4-BE49-F238E27FC236}">
                <a16:creationId xmlns:a16="http://schemas.microsoft.com/office/drawing/2014/main" id="{5C08F7A5-E345-499D-A779-D5DFB137FE4E}"/>
              </a:ext>
            </a:extLst>
          </p:cNvPr>
          <p:cNvSpPr/>
          <p:nvPr/>
        </p:nvSpPr>
        <p:spPr>
          <a:xfrm>
            <a:off x="6215849" y="4048217"/>
            <a:ext cx="4163627" cy="95878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hlinkClick r:id="rId3" action="ppaction://hlinksldjump"/>
            <a:extLst>
              <a:ext uri="{FF2B5EF4-FFF2-40B4-BE49-F238E27FC236}">
                <a16:creationId xmlns:a16="http://schemas.microsoft.com/office/drawing/2014/main" id="{47321510-6AE6-4252-B45F-5FB7F066999F}"/>
              </a:ext>
            </a:extLst>
          </p:cNvPr>
          <p:cNvSpPr txBox="1"/>
          <p:nvPr/>
        </p:nvSpPr>
        <p:spPr>
          <a:xfrm>
            <a:off x="6989687" y="4305655"/>
            <a:ext cx="2722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  <a:endParaRPr kumimoji="1" lang="ja-JP" altLang="en-US" sz="2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6" name="テキスト ボックス 5">
            <a:hlinkClick r:id="rId2" action="ppaction://hlinksldjump"/>
            <a:extLst>
              <a:ext uri="{FF2B5EF4-FFF2-40B4-BE49-F238E27FC236}">
                <a16:creationId xmlns:a16="http://schemas.microsoft.com/office/drawing/2014/main" id="{A61D9112-23DC-4422-B606-989E907759B7}"/>
              </a:ext>
            </a:extLst>
          </p:cNvPr>
          <p:cNvSpPr txBox="1"/>
          <p:nvPr/>
        </p:nvSpPr>
        <p:spPr>
          <a:xfrm>
            <a:off x="1723748" y="4316007"/>
            <a:ext cx="3469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↩もういちど挑戦する</a:t>
            </a:r>
          </a:p>
        </p:txBody>
      </p:sp>
    </p:spTree>
    <p:extLst>
      <p:ext uri="{BB962C8B-B14F-4D97-AF65-F5344CB8AC3E}">
        <p14:creationId xmlns:p14="http://schemas.microsoft.com/office/powerpoint/2010/main" val="354402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E66F6C-44FC-4BEA-8437-92733A58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142" y="696355"/>
            <a:ext cx="9116214" cy="1233488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問</a:t>
            </a:r>
            <a:r>
              <a:rPr kumimoji="1" lang="en-US" altLang="ja-JP" sz="3600" dirty="0"/>
              <a:t>10</a:t>
            </a:r>
            <a:r>
              <a:rPr kumimoji="1" lang="ja-JP" altLang="en-US" sz="3600" dirty="0"/>
              <a:t>　ラオスの人口は日本のどこの</a:t>
            </a:r>
            <a:br>
              <a:rPr kumimoji="1" lang="en-US" altLang="ja-JP" sz="3600" dirty="0"/>
            </a:br>
            <a:r>
              <a:rPr kumimoji="1" lang="ja-JP" altLang="en-US" sz="3600" dirty="0"/>
              <a:t>　　　 都道府県と同じくらい？</a:t>
            </a:r>
            <a:r>
              <a:rPr kumimoji="1" lang="en-US" altLang="ja-JP" sz="3600" dirty="0"/>
              <a:t> </a:t>
            </a:r>
            <a:endParaRPr kumimoji="1" lang="ja-JP" altLang="en-US" sz="3600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B94BE84-DF95-42BB-81A8-982443B2F15D}"/>
              </a:ext>
            </a:extLst>
          </p:cNvPr>
          <p:cNvGrpSpPr/>
          <p:nvPr/>
        </p:nvGrpSpPr>
        <p:grpSpPr>
          <a:xfrm>
            <a:off x="9795355" y="367914"/>
            <a:ext cx="2396645" cy="416402"/>
            <a:chOff x="9295246" y="350158"/>
            <a:chExt cx="2458790" cy="416402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02C7449D-1643-475F-AAB0-880C903CECFF}"/>
                </a:ext>
              </a:extLst>
            </p:cNvPr>
            <p:cNvSpPr txBox="1"/>
            <p:nvPr/>
          </p:nvSpPr>
          <p:spPr>
            <a:xfrm>
              <a:off x="9738284" y="386714"/>
              <a:ext cx="201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>
                  <a:solidFill>
                    <a:schemeClr val="tx2"/>
                  </a:solidFill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ラオス</a:t>
              </a:r>
              <a:r>
                <a:rPr kumimoji="1" lang="ja-JP" altLang="en-US" sz="1400" dirty="0">
                  <a:solidFill>
                    <a:schemeClr val="tx2"/>
                  </a:solidFill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の達人</a:t>
              </a:r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929936F2-2F96-42C1-8D6E-54ED93FF7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95246" y="350158"/>
              <a:ext cx="416402" cy="416402"/>
            </a:xfrm>
            <a:prstGeom prst="rect">
              <a:avLst/>
            </a:prstGeom>
          </p:spPr>
        </p:pic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E8C7647-BCBF-46E6-954D-2EADA5014799}"/>
              </a:ext>
            </a:extLst>
          </p:cNvPr>
          <p:cNvSpPr txBox="1"/>
          <p:nvPr/>
        </p:nvSpPr>
        <p:spPr>
          <a:xfrm>
            <a:off x="3790765" y="2407255"/>
            <a:ext cx="3107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A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東京都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6C7ACDA-74B5-4AFE-88B3-436B44819A69}"/>
              </a:ext>
            </a:extLst>
          </p:cNvPr>
          <p:cNvSpPr txBox="1"/>
          <p:nvPr/>
        </p:nvSpPr>
        <p:spPr>
          <a:xfrm>
            <a:off x="3746374" y="3250449"/>
            <a:ext cx="3231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Ｂ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沖縄県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EA86BFC-DBEF-4076-A4E5-C2A0E1FFB7D4}"/>
              </a:ext>
            </a:extLst>
          </p:cNvPr>
          <p:cNvSpPr txBox="1"/>
          <p:nvPr/>
        </p:nvSpPr>
        <p:spPr>
          <a:xfrm>
            <a:off x="3808520" y="4070207"/>
            <a:ext cx="2947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C</a:t>
            </a:r>
            <a:r>
              <a:rPr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埼玉県</a:t>
            </a:r>
            <a:endParaRPr kumimoji="1" lang="ja-JP" altLang="en-US" sz="3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13DD106-7437-4305-BCB9-B7FC245EB7EF}"/>
              </a:ext>
            </a:extLst>
          </p:cNvPr>
          <p:cNvSpPr txBox="1"/>
          <p:nvPr/>
        </p:nvSpPr>
        <p:spPr>
          <a:xfrm>
            <a:off x="3808520" y="4897585"/>
            <a:ext cx="2947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D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滋賀県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298989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2CC447-37BE-44B1-B1D3-16678F7A4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856" y="999298"/>
            <a:ext cx="4077205" cy="179994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正解</a:t>
            </a:r>
          </a:p>
        </p:txBody>
      </p:sp>
      <p:pic>
        <p:nvPicPr>
          <p:cNvPr id="8" name="図プレースホルダー 7">
            <a:extLst>
              <a:ext uri="{FF2B5EF4-FFF2-40B4-BE49-F238E27FC236}">
                <a16:creationId xmlns:a16="http://schemas.microsoft.com/office/drawing/2014/main" id="{C3C647EE-4FFE-4128-8BED-5A224F50027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63042" y="292640"/>
            <a:ext cx="5891070" cy="5770809"/>
          </a:xfrm>
        </p:spPr>
      </p:pic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296D90E-22FF-491E-824B-BC049064E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8787" y="3575255"/>
            <a:ext cx="4077205" cy="88799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ビエンチャン</a:t>
            </a:r>
            <a:endParaRPr kumimoji="1" lang="ja-JP" altLang="en-US" sz="3200" dirty="0"/>
          </a:p>
        </p:txBody>
      </p:sp>
      <p:sp>
        <p:nvSpPr>
          <p:cNvPr id="5" name="四角形: 角を丸くする 4">
            <a:hlinkClick r:id="rId3" action="ppaction://hlinksldjump"/>
            <a:extLst>
              <a:ext uri="{FF2B5EF4-FFF2-40B4-BE49-F238E27FC236}">
                <a16:creationId xmlns:a16="http://schemas.microsoft.com/office/drawing/2014/main" id="{B439F399-B7E9-41E2-9D17-542205599054}"/>
              </a:ext>
            </a:extLst>
          </p:cNvPr>
          <p:cNvSpPr/>
          <p:nvPr/>
        </p:nvSpPr>
        <p:spPr>
          <a:xfrm>
            <a:off x="1136341" y="5095783"/>
            <a:ext cx="3932237" cy="96766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hlinkClick r:id="rId3" action="ppaction://hlinksldjump"/>
            <a:extLst>
              <a:ext uri="{FF2B5EF4-FFF2-40B4-BE49-F238E27FC236}">
                <a16:creationId xmlns:a16="http://schemas.microsoft.com/office/drawing/2014/main" id="{8143AC80-C6BB-41AB-8B71-4DA83DE74B51}"/>
              </a:ext>
            </a:extLst>
          </p:cNvPr>
          <p:cNvSpPr txBox="1"/>
          <p:nvPr/>
        </p:nvSpPr>
        <p:spPr>
          <a:xfrm>
            <a:off x="1455936" y="5335482"/>
            <a:ext cx="3426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B3B43DA-EAA0-42DB-8D02-E0036316686A}"/>
              </a:ext>
            </a:extLst>
          </p:cNvPr>
          <p:cNvSpPr txBox="1"/>
          <p:nvPr/>
        </p:nvSpPr>
        <p:spPr>
          <a:xfrm>
            <a:off x="9982519" y="5743286"/>
            <a:ext cx="1727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chemeClr val="bg1"/>
                </a:solidFill>
              </a:rPr>
              <a:t>©ASEAN-Japan Centre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8AF515E-F714-495F-BF48-15D169C2054D}"/>
              </a:ext>
            </a:extLst>
          </p:cNvPr>
          <p:cNvSpPr txBox="1"/>
          <p:nvPr/>
        </p:nvSpPr>
        <p:spPr>
          <a:xfrm>
            <a:off x="500073" y="258535"/>
            <a:ext cx="603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問</a:t>
            </a:r>
            <a:r>
              <a:rPr kumimoji="1" lang="en-US" altLang="ja-JP" dirty="0"/>
              <a:t>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347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2CC447-37BE-44B1-B1D3-16678F7A4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207" y="458239"/>
            <a:ext cx="3932237" cy="215528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12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正解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296D90E-22FF-491E-824B-BC049064E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8787" y="3048205"/>
            <a:ext cx="4077205" cy="88799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「埼玉県」</a:t>
            </a:r>
            <a:endParaRPr kumimoji="1" lang="ja-JP" altLang="en-US" sz="3200" dirty="0"/>
          </a:p>
        </p:txBody>
      </p:sp>
      <p:sp>
        <p:nvSpPr>
          <p:cNvPr id="5" name="四角形: 角を丸くする 4">
            <a:hlinkClick r:id="rId2" action="ppaction://hlinksldjump"/>
            <a:extLst>
              <a:ext uri="{FF2B5EF4-FFF2-40B4-BE49-F238E27FC236}">
                <a16:creationId xmlns:a16="http://schemas.microsoft.com/office/drawing/2014/main" id="{B439F399-B7E9-41E2-9D17-542205599054}"/>
              </a:ext>
            </a:extLst>
          </p:cNvPr>
          <p:cNvSpPr/>
          <p:nvPr/>
        </p:nvSpPr>
        <p:spPr>
          <a:xfrm>
            <a:off x="1136341" y="5095783"/>
            <a:ext cx="3932237" cy="96766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hlinkClick r:id="rId2" action="ppaction://hlinksldjump"/>
            <a:extLst>
              <a:ext uri="{FF2B5EF4-FFF2-40B4-BE49-F238E27FC236}">
                <a16:creationId xmlns:a16="http://schemas.microsoft.com/office/drawing/2014/main" id="{8143AC80-C6BB-41AB-8B71-4DA83DE74B51}"/>
              </a:ext>
            </a:extLst>
          </p:cNvPr>
          <p:cNvSpPr txBox="1"/>
          <p:nvPr/>
        </p:nvSpPr>
        <p:spPr>
          <a:xfrm>
            <a:off x="1455936" y="5335482"/>
            <a:ext cx="3426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クイズをおわる⇒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B3B43DA-EAA0-42DB-8D02-E0036316686A}"/>
              </a:ext>
            </a:extLst>
          </p:cNvPr>
          <p:cNvSpPr txBox="1"/>
          <p:nvPr/>
        </p:nvSpPr>
        <p:spPr>
          <a:xfrm>
            <a:off x="9982519" y="5743286"/>
            <a:ext cx="1727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chemeClr val="bg1"/>
                </a:solidFill>
              </a:rPr>
              <a:t>©ASEAN-Japan Centre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8AF515E-F714-495F-BF48-15D169C2054D}"/>
              </a:ext>
            </a:extLst>
          </p:cNvPr>
          <p:cNvSpPr txBox="1"/>
          <p:nvPr/>
        </p:nvSpPr>
        <p:spPr>
          <a:xfrm>
            <a:off x="500072" y="258535"/>
            <a:ext cx="955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問</a:t>
            </a:r>
            <a:r>
              <a:rPr kumimoji="1" lang="en-US" altLang="ja-JP" dirty="0"/>
              <a:t>10</a:t>
            </a:r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72B30C5-0C13-4DA1-971E-8DC1CAFDBD3E}"/>
              </a:ext>
            </a:extLst>
          </p:cNvPr>
          <p:cNvSpPr txBox="1"/>
          <p:nvPr/>
        </p:nvSpPr>
        <p:spPr>
          <a:xfrm>
            <a:off x="9982519" y="5731089"/>
            <a:ext cx="1727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chemeClr val="bg1"/>
                </a:solidFill>
              </a:rPr>
              <a:t>©ASEAN-Japan Centre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CF52C12-2C6E-4E69-8474-A61CECC5F381}"/>
              </a:ext>
            </a:extLst>
          </p:cNvPr>
          <p:cNvSpPr txBox="1"/>
          <p:nvPr/>
        </p:nvSpPr>
        <p:spPr>
          <a:xfrm>
            <a:off x="9982519" y="5742726"/>
            <a:ext cx="1727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chemeClr val="bg1"/>
                </a:solidFill>
              </a:rPr>
              <a:t>©ASEAN-Japan Centre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EADF8C6-F952-4CB3-AEBA-116FAE9A97D1}"/>
              </a:ext>
            </a:extLst>
          </p:cNvPr>
          <p:cNvSpPr txBox="1"/>
          <p:nvPr/>
        </p:nvSpPr>
        <p:spPr>
          <a:xfrm>
            <a:off x="802832" y="3741198"/>
            <a:ext cx="467469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ラオス人口：</a:t>
            </a:r>
            <a:r>
              <a:rPr kumimoji="1" lang="zh-TW" altLang="en-US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約</a:t>
            </a:r>
            <a:r>
              <a:rPr kumimoji="1" lang="en-US" altLang="zh-TW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716</a:t>
            </a:r>
            <a:r>
              <a:rPr kumimoji="1" lang="zh-TW" altLang="en-US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万人</a:t>
            </a:r>
            <a:endParaRPr kumimoji="1" lang="en-US" altLang="zh-TW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　　　　　　</a:t>
            </a:r>
            <a:r>
              <a:rPr kumimoji="1" lang="zh-TW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（</a:t>
            </a:r>
            <a:r>
              <a:rPr kumimoji="1" lang="en-US" altLang="zh-TW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2019</a:t>
            </a:r>
            <a:r>
              <a:rPr kumimoji="1" lang="zh-TW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年推定値</a:t>
            </a:r>
            <a:r>
              <a:rPr kumimoji="1"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：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日本</a:t>
            </a:r>
            <a:r>
              <a:rPr kumimoji="1"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アセアンセンター</a:t>
            </a:r>
            <a:r>
              <a:rPr kumimoji="1" lang="zh-TW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）</a:t>
            </a:r>
            <a:endParaRPr kumimoji="1" lang="en-US" altLang="zh-TW" sz="1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lang="en-US" altLang="ja-JP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埼玉</a:t>
            </a:r>
            <a:r>
              <a:rPr kumimoji="1" lang="ja-JP" altLang="en-US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県人口：約</a:t>
            </a:r>
            <a:r>
              <a:rPr kumimoji="1" lang="en-US" altLang="ja-JP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734</a:t>
            </a:r>
            <a:r>
              <a:rPr kumimoji="1" lang="ja-JP" altLang="en-US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万人</a:t>
            </a:r>
            <a:endParaRPr kumimoji="1" lang="en-US" altLang="ja-JP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　　　　　　</a:t>
            </a:r>
            <a:r>
              <a:rPr kumimoji="1"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（</a:t>
            </a:r>
            <a:r>
              <a:rPr kumimoji="1"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2020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年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4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月総務省統計局データ</a:t>
            </a:r>
            <a:r>
              <a:rPr kumimoji="1"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)</a:t>
            </a:r>
            <a:endParaRPr kumimoji="1" lang="ja-JP" altLang="en-US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8BC0DCE-F123-4097-9491-FE58B8450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874" y="666432"/>
            <a:ext cx="3146376" cy="1738896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4BAA916-99EA-4C80-92E5-5502F0211911}"/>
              </a:ext>
            </a:extLst>
          </p:cNvPr>
          <p:cNvSpPr txBox="1"/>
          <p:nvPr/>
        </p:nvSpPr>
        <p:spPr>
          <a:xfrm>
            <a:off x="5669875" y="2367510"/>
            <a:ext cx="2476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埼玉面積：</a:t>
            </a:r>
            <a:r>
              <a:rPr kumimoji="1" lang="en-US" altLang="ja-JP" sz="1600" dirty="0"/>
              <a:t>3,798 </a:t>
            </a:r>
            <a:r>
              <a:rPr kumimoji="1" lang="ja-JP" altLang="en-US" sz="1600" dirty="0"/>
              <a:t>㎢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2B075DFE-5264-40A9-A5B0-13B25430FA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7" t="18595" r="27797" b="14746"/>
          <a:stretch/>
        </p:blipFill>
        <p:spPr>
          <a:xfrm>
            <a:off x="8146746" y="2210930"/>
            <a:ext cx="3563592" cy="3947434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FAA4C8F-401B-4D49-9C31-20760F52465D}"/>
              </a:ext>
            </a:extLst>
          </p:cNvPr>
          <p:cNvSpPr txBox="1"/>
          <p:nvPr/>
        </p:nvSpPr>
        <p:spPr>
          <a:xfrm>
            <a:off x="6887532" y="5670869"/>
            <a:ext cx="1478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ラオス</a:t>
            </a:r>
            <a:r>
              <a:rPr kumimoji="1" lang="ja-JP" altLang="en-US" sz="1600" dirty="0"/>
              <a:t>面積：</a:t>
            </a:r>
            <a:endParaRPr kumimoji="1" lang="en-US" altLang="ja-JP" sz="1600" dirty="0"/>
          </a:p>
          <a:p>
            <a:r>
              <a:rPr kumimoji="1" lang="en-US" altLang="ja-JP" sz="1600" dirty="0"/>
              <a:t> 236,800</a:t>
            </a:r>
            <a:r>
              <a:rPr kumimoji="1" lang="ja-JP" altLang="en-US" sz="1600" dirty="0"/>
              <a:t>㎢</a:t>
            </a:r>
          </a:p>
        </p:txBody>
      </p:sp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0F671151-A2C0-4674-850B-3C26291AB20B}"/>
              </a:ext>
            </a:extLst>
          </p:cNvPr>
          <p:cNvSpPr/>
          <p:nvPr/>
        </p:nvSpPr>
        <p:spPr>
          <a:xfrm>
            <a:off x="5568975" y="4594631"/>
            <a:ext cx="2486319" cy="584774"/>
          </a:xfrm>
          <a:prstGeom prst="wedgeRoundRectCallout">
            <a:avLst>
              <a:gd name="adj1" fmla="val 21907"/>
              <a:gd name="adj2" fmla="val 10786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noFill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D9F7CBC-7155-4101-9D8D-2190524C843C}"/>
              </a:ext>
            </a:extLst>
          </p:cNvPr>
          <p:cNvSpPr txBox="1"/>
          <p:nvPr/>
        </p:nvSpPr>
        <p:spPr>
          <a:xfrm>
            <a:off x="5722105" y="4726619"/>
            <a:ext cx="2393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面積は埼玉県の約</a:t>
            </a:r>
            <a:r>
              <a:rPr lang="en-US" altLang="ja-JP" sz="1600" dirty="0"/>
              <a:t>62</a:t>
            </a:r>
            <a:r>
              <a:rPr lang="ja-JP" altLang="en-US" sz="1600" dirty="0"/>
              <a:t>倍</a:t>
            </a:r>
            <a:endParaRPr lang="en-US" altLang="ja-JP" sz="16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802E159-B348-42FE-B2CF-136D1CDD737A}"/>
              </a:ext>
            </a:extLst>
          </p:cNvPr>
          <p:cNvSpPr txBox="1"/>
          <p:nvPr/>
        </p:nvSpPr>
        <p:spPr>
          <a:xfrm>
            <a:off x="9868892" y="6117144"/>
            <a:ext cx="2188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地図データ＠</a:t>
            </a:r>
            <a:r>
              <a:rPr kumimoji="1" lang="en-US" altLang="ja-JP" sz="1200" dirty="0"/>
              <a:t>Google2020 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31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0B6F22-7232-4ED2-9072-8DFF97322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32" y="1495888"/>
            <a:ext cx="6804735" cy="1233488"/>
          </a:xfrm>
        </p:spPr>
        <p:txBody>
          <a:bodyPr>
            <a:normAutofit/>
          </a:bodyPr>
          <a:lstStyle/>
          <a:p>
            <a:r>
              <a:rPr kumimoji="1" lang="ja-JP" altLang="en-US" sz="5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おっと！まちがい</a:t>
            </a:r>
          </a:p>
        </p:txBody>
      </p:sp>
      <p:sp>
        <p:nvSpPr>
          <p:cNvPr id="3" name="四角形: 角を丸くする 2">
            <a:hlinkClick r:id="rId2" action="ppaction://hlinksldjump"/>
            <a:extLst>
              <a:ext uri="{FF2B5EF4-FFF2-40B4-BE49-F238E27FC236}">
                <a16:creationId xmlns:a16="http://schemas.microsoft.com/office/drawing/2014/main" id="{89149754-9F91-4A93-9412-F8AD3EDAC0B1}"/>
              </a:ext>
            </a:extLst>
          </p:cNvPr>
          <p:cNvSpPr/>
          <p:nvPr/>
        </p:nvSpPr>
        <p:spPr>
          <a:xfrm>
            <a:off x="1322773" y="4048216"/>
            <a:ext cx="4163627" cy="95878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四角形: 角を丸くする 3">
            <a:hlinkClick r:id="rId3" action="ppaction://hlinksldjump"/>
            <a:extLst>
              <a:ext uri="{FF2B5EF4-FFF2-40B4-BE49-F238E27FC236}">
                <a16:creationId xmlns:a16="http://schemas.microsoft.com/office/drawing/2014/main" id="{5C08F7A5-E345-499D-A779-D5DFB137FE4E}"/>
              </a:ext>
            </a:extLst>
          </p:cNvPr>
          <p:cNvSpPr/>
          <p:nvPr/>
        </p:nvSpPr>
        <p:spPr>
          <a:xfrm>
            <a:off x="6215849" y="4048217"/>
            <a:ext cx="4163627" cy="95878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hlinkClick r:id="rId3" action="ppaction://hlinksldjump"/>
            <a:extLst>
              <a:ext uri="{FF2B5EF4-FFF2-40B4-BE49-F238E27FC236}">
                <a16:creationId xmlns:a16="http://schemas.microsoft.com/office/drawing/2014/main" id="{47321510-6AE6-4252-B45F-5FB7F066999F}"/>
              </a:ext>
            </a:extLst>
          </p:cNvPr>
          <p:cNvSpPr txBox="1"/>
          <p:nvPr/>
        </p:nvSpPr>
        <p:spPr>
          <a:xfrm>
            <a:off x="6989687" y="4305655"/>
            <a:ext cx="2722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クイズをおわる⇒</a:t>
            </a:r>
            <a:endParaRPr kumimoji="1" lang="ja-JP" altLang="en-US" sz="2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6" name="テキスト ボックス 5">
            <a:hlinkClick r:id="rId2" action="ppaction://hlinksldjump"/>
            <a:extLst>
              <a:ext uri="{FF2B5EF4-FFF2-40B4-BE49-F238E27FC236}">
                <a16:creationId xmlns:a16="http://schemas.microsoft.com/office/drawing/2014/main" id="{A61D9112-23DC-4422-B606-989E907759B7}"/>
              </a:ext>
            </a:extLst>
          </p:cNvPr>
          <p:cNvSpPr txBox="1"/>
          <p:nvPr/>
        </p:nvSpPr>
        <p:spPr>
          <a:xfrm>
            <a:off x="1723748" y="4316007"/>
            <a:ext cx="3363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↩もういちど挑戦する</a:t>
            </a:r>
          </a:p>
        </p:txBody>
      </p:sp>
    </p:spTree>
    <p:extLst>
      <p:ext uri="{BB962C8B-B14F-4D97-AF65-F5344CB8AC3E}">
        <p14:creationId xmlns:p14="http://schemas.microsoft.com/office/powerpoint/2010/main" val="335091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9E4A2C-5B47-4BDD-9227-AD577CC2A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766" y="205629"/>
            <a:ext cx="4230211" cy="1233488"/>
          </a:xfrm>
        </p:spPr>
        <p:txBody>
          <a:bodyPr>
            <a:normAutofit/>
          </a:bodyPr>
          <a:lstStyle/>
          <a:p>
            <a:r>
              <a:rPr kumimoji="1" lang="ja-JP" altLang="en-US" sz="4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クイズおわり</a:t>
            </a:r>
          </a:p>
        </p:txBody>
      </p:sp>
      <p:pic>
        <p:nvPicPr>
          <p:cNvPr id="3" name="図 2" descr="ミラー が含まれている画像&#10;&#10;自動的に生成された説明">
            <a:extLst>
              <a:ext uri="{FF2B5EF4-FFF2-40B4-BE49-F238E27FC236}">
                <a16:creationId xmlns:a16="http://schemas.microsoft.com/office/drawing/2014/main" id="{63804B29-AC6F-4B97-95AD-69FC2E1A2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758" y="1439117"/>
            <a:ext cx="5360058" cy="377504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8CC2D64-6940-4403-996D-EA12512896DF}"/>
              </a:ext>
            </a:extLst>
          </p:cNvPr>
          <p:cNvSpPr txBox="1"/>
          <p:nvPr/>
        </p:nvSpPr>
        <p:spPr>
          <a:xfrm>
            <a:off x="6855008" y="2237171"/>
            <a:ext cx="4124206" cy="24679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tx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endParaRPr kumimoji="1" lang="en-US" altLang="ja-JP" sz="1600" b="1" dirty="0">
              <a:solidFill>
                <a:schemeClr val="tx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 algn="ctr"/>
            <a:r>
              <a:rPr lang="ja-JP" altLang="en-US" sz="1600" b="1" dirty="0">
                <a:solidFill>
                  <a:schemeClr val="tx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がんばりましたで</a:t>
            </a:r>
            <a:r>
              <a:rPr kumimoji="1" lang="ja-JP" altLang="en-US" sz="1600" b="1" dirty="0">
                <a:solidFill>
                  <a:schemeClr val="tx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賞</a:t>
            </a:r>
            <a:endParaRPr kumimoji="1" lang="en-US" altLang="ja-JP" sz="1600" b="1" dirty="0">
              <a:solidFill>
                <a:schemeClr val="tx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1600" b="1" dirty="0">
              <a:solidFill>
                <a:schemeClr val="tx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1600" dirty="0">
              <a:solidFill>
                <a:schemeClr val="tx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1600" dirty="0">
                <a:solidFill>
                  <a:schemeClr val="tx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あなたは、この度</a:t>
            </a:r>
            <a:endParaRPr kumimoji="1" lang="en-US" altLang="ja-JP" sz="1600" dirty="0">
              <a:solidFill>
                <a:schemeClr val="tx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1600" dirty="0">
              <a:solidFill>
                <a:schemeClr val="tx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1600" dirty="0">
                <a:solidFill>
                  <a:schemeClr val="tx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ラオス人民民主共和国に</a:t>
            </a:r>
            <a:endParaRPr kumimoji="1" lang="en-US" altLang="ja-JP" sz="1600" dirty="0">
              <a:solidFill>
                <a:schemeClr val="tx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lang="en-US" altLang="ja-JP" sz="1600" dirty="0">
              <a:solidFill>
                <a:schemeClr val="tx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1600" dirty="0">
                <a:solidFill>
                  <a:schemeClr val="tx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関するクイズに挑戦し、</a:t>
            </a:r>
            <a:endParaRPr kumimoji="1" lang="en-US" altLang="ja-JP" sz="1600" dirty="0">
              <a:solidFill>
                <a:schemeClr val="tx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1600" dirty="0">
              <a:solidFill>
                <a:schemeClr val="tx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1600" dirty="0">
                <a:solidFill>
                  <a:schemeClr val="tx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たくさん学べましたので、</a:t>
            </a:r>
            <a:endParaRPr kumimoji="1" lang="en-US" altLang="ja-JP" sz="1600" dirty="0">
              <a:solidFill>
                <a:schemeClr val="tx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1600" dirty="0">
              <a:solidFill>
                <a:schemeClr val="tx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1600" dirty="0">
                <a:solidFill>
                  <a:schemeClr val="tx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ここに評します。</a:t>
            </a:r>
            <a:endParaRPr kumimoji="1" lang="en-US" altLang="ja-JP" sz="1600" dirty="0">
              <a:solidFill>
                <a:schemeClr val="tx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1600" dirty="0">
              <a:solidFill>
                <a:schemeClr val="tx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1600" dirty="0">
              <a:solidFill>
                <a:schemeClr val="tx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1600" dirty="0">
                <a:solidFill>
                  <a:schemeClr val="tx2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　　　ラオスの達人</a:t>
            </a:r>
            <a:endParaRPr kumimoji="1" lang="en-US" altLang="ja-JP" sz="1600" dirty="0">
              <a:solidFill>
                <a:schemeClr val="tx2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EC8F872-D809-4796-A66A-C608A3635B58}"/>
              </a:ext>
            </a:extLst>
          </p:cNvPr>
          <p:cNvSpPr txBox="1"/>
          <p:nvPr/>
        </p:nvSpPr>
        <p:spPr>
          <a:xfrm>
            <a:off x="768494" y="1727951"/>
            <a:ext cx="522393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【</a:t>
            </a:r>
            <a:r>
              <a:rPr kumimoji="1" lang="ja-JP" altLang="en-US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全問～８問正解者</a:t>
            </a:r>
            <a:r>
              <a:rPr kumimoji="1" lang="en-US" altLang="ja-JP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】</a:t>
            </a:r>
          </a:p>
          <a:p>
            <a:r>
              <a:rPr kumimoji="1" lang="ja-JP" altLang="en-US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ラオス大好き</a:t>
            </a:r>
            <a:endParaRPr kumimoji="1" lang="en-US" altLang="ja-JP" sz="3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　　</a:t>
            </a:r>
            <a:endParaRPr kumimoji="1" lang="en-US" altLang="ja-JP" sz="3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en-US" altLang="ja-JP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【</a:t>
            </a:r>
            <a:r>
              <a:rPr kumimoji="1" lang="ja-JP" altLang="en-US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５問～７問正解者</a:t>
            </a:r>
            <a:r>
              <a:rPr kumimoji="1" lang="en-US" altLang="ja-JP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】</a:t>
            </a:r>
          </a:p>
          <a:p>
            <a:r>
              <a:rPr kumimoji="1" lang="ja-JP" altLang="en-US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ラオス好きかも</a:t>
            </a:r>
            <a:endParaRPr kumimoji="1" lang="en-US" altLang="ja-JP" sz="3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3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kumimoji="1" lang="en-US" altLang="ja-JP" sz="3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また挑戦してね</a:t>
            </a:r>
            <a:endParaRPr kumimoji="1" lang="en-US" altLang="ja-JP" sz="3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9E5A80B-BD08-40D8-A485-4008EE43C335}"/>
              </a:ext>
            </a:extLst>
          </p:cNvPr>
          <p:cNvSpPr txBox="1"/>
          <p:nvPr/>
        </p:nvSpPr>
        <p:spPr>
          <a:xfrm>
            <a:off x="8984202" y="5827546"/>
            <a:ext cx="2716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監修：ラオス国立大学</a:t>
            </a:r>
          </a:p>
        </p:txBody>
      </p:sp>
    </p:spTree>
    <p:extLst>
      <p:ext uri="{BB962C8B-B14F-4D97-AF65-F5344CB8AC3E}">
        <p14:creationId xmlns:p14="http://schemas.microsoft.com/office/powerpoint/2010/main" val="253085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0B6F22-7232-4ED2-9072-8DFF97322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32" y="1495888"/>
            <a:ext cx="6804735" cy="1233488"/>
          </a:xfrm>
        </p:spPr>
        <p:txBody>
          <a:bodyPr>
            <a:normAutofit/>
          </a:bodyPr>
          <a:lstStyle/>
          <a:p>
            <a:r>
              <a:rPr kumimoji="1" lang="ja-JP" altLang="en-US" sz="5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おっと！まちがい</a:t>
            </a:r>
          </a:p>
        </p:txBody>
      </p:sp>
      <p:sp>
        <p:nvSpPr>
          <p:cNvPr id="3" name="四角形: 角を丸くする 2">
            <a:hlinkClick r:id="rId2" action="ppaction://hlinksldjump"/>
            <a:extLst>
              <a:ext uri="{FF2B5EF4-FFF2-40B4-BE49-F238E27FC236}">
                <a16:creationId xmlns:a16="http://schemas.microsoft.com/office/drawing/2014/main" id="{89149754-9F91-4A93-9412-F8AD3EDAC0B1}"/>
              </a:ext>
            </a:extLst>
          </p:cNvPr>
          <p:cNvSpPr/>
          <p:nvPr/>
        </p:nvSpPr>
        <p:spPr>
          <a:xfrm>
            <a:off x="1322773" y="4048216"/>
            <a:ext cx="4163627" cy="95878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四角形: 角を丸くする 3">
            <a:hlinkClick r:id="rId3" action="ppaction://hlinksldjump"/>
            <a:extLst>
              <a:ext uri="{FF2B5EF4-FFF2-40B4-BE49-F238E27FC236}">
                <a16:creationId xmlns:a16="http://schemas.microsoft.com/office/drawing/2014/main" id="{5C08F7A5-E345-499D-A779-D5DFB137FE4E}"/>
              </a:ext>
            </a:extLst>
          </p:cNvPr>
          <p:cNvSpPr/>
          <p:nvPr/>
        </p:nvSpPr>
        <p:spPr>
          <a:xfrm>
            <a:off x="6215849" y="4048217"/>
            <a:ext cx="4163627" cy="95878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hlinkClick r:id="rId3" action="ppaction://hlinksldjump"/>
            <a:extLst>
              <a:ext uri="{FF2B5EF4-FFF2-40B4-BE49-F238E27FC236}">
                <a16:creationId xmlns:a16="http://schemas.microsoft.com/office/drawing/2014/main" id="{47321510-6AE6-4252-B45F-5FB7F066999F}"/>
              </a:ext>
            </a:extLst>
          </p:cNvPr>
          <p:cNvSpPr txBox="1"/>
          <p:nvPr/>
        </p:nvSpPr>
        <p:spPr>
          <a:xfrm>
            <a:off x="6989687" y="4305655"/>
            <a:ext cx="2722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  <a:endParaRPr kumimoji="1" lang="ja-JP" altLang="en-US" sz="2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6" name="テキスト ボックス 5">
            <a:hlinkClick r:id="rId2" action="ppaction://hlinksldjump"/>
            <a:extLst>
              <a:ext uri="{FF2B5EF4-FFF2-40B4-BE49-F238E27FC236}">
                <a16:creationId xmlns:a16="http://schemas.microsoft.com/office/drawing/2014/main" id="{A61D9112-23DC-4422-B606-989E907759B7}"/>
              </a:ext>
            </a:extLst>
          </p:cNvPr>
          <p:cNvSpPr txBox="1"/>
          <p:nvPr/>
        </p:nvSpPr>
        <p:spPr>
          <a:xfrm>
            <a:off x="1723747" y="4316007"/>
            <a:ext cx="3656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↩もういちど挑戦する</a:t>
            </a:r>
          </a:p>
        </p:txBody>
      </p:sp>
    </p:spTree>
    <p:extLst>
      <p:ext uri="{BB962C8B-B14F-4D97-AF65-F5344CB8AC3E}">
        <p14:creationId xmlns:p14="http://schemas.microsoft.com/office/powerpoint/2010/main" val="282836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E66F6C-44FC-4BEA-8437-92733A587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400" dirty="0"/>
              <a:t>問</a:t>
            </a:r>
            <a:r>
              <a:rPr kumimoji="1" lang="en-US" altLang="ja-JP" sz="4400" dirty="0"/>
              <a:t>2</a:t>
            </a:r>
            <a:r>
              <a:rPr kumimoji="1" lang="ja-JP" altLang="en-US" sz="4400" dirty="0"/>
              <a:t>　ラオスの位置は？</a:t>
            </a:r>
            <a:r>
              <a:rPr kumimoji="1" lang="en-US" altLang="ja-JP" sz="4400" dirty="0"/>
              <a:t> </a:t>
            </a:r>
            <a:endParaRPr kumimoji="1" lang="ja-JP" altLang="en-US" sz="4400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B94BE84-DF95-42BB-81A8-982443B2F15D}"/>
              </a:ext>
            </a:extLst>
          </p:cNvPr>
          <p:cNvGrpSpPr/>
          <p:nvPr/>
        </p:nvGrpSpPr>
        <p:grpSpPr>
          <a:xfrm>
            <a:off x="9795355" y="367914"/>
            <a:ext cx="2396645" cy="416402"/>
            <a:chOff x="9295246" y="350158"/>
            <a:chExt cx="2458790" cy="416402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02C7449D-1643-475F-AAB0-880C903CECFF}"/>
                </a:ext>
              </a:extLst>
            </p:cNvPr>
            <p:cNvSpPr txBox="1"/>
            <p:nvPr/>
          </p:nvSpPr>
          <p:spPr>
            <a:xfrm>
              <a:off x="9738284" y="386714"/>
              <a:ext cx="201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>
                  <a:solidFill>
                    <a:schemeClr val="tx2"/>
                  </a:solidFill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ラオス</a:t>
              </a:r>
              <a:r>
                <a:rPr kumimoji="1" lang="ja-JP" altLang="en-US" sz="1400" dirty="0">
                  <a:solidFill>
                    <a:schemeClr val="tx2"/>
                  </a:solidFill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の達人</a:t>
              </a:r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929936F2-2F96-42C1-8D6E-54ED93FF7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95246" y="350158"/>
              <a:ext cx="416402" cy="416402"/>
            </a:xfrm>
            <a:prstGeom prst="rect">
              <a:avLst/>
            </a:prstGeom>
          </p:spPr>
        </p:pic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E8C7647-BCBF-46E6-954D-2EADA5014799}"/>
              </a:ext>
            </a:extLst>
          </p:cNvPr>
          <p:cNvSpPr txBox="1"/>
          <p:nvPr/>
        </p:nvSpPr>
        <p:spPr>
          <a:xfrm>
            <a:off x="2938508" y="2166151"/>
            <a:ext cx="5078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A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インドネシアの横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6C7ACDA-74B5-4AFE-88B3-436B44819A69}"/>
              </a:ext>
            </a:extLst>
          </p:cNvPr>
          <p:cNvSpPr txBox="1"/>
          <p:nvPr/>
        </p:nvSpPr>
        <p:spPr>
          <a:xfrm>
            <a:off x="2920752" y="3089945"/>
            <a:ext cx="5743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Ｂ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ミャンマーとタイの間　</a:t>
            </a:r>
            <a:endParaRPr kumimoji="1" lang="ja-JP" altLang="en-US" sz="3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EA86BFC-DBEF-4076-A4E5-C2A0E1FFB7D4}"/>
              </a:ext>
            </a:extLst>
          </p:cNvPr>
          <p:cNvSpPr txBox="1"/>
          <p:nvPr/>
        </p:nvSpPr>
        <p:spPr>
          <a:xfrm>
            <a:off x="2974020" y="4014186"/>
            <a:ext cx="590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C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カンボジアとタイの間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　</a:t>
            </a:r>
            <a:endParaRPr kumimoji="1" lang="ja-JP" altLang="en-US" sz="3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13DD106-7437-4305-BCB9-B7FC245EB7EF}"/>
              </a:ext>
            </a:extLst>
          </p:cNvPr>
          <p:cNvSpPr txBox="1"/>
          <p:nvPr/>
        </p:nvSpPr>
        <p:spPr>
          <a:xfrm>
            <a:off x="2956264" y="5041258"/>
            <a:ext cx="5921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D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ベトナムとタイの間　</a:t>
            </a:r>
            <a:endParaRPr kumimoji="1" lang="ja-JP" altLang="en-US" sz="36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49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2CC447-37BE-44B1-B1D3-16678F7A4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55" y="1191713"/>
            <a:ext cx="3932237" cy="1600200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12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正解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296D90E-22FF-491E-824B-BC049064E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6201" y="3643944"/>
            <a:ext cx="4109791" cy="88799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ベトナムとタイの間　</a:t>
            </a:r>
            <a:endParaRPr kumimoji="1" lang="ja-JP" altLang="en-US" sz="3200" dirty="0"/>
          </a:p>
        </p:txBody>
      </p:sp>
      <p:sp>
        <p:nvSpPr>
          <p:cNvPr id="5" name="四角形: 角を丸くする 4">
            <a:hlinkClick r:id="rId2" action="ppaction://hlinksldjump"/>
            <a:extLst>
              <a:ext uri="{FF2B5EF4-FFF2-40B4-BE49-F238E27FC236}">
                <a16:creationId xmlns:a16="http://schemas.microsoft.com/office/drawing/2014/main" id="{B439F399-B7E9-41E2-9D17-542205599054}"/>
              </a:ext>
            </a:extLst>
          </p:cNvPr>
          <p:cNvSpPr/>
          <p:nvPr/>
        </p:nvSpPr>
        <p:spPr>
          <a:xfrm>
            <a:off x="1136341" y="5095783"/>
            <a:ext cx="3932237" cy="96766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hlinkClick r:id="rId2" action="ppaction://hlinksldjump"/>
            <a:extLst>
              <a:ext uri="{FF2B5EF4-FFF2-40B4-BE49-F238E27FC236}">
                <a16:creationId xmlns:a16="http://schemas.microsoft.com/office/drawing/2014/main" id="{8143AC80-C6BB-41AB-8B71-4DA83DE74B51}"/>
              </a:ext>
            </a:extLst>
          </p:cNvPr>
          <p:cNvSpPr txBox="1"/>
          <p:nvPr/>
        </p:nvSpPr>
        <p:spPr>
          <a:xfrm>
            <a:off x="1455936" y="5335482"/>
            <a:ext cx="3426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B3B43DA-EAA0-42DB-8D02-E0036316686A}"/>
              </a:ext>
            </a:extLst>
          </p:cNvPr>
          <p:cNvSpPr txBox="1"/>
          <p:nvPr/>
        </p:nvSpPr>
        <p:spPr>
          <a:xfrm>
            <a:off x="9982519" y="5743286"/>
            <a:ext cx="1727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chemeClr val="bg1"/>
                </a:solidFill>
              </a:rPr>
              <a:t>©ASEAN-Japan Centre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8AF515E-F714-495F-BF48-15D169C2054D}"/>
              </a:ext>
            </a:extLst>
          </p:cNvPr>
          <p:cNvSpPr txBox="1"/>
          <p:nvPr/>
        </p:nvSpPr>
        <p:spPr>
          <a:xfrm>
            <a:off x="500073" y="258535"/>
            <a:ext cx="603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問</a:t>
            </a:r>
            <a:r>
              <a:rPr lang="en-US" altLang="ja-JP" dirty="0"/>
              <a:t>2</a:t>
            </a:r>
          </a:p>
        </p:txBody>
      </p:sp>
      <p:pic>
        <p:nvPicPr>
          <p:cNvPr id="12" name="図プレースホルダー 11">
            <a:extLst>
              <a:ext uri="{FF2B5EF4-FFF2-40B4-BE49-F238E27FC236}">
                <a16:creationId xmlns:a16="http://schemas.microsoft.com/office/drawing/2014/main" id="{8C0E9917-4A70-4F69-9DCE-24653D379C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" r="7029"/>
          <a:stretch>
            <a:fillRect/>
          </a:stretch>
        </p:blipFill>
        <p:spPr>
          <a:xfrm>
            <a:off x="5563114" y="452762"/>
            <a:ext cx="6233787" cy="5648860"/>
          </a:xfr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1D8E7ED-0DB6-418D-AE8C-1F4CB08ED641}"/>
              </a:ext>
            </a:extLst>
          </p:cNvPr>
          <p:cNvSpPr txBox="1"/>
          <p:nvPr/>
        </p:nvSpPr>
        <p:spPr>
          <a:xfrm>
            <a:off x="9831894" y="5855400"/>
            <a:ext cx="1965007" cy="261610"/>
          </a:xfrm>
          <a:prstGeom prst="rect">
            <a:avLst/>
          </a:prstGeom>
          <a:solidFill>
            <a:srgbClr val="FFFFFF">
              <a:alpha val="54118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地図データ＠</a:t>
            </a:r>
            <a:r>
              <a:rPr kumimoji="1" lang="en-US" altLang="ja-JP" sz="1100" dirty="0"/>
              <a:t>Google2020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16710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0B6F22-7232-4ED2-9072-8DFF97322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32" y="1495888"/>
            <a:ext cx="6804735" cy="1233488"/>
          </a:xfrm>
        </p:spPr>
        <p:txBody>
          <a:bodyPr>
            <a:normAutofit/>
          </a:bodyPr>
          <a:lstStyle/>
          <a:p>
            <a:r>
              <a:rPr kumimoji="1" lang="ja-JP" altLang="en-US" sz="5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おっと！まちがい</a:t>
            </a:r>
          </a:p>
        </p:txBody>
      </p:sp>
      <p:sp>
        <p:nvSpPr>
          <p:cNvPr id="3" name="四角形: 角を丸くする 2">
            <a:hlinkClick r:id="rId2" action="ppaction://hlinksldjump"/>
            <a:extLst>
              <a:ext uri="{FF2B5EF4-FFF2-40B4-BE49-F238E27FC236}">
                <a16:creationId xmlns:a16="http://schemas.microsoft.com/office/drawing/2014/main" id="{89149754-9F91-4A93-9412-F8AD3EDAC0B1}"/>
              </a:ext>
            </a:extLst>
          </p:cNvPr>
          <p:cNvSpPr/>
          <p:nvPr/>
        </p:nvSpPr>
        <p:spPr>
          <a:xfrm>
            <a:off x="1322773" y="4048216"/>
            <a:ext cx="4163627" cy="95878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四角形: 角を丸くする 3">
            <a:hlinkClick r:id="rId3" action="ppaction://hlinksldjump"/>
            <a:extLst>
              <a:ext uri="{FF2B5EF4-FFF2-40B4-BE49-F238E27FC236}">
                <a16:creationId xmlns:a16="http://schemas.microsoft.com/office/drawing/2014/main" id="{5C08F7A5-E345-499D-A779-D5DFB137FE4E}"/>
              </a:ext>
            </a:extLst>
          </p:cNvPr>
          <p:cNvSpPr/>
          <p:nvPr/>
        </p:nvSpPr>
        <p:spPr>
          <a:xfrm>
            <a:off x="6215849" y="4048217"/>
            <a:ext cx="4163627" cy="95878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hlinkClick r:id="rId3" action="ppaction://hlinksldjump"/>
            <a:extLst>
              <a:ext uri="{FF2B5EF4-FFF2-40B4-BE49-F238E27FC236}">
                <a16:creationId xmlns:a16="http://schemas.microsoft.com/office/drawing/2014/main" id="{47321510-6AE6-4252-B45F-5FB7F066999F}"/>
              </a:ext>
            </a:extLst>
          </p:cNvPr>
          <p:cNvSpPr txBox="1"/>
          <p:nvPr/>
        </p:nvSpPr>
        <p:spPr>
          <a:xfrm>
            <a:off x="6989687" y="4305655"/>
            <a:ext cx="2722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  <a:endParaRPr kumimoji="1" lang="ja-JP" altLang="en-US" sz="24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6" name="テキスト ボックス 5">
            <a:hlinkClick r:id="rId2" action="ppaction://hlinksldjump"/>
            <a:extLst>
              <a:ext uri="{FF2B5EF4-FFF2-40B4-BE49-F238E27FC236}">
                <a16:creationId xmlns:a16="http://schemas.microsoft.com/office/drawing/2014/main" id="{A61D9112-23DC-4422-B606-989E907759B7}"/>
              </a:ext>
            </a:extLst>
          </p:cNvPr>
          <p:cNvSpPr txBox="1"/>
          <p:nvPr/>
        </p:nvSpPr>
        <p:spPr>
          <a:xfrm>
            <a:off x="1723747" y="4316007"/>
            <a:ext cx="3549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↩もういちど挑戦する</a:t>
            </a:r>
          </a:p>
        </p:txBody>
      </p:sp>
    </p:spTree>
    <p:extLst>
      <p:ext uri="{BB962C8B-B14F-4D97-AF65-F5344CB8AC3E}">
        <p14:creationId xmlns:p14="http://schemas.microsoft.com/office/powerpoint/2010/main" val="108068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E66F6C-44FC-4BEA-8437-92733A587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400" dirty="0"/>
              <a:t>問</a:t>
            </a:r>
            <a:r>
              <a:rPr kumimoji="1" lang="en-US" altLang="ja-JP" sz="4400" dirty="0"/>
              <a:t>3</a:t>
            </a:r>
            <a:r>
              <a:rPr kumimoji="1" lang="ja-JP" altLang="en-US" sz="4400" dirty="0"/>
              <a:t>　ラオスの通貨は？</a:t>
            </a:r>
            <a:r>
              <a:rPr kumimoji="1" lang="en-US" altLang="ja-JP" sz="4400" dirty="0"/>
              <a:t> </a:t>
            </a:r>
            <a:endParaRPr kumimoji="1" lang="ja-JP" altLang="en-US" sz="4400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B94BE84-DF95-42BB-81A8-982443B2F15D}"/>
              </a:ext>
            </a:extLst>
          </p:cNvPr>
          <p:cNvGrpSpPr/>
          <p:nvPr/>
        </p:nvGrpSpPr>
        <p:grpSpPr>
          <a:xfrm>
            <a:off x="9795355" y="367914"/>
            <a:ext cx="2396645" cy="416402"/>
            <a:chOff x="9295246" y="350158"/>
            <a:chExt cx="2458790" cy="416402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02C7449D-1643-475F-AAB0-880C903CECFF}"/>
                </a:ext>
              </a:extLst>
            </p:cNvPr>
            <p:cNvSpPr txBox="1"/>
            <p:nvPr/>
          </p:nvSpPr>
          <p:spPr>
            <a:xfrm>
              <a:off x="9738284" y="386714"/>
              <a:ext cx="2015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>
                  <a:solidFill>
                    <a:schemeClr val="tx2"/>
                  </a:solidFill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ラオス</a:t>
              </a:r>
              <a:r>
                <a:rPr kumimoji="1" lang="ja-JP" altLang="en-US" sz="1400" dirty="0">
                  <a:solidFill>
                    <a:schemeClr val="tx2"/>
                  </a:solidFill>
                  <a:latin typeface="HG丸ｺﾞｼｯｸM-PRO" panose="020F0400000000000000" pitchFamily="50" charset="-128"/>
                  <a:ea typeface="HG丸ｺﾞｼｯｸM-PRO" panose="020F0400000000000000" pitchFamily="50" charset="-128"/>
                </a:rPr>
                <a:t>の達人</a:t>
              </a:r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929936F2-2F96-42C1-8D6E-54ED93FF7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95246" y="350158"/>
              <a:ext cx="416402" cy="416402"/>
            </a:xfrm>
            <a:prstGeom prst="rect">
              <a:avLst/>
            </a:prstGeom>
          </p:spPr>
        </p:pic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E8C7647-BCBF-46E6-954D-2EADA5014799}"/>
              </a:ext>
            </a:extLst>
          </p:cNvPr>
          <p:cNvSpPr txBox="1"/>
          <p:nvPr/>
        </p:nvSpPr>
        <p:spPr>
          <a:xfrm>
            <a:off x="3728622" y="2166151"/>
            <a:ext cx="3506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A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チップ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6C7ACDA-74B5-4AFE-88B3-436B44819A69}"/>
              </a:ext>
            </a:extLst>
          </p:cNvPr>
          <p:cNvSpPr txBox="1"/>
          <p:nvPr/>
        </p:nvSpPr>
        <p:spPr>
          <a:xfrm>
            <a:off x="3710862" y="3089945"/>
            <a:ext cx="3346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Ｂ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キープ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EA86BFC-DBEF-4076-A4E5-C2A0E1FFB7D4}"/>
              </a:ext>
            </a:extLst>
          </p:cNvPr>
          <p:cNvSpPr txBox="1"/>
          <p:nvPr/>
        </p:nvSpPr>
        <p:spPr>
          <a:xfrm>
            <a:off x="3799646" y="4014186"/>
            <a:ext cx="3346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C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サップ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13DD106-7437-4305-BCB9-B7FC245EB7EF}"/>
              </a:ext>
            </a:extLst>
          </p:cNvPr>
          <p:cNvSpPr txBox="1"/>
          <p:nvPr/>
        </p:nvSpPr>
        <p:spPr>
          <a:xfrm>
            <a:off x="3808522" y="5041258"/>
            <a:ext cx="3027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D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ラップ</a:t>
            </a:r>
            <a:r>
              <a:rPr kumimoji="1" lang="ja-JP" altLang="en-US" sz="36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41780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2CC447-37BE-44B1-B1D3-16678F7A4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251" y="1123832"/>
            <a:ext cx="3932237" cy="1600200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12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正解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296D90E-22FF-491E-824B-BC049064E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5068" y="3105491"/>
            <a:ext cx="4077205" cy="88799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キープ（</a:t>
            </a:r>
            <a:r>
              <a:rPr kumimoji="1" lang="en-US" altLang="ja-JP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kip</a:t>
            </a:r>
            <a:r>
              <a:rPr kumimoji="1" lang="ja-JP" altLang="en-US" sz="3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）</a:t>
            </a:r>
            <a:endParaRPr kumimoji="1" lang="ja-JP" altLang="en-US" sz="3200" dirty="0"/>
          </a:p>
        </p:txBody>
      </p:sp>
      <p:sp>
        <p:nvSpPr>
          <p:cNvPr id="5" name="四角形: 角を丸くする 4">
            <a:hlinkClick r:id="rId2" action="ppaction://hlinksldjump"/>
            <a:extLst>
              <a:ext uri="{FF2B5EF4-FFF2-40B4-BE49-F238E27FC236}">
                <a16:creationId xmlns:a16="http://schemas.microsoft.com/office/drawing/2014/main" id="{B439F399-B7E9-41E2-9D17-542205599054}"/>
              </a:ext>
            </a:extLst>
          </p:cNvPr>
          <p:cNvSpPr/>
          <p:nvPr/>
        </p:nvSpPr>
        <p:spPr>
          <a:xfrm>
            <a:off x="1136341" y="5095783"/>
            <a:ext cx="3932237" cy="96766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hlinkClick r:id="rId2" action="ppaction://hlinksldjump"/>
            <a:extLst>
              <a:ext uri="{FF2B5EF4-FFF2-40B4-BE49-F238E27FC236}">
                <a16:creationId xmlns:a16="http://schemas.microsoft.com/office/drawing/2014/main" id="{8143AC80-C6BB-41AB-8B71-4DA83DE74B51}"/>
              </a:ext>
            </a:extLst>
          </p:cNvPr>
          <p:cNvSpPr txBox="1"/>
          <p:nvPr/>
        </p:nvSpPr>
        <p:spPr>
          <a:xfrm>
            <a:off x="1455936" y="5335482"/>
            <a:ext cx="3426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次の問題に行く⇒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B3B43DA-EAA0-42DB-8D02-E0036316686A}"/>
              </a:ext>
            </a:extLst>
          </p:cNvPr>
          <p:cNvSpPr txBox="1"/>
          <p:nvPr/>
        </p:nvSpPr>
        <p:spPr>
          <a:xfrm>
            <a:off x="9982519" y="5743286"/>
            <a:ext cx="1727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chemeClr val="bg1"/>
                </a:solidFill>
              </a:rPr>
              <a:t>©ASEAN-Japan Centre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8AF515E-F714-495F-BF48-15D169C2054D}"/>
              </a:ext>
            </a:extLst>
          </p:cNvPr>
          <p:cNvSpPr txBox="1"/>
          <p:nvPr/>
        </p:nvSpPr>
        <p:spPr>
          <a:xfrm>
            <a:off x="500073" y="258535"/>
            <a:ext cx="603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問</a:t>
            </a:r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5C482F9-654E-46CE-A1D1-9713FF3ECCDB}"/>
              </a:ext>
            </a:extLst>
          </p:cNvPr>
          <p:cNvSpPr txBox="1"/>
          <p:nvPr/>
        </p:nvSpPr>
        <p:spPr>
          <a:xfrm>
            <a:off x="1046873" y="4191104"/>
            <a:ext cx="4136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コインはなく、紙幣のみ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617D803-C909-477D-83B3-1DEC064CBD07}"/>
              </a:ext>
            </a:extLst>
          </p:cNvPr>
          <p:cNvSpPr txBox="1"/>
          <p:nvPr/>
        </p:nvSpPr>
        <p:spPr>
          <a:xfrm>
            <a:off x="5406501" y="1713390"/>
            <a:ext cx="6241002" cy="3213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B1AF7B3-8EA0-4352-86AD-0C5B88DB8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083" y="1393731"/>
            <a:ext cx="6111263" cy="407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9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GradientRiseVTI">
  <a:themeElements>
    <a:clrScheme name="ユーザー定義 3">
      <a:dk1>
        <a:srgbClr val="000000"/>
      </a:dk1>
      <a:lt1>
        <a:srgbClr val="FFFFFF"/>
      </a:lt1>
      <a:dk2>
        <a:srgbClr val="413924"/>
      </a:dk2>
      <a:lt2>
        <a:srgbClr val="E9E7EC"/>
      </a:lt2>
      <a:accent1>
        <a:srgbClr val="7EAE57"/>
      </a:accent1>
      <a:accent2>
        <a:srgbClr val="9AA844"/>
      </a:accent2>
      <a:accent3>
        <a:srgbClr val="BD9D4A"/>
      </a:accent3>
      <a:accent4>
        <a:srgbClr val="DF835A"/>
      </a:accent4>
      <a:accent5>
        <a:srgbClr val="E57884"/>
      </a:accent5>
      <a:accent6>
        <a:srgbClr val="DF5AA0"/>
      </a:accent6>
      <a:hlink>
        <a:srgbClr val="000000"/>
      </a:hlink>
      <a:folHlink>
        <a:srgbClr val="000000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892</Words>
  <Application>Microsoft Office PowerPoint</Application>
  <PresentationFormat>ワイド画面</PresentationFormat>
  <Paragraphs>204</Paragraphs>
  <Slides>32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8" baseType="lpstr">
      <vt:lpstr>HG丸ｺﾞｼｯｸM-PRO</vt:lpstr>
      <vt:lpstr>arial</vt:lpstr>
      <vt:lpstr>arial</vt:lpstr>
      <vt:lpstr>Avenir Next LT Pro</vt:lpstr>
      <vt:lpstr>Avenir Next LT Pro Light</vt:lpstr>
      <vt:lpstr>GradientRiseVTI</vt:lpstr>
      <vt:lpstr>ラオス人民民主共和国</vt:lpstr>
      <vt:lpstr>問1　ラオスの首都は？ </vt:lpstr>
      <vt:lpstr>正解</vt:lpstr>
      <vt:lpstr>おっと！まちがい</vt:lpstr>
      <vt:lpstr>問2　ラオスの位置は？ </vt:lpstr>
      <vt:lpstr>正解</vt:lpstr>
      <vt:lpstr>おっと！まちがい</vt:lpstr>
      <vt:lpstr>問3　ラオスの通貨は？ </vt:lpstr>
      <vt:lpstr>正解</vt:lpstr>
      <vt:lpstr>おっと！まちがい</vt:lpstr>
      <vt:lpstr>問4　ラオスの主な宗教は？ </vt:lpstr>
      <vt:lpstr>正解</vt:lpstr>
      <vt:lpstr>おっと！まちがい</vt:lpstr>
      <vt:lpstr>問5　ラオスの国旗はどれ？ </vt:lpstr>
      <vt:lpstr>正解</vt:lpstr>
      <vt:lpstr>おっと！まちがい</vt:lpstr>
      <vt:lpstr>問6　ラオスの正月をラオス語で 　　  何と言う？ </vt:lpstr>
      <vt:lpstr>正解</vt:lpstr>
      <vt:lpstr>おっと！まちがい</vt:lpstr>
      <vt:lpstr>問7　ラオスの国花は？ </vt:lpstr>
      <vt:lpstr>正解</vt:lpstr>
      <vt:lpstr>おっと！まちがい</vt:lpstr>
      <vt:lpstr>問8 ラオスで食材の保存・弁当箱・雑貨 　　入れなどで使われいる竹製品を何と　 　　いう？ </vt:lpstr>
      <vt:lpstr>正解</vt:lpstr>
      <vt:lpstr>おっと！まちがい</vt:lpstr>
      <vt:lpstr>問9  ラオスの伝統服で、女性がいつも 　　 着ている巻スカートを何という？ </vt:lpstr>
      <vt:lpstr>正解</vt:lpstr>
      <vt:lpstr>おっと！まちがい</vt:lpstr>
      <vt:lpstr>問10　ラオスの人口は日本のどこの 　　　 都道府県と同じくらい？ </vt:lpstr>
      <vt:lpstr>正解</vt:lpstr>
      <vt:lpstr>おっと！まちがい</vt:lpstr>
      <vt:lpstr>クイズおわり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aseko asean</dc:creator>
  <cp:lastModifiedBy> </cp:lastModifiedBy>
  <cp:revision>54</cp:revision>
  <dcterms:created xsi:type="dcterms:W3CDTF">2020-06-14T23:40:31Z</dcterms:created>
  <dcterms:modified xsi:type="dcterms:W3CDTF">2020-10-05T00:44:06Z</dcterms:modified>
</cp:coreProperties>
</file>