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4"/>
  </p:notesMasterIdLst>
  <p:handoutMasterIdLst>
    <p:handoutMasterId r:id="rId35"/>
  </p:handoutMasterIdLst>
  <p:sldIdLst>
    <p:sldId id="257" r:id="rId2"/>
    <p:sldId id="258" r:id="rId3"/>
    <p:sldId id="268" r:id="rId4"/>
    <p:sldId id="269" r:id="rId5"/>
    <p:sldId id="260" r:id="rId6"/>
    <p:sldId id="270" r:id="rId7"/>
    <p:sldId id="279" r:id="rId8"/>
    <p:sldId id="262" r:id="rId9"/>
    <p:sldId id="271" r:id="rId10"/>
    <p:sldId id="280" r:id="rId11"/>
    <p:sldId id="259" r:id="rId12"/>
    <p:sldId id="272" r:id="rId13"/>
    <p:sldId id="281" r:id="rId14"/>
    <p:sldId id="261" r:id="rId15"/>
    <p:sldId id="273" r:id="rId16"/>
    <p:sldId id="282" r:id="rId17"/>
    <p:sldId id="263" r:id="rId18"/>
    <p:sldId id="274" r:id="rId19"/>
    <p:sldId id="283" r:id="rId20"/>
    <p:sldId id="264" r:id="rId21"/>
    <p:sldId id="275" r:id="rId22"/>
    <p:sldId id="284" r:id="rId23"/>
    <p:sldId id="266" r:id="rId24"/>
    <p:sldId id="278" r:id="rId25"/>
    <p:sldId id="286" r:id="rId26"/>
    <p:sldId id="267" r:id="rId27"/>
    <p:sldId id="288" r:id="rId28"/>
    <p:sldId id="292" r:id="rId29"/>
    <p:sldId id="289" r:id="rId30"/>
    <p:sldId id="290" r:id="rId31"/>
    <p:sldId id="287" r:id="rId32"/>
    <p:sldId id="293" r:id="rId3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90" autoAdjust="0"/>
    <p:restoredTop sz="94660"/>
  </p:normalViewPr>
  <p:slideViewPr>
    <p:cSldViewPr snapToGrid="0">
      <p:cViewPr varScale="1">
        <p:scale>
          <a:sx n="86" d="100"/>
          <a:sy n="86" d="100"/>
        </p:scale>
        <p:origin x="326" y="62"/>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17B350E-F466-450F-864F-4860788B9C8B}" type="datetime1">
              <a:rPr lang="ja-JP" altLang="en-US" smtClean="0"/>
              <a:t>2020/10/5</a:t>
            </a:fld>
            <a:endParaRPr 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dirty="0"/>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CB1AB54-6F90-497B-8F0F-91B35D0E7A05}" type="datetime1">
              <a:rPr lang="ja-JP" altLang="en-US" smtClean="0"/>
              <a:t>2020/10/5</a:t>
            </a:fld>
            <a:endParaRPr 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dirty="0"/>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長方形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10" name="長方形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長方形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長方形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グループ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直線​​コネクタ(S)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Meiryo UI" panose="020B0604030504040204" pitchFamily="50" charset="-128"/>
                <a:ea typeface="Meiryo UI" panose="020B0604030504040204" pitchFamily="50" charset="-128"/>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a:t>マスター サブタイトルの書式設定</a:t>
            </a:r>
            <a:endParaRPr lang="en-US" dirty="0"/>
          </a:p>
        </p:txBody>
      </p:sp>
      <p:sp>
        <p:nvSpPr>
          <p:cNvPr id="20" name="日付プレースホルダー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A6EF50F0-1F01-4A1C-AEC6-3A020B9DBCF9}" type="datetime1">
              <a:rPr lang="ja-JP" altLang="en-US" smtClean="0"/>
              <a:t>2020/10/5</a:t>
            </a:fld>
            <a:endParaRPr lang="en-US" dirty="0"/>
          </a:p>
        </p:txBody>
      </p:sp>
      <p:sp>
        <p:nvSpPr>
          <p:cNvPr id="21" name="フッター プレースホルダー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ja-JP" altLang="en-US" noProof="0" dirty="0"/>
          </a:p>
        </p:txBody>
      </p:sp>
      <p:sp>
        <p:nvSpPr>
          <p:cNvPr id="22" name="スライド番号プレースホルダー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altLang="ja-JP" noProof="0" smtClean="0"/>
              <a:t>‹#›</a:t>
            </a:fld>
            <a:endParaRPr lang="ja-JP" altLang="en-US" noProof="0" dirty="0"/>
          </a:p>
        </p:txBody>
      </p:sp>
    </p:spTree>
    <p:extLst>
      <p:ext uri="{BB962C8B-B14F-4D97-AF65-F5344CB8AC3E}">
        <p14:creationId xmlns:p14="http://schemas.microsoft.com/office/powerpoint/2010/main" val="41477701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F8F794D5-BF78-4DD9-BB11-CECA64D64D37}" type="datetime1">
              <a:rPr lang="ja-JP" altLang="en-US" smtClean="0"/>
              <a:t>2020/10/5</a:t>
            </a:fld>
            <a:endParaRPr lang="en-US" dirty="0"/>
          </a:p>
        </p:txBody>
      </p:sp>
      <p:sp>
        <p:nvSpPr>
          <p:cNvPr id="5" name="フッター プレースホルダー 4"/>
          <p:cNvSpPr>
            <a:spLocks noGrp="1"/>
          </p:cNvSpPr>
          <p:nvPr>
            <p:ph type="ftr" sz="quarter" idx="11"/>
          </p:nvPr>
        </p:nvSpPr>
        <p:spPr/>
        <p:txBody>
          <a:bodyPr rtlCol="0"/>
          <a:lstStyle/>
          <a:p>
            <a:pPr rtl="0"/>
            <a:endParaRPr lang="en-US" dirty="0"/>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991600" y="762000"/>
            <a:ext cx="2362200" cy="5257800"/>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838200" y="762000"/>
            <a:ext cx="8077200" cy="52578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82AA5C2E-5D44-4EAA-84D1-EA994922A7E1}" type="datetime1">
              <a:rPr lang="ja-JP" altLang="en-US" smtClean="0"/>
              <a:t>2020/10/5</a:t>
            </a:fld>
            <a:endParaRPr lang="en-US" dirty="0"/>
          </a:p>
        </p:txBody>
      </p:sp>
      <p:sp>
        <p:nvSpPr>
          <p:cNvPr id="5" name="フッター プレースホルダー 4"/>
          <p:cNvSpPr>
            <a:spLocks noGrp="1"/>
          </p:cNvSpPr>
          <p:nvPr>
            <p:ph type="ftr" sz="quarter" idx="11"/>
          </p:nvPr>
        </p:nvSpPr>
        <p:spPr/>
        <p:txBody>
          <a:bodyPr rtlCol="0"/>
          <a:lstStyle/>
          <a:p>
            <a:pPr rtl="0"/>
            <a:endParaRPr lang="en-US" dirty="0"/>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12153558-46D2-4E20-99C7-A426DE6FCDF2}" type="datetime1">
              <a:rPr lang="ja-JP" altLang="en-US" smtClean="0"/>
              <a:t>2020/10/5</a:t>
            </a:fld>
            <a:endParaRPr lang="en-US" dirty="0"/>
          </a:p>
        </p:txBody>
      </p:sp>
      <p:sp>
        <p:nvSpPr>
          <p:cNvPr id="5" name="フッター プレースホルダー 4"/>
          <p:cNvSpPr>
            <a:spLocks noGrp="1"/>
          </p:cNvSpPr>
          <p:nvPr>
            <p:ph type="ftr" sz="quarter" idx="11"/>
          </p:nvPr>
        </p:nvSpPr>
        <p:spPr/>
        <p:txBody>
          <a:bodyPr rtlCol="0"/>
          <a:lstStyle/>
          <a:p>
            <a:pPr rtl="0"/>
            <a:endParaRPr lang="en-US" dirty="0"/>
          </a:p>
        </p:txBody>
      </p:sp>
      <p:sp>
        <p:nvSpPr>
          <p:cNvPr id="6" name="スライド番号プレースホルダー 5"/>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 ヘッダー">
    <p:spTree>
      <p:nvGrpSpPr>
        <p:cNvPr id="1" name=""/>
        <p:cNvGrpSpPr/>
        <p:nvPr/>
      </p:nvGrpSpPr>
      <p:grpSpPr>
        <a:xfrm>
          <a:off x="0" y="0"/>
          <a:ext cx="0" cy="0"/>
          <a:chOff x="0" y="0"/>
          <a:chExt cx="0" cy="0"/>
        </a:xfrm>
      </p:grpSpPr>
      <p:sp>
        <p:nvSpPr>
          <p:cNvPr id="15" name="長方形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useBgFill="1">
        <p:nvSpPr>
          <p:cNvPr id="23" name="長方形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長方形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長方形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a:lstStyle>
          <a:p>
            <a:pPr rtl="0"/>
            <a:r>
              <a:rPr lang="ja-JP" altLang="en-US"/>
              <a:t>マスター タイトルの書式設定</a:t>
            </a:r>
            <a:endParaRPr lang="en-US" dirty="0"/>
          </a:p>
        </p:txBody>
      </p:sp>
      <p:grpSp>
        <p:nvGrpSpPr>
          <p:cNvPr id="16" name="グループ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直線コネクタ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線​​コネクタ(S)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4" name="日付プレースホルダー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7743FB94-166E-4D11-BCC1-8BD5AB71A58A}" type="datetime1">
              <a:rPr lang="ja-JP" altLang="en-US" smtClean="0"/>
              <a:t>2020/10/5</a:t>
            </a:fld>
            <a:endParaRPr lang="en-US" dirty="0"/>
          </a:p>
        </p:txBody>
      </p:sp>
      <p:sp>
        <p:nvSpPr>
          <p:cNvPr id="5" name="フッター プレースホルダー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スライド番号プレースホルダー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日付プレースホルダー 4"/>
          <p:cNvSpPr>
            <a:spLocks noGrp="1"/>
          </p:cNvSpPr>
          <p:nvPr>
            <p:ph type="dt" sz="half" idx="10"/>
          </p:nvPr>
        </p:nvSpPr>
        <p:spPr/>
        <p:txBody>
          <a:bodyPr rtlCol="0"/>
          <a:lstStyle/>
          <a:p>
            <a:pPr rtl="0"/>
            <a:fld id="{8232D280-1E0E-467E-8896-7EF9FCFDFFED}" type="datetime1">
              <a:rPr lang="ja-JP" altLang="en-US" smtClean="0"/>
              <a:t>2020/10/5</a:t>
            </a:fld>
            <a:endParaRPr lang="en-US" dirty="0"/>
          </a:p>
        </p:txBody>
      </p:sp>
      <p:sp>
        <p:nvSpPr>
          <p:cNvPr id="6" name="フッター プレースホルダー 5"/>
          <p:cNvSpPr>
            <a:spLocks noGrp="1"/>
          </p:cNvSpPr>
          <p:nvPr>
            <p:ph type="ftr" sz="quarter" idx="11"/>
          </p:nvPr>
        </p:nvSpPr>
        <p:spPr/>
        <p:txBody>
          <a:bodyPr rtlCol="0"/>
          <a:lstStyle/>
          <a:p>
            <a:pPr rtl="0"/>
            <a:endParaRPr lang="en-US" dirty="0"/>
          </a:p>
        </p:txBody>
      </p:sp>
      <p:sp>
        <p:nvSpPr>
          <p:cNvPr id="7" name="スライド番号プレースホルダー 6"/>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dirty="0"/>
          </a:p>
        </p:txBody>
      </p:sp>
      <p:sp>
        <p:nvSpPr>
          <p:cNvPr id="5" name="テキスト プレースホルダー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 dirty="0"/>
          </a:p>
        </p:txBody>
      </p:sp>
      <p:sp>
        <p:nvSpPr>
          <p:cNvPr id="7" name="日付プレースホルダー 6"/>
          <p:cNvSpPr>
            <a:spLocks noGrp="1"/>
          </p:cNvSpPr>
          <p:nvPr>
            <p:ph type="dt" sz="half" idx="10"/>
          </p:nvPr>
        </p:nvSpPr>
        <p:spPr/>
        <p:txBody>
          <a:bodyPr rtlCol="0"/>
          <a:lstStyle/>
          <a:p>
            <a:pPr rtl="0"/>
            <a:fld id="{A5C17054-2438-41DC-8363-0B111F325278}" type="datetime1">
              <a:rPr lang="ja-JP" altLang="en-US" smtClean="0"/>
              <a:t>2020/10/5</a:t>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9" name="スライド番号プレースホルダー 8"/>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日付プレースホルダー 2"/>
          <p:cNvSpPr>
            <a:spLocks noGrp="1"/>
          </p:cNvSpPr>
          <p:nvPr>
            <p:ph type="dt" sz="half" idx="10"/>
          </p:nvPr>
        </p:nvSpPr>
        <p:spPr/>
        <p:txBody>
          <a:bodyPr rtlCol="0"/>
          <a:lstStyle/>
          <a:p>
            <a:pPr rtl="0"/>
            <a:fld id="{3DB7DD35-205E-4096-9303-DA2D92B8C404}" type="datetime1">
              <a:rPr lang="ja-JP" altLang="en-US" smtClean="0"/>
              <a:t>2020/10/5</a:t>
            </a:fld>
            <a:endParaRPr lang="en-US" dirty="0"/>
          </a:p>
        </p:txBody>
      </p:sp>
      <p:sp>
        <p:nvSpPr>
          <p:cNvPr id="4" name="フッター プレースホルダー 3"/>
          <p:cNvSpPr>
            <a:spLocks noGrp="1"/>
          </p:cNvSpPr>
          <p:nvPr>
            <p:ph type="ftr" sz="quarter" idx="11"/>
          </p:nvPr>
        </p:nvSpPr>
        <p:spPr/>
        <p:txBody>
          <a:bodyPr rtlCol="0"/>
          <a:lstStyle/>
          <a:p>
            <a:pPr rtl="0"/>
            <a:endParaRPr lang="en-US" dirty="0"/>
          </a:p>
        </p:txBody>
      </p:sp>
      <p:sp>
        <p:nvSpPr>
          <p:cNvPr id="5" name="スライド番号プレースホルダー 4"/>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00A81846-8B92-4F7C-89B5-DBD5A35AF45B}" type="datetime1">
              <a:rPr lang="ja-JP" altLang="en-US" smtClean="0"/>
              <a:t>2020/10/5</a:t>
            </a:fld>
            <a:endParaRPr lang="en-US" dirty="0"/>
          </a:p>
        </p:txBody>
      </p:sp>
      <p:sp>
        <p:nvSpPr>
          <p:cNvPr id="3" name="フッター プレースホルダー 2"/>
          <p:cNvSpPr>
            <a:spLocks noGrp="1"/>
          </p:cNvSpPr>
          <p:nvPr>
            <p:ph type="ftr" sz="quarter" idx="11"/>
          </p:nvPr>
        </p:nvSpPr>
        <p:spPr/>
        <p:txBody>
          <a:bodyPr rtlCol="0"/>
          <a:lstStyle/>
          <a:p>
            <a:pPr rtl="0"/>
            <a:endParaRPr lang="en-US" dirty="0"/>
          </a:p>
        </p:txBody>
      </p:sp>
      <p:sp>
        <p:nvSpPr>
          <p:cNvPr id="4" name="スライド番号プレースホルダー 3"/>
          <p:cNvSpPr>
            <a:spLocks noGrp="1"/>
          </p:cNvSpPr>
          <p:nvPr>
            <p:ph type="sldNum" sz="quarter" idx="12"/>
          </p:nvPr>
        </p:nvSpPr>
        <p:spPr/>
        <p:txBody>
          <a:bodyPr rtlCol="0"/>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キャプション付きのコンテンツ">
    <p:spTree>
      <p:nvGrpSpPr>
        <p:cNvPr id="1" name=""/>
        <p:cNvGrpSpPr/>
        <p:nvPr/>
      </p:nvGrpSpPr>
      <p:grpSpPr>
        <a:xfrm>
          <a:off x="0" y="0"/>
          <a:ext cx="0" cy="0"/>
          <a:chOff x="0" y="0"/>
          <a:chExt cx="0" cy="0"/>
        </a:xfrm>
      </p:grpSpPr>
      <p:sp>
        <p:nvSpPr>
          <p:cNvPr id="10" name="長方形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長方形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eiryo UI" panose="020B0604030504040204" pitchFamily="50" charset="-128"/>
                <a:ea typeface="Meiryo UI" panose="020B0604030504040204" pitchFamily="50" charset="-128"/>
                <a:cs typeface="+mn-cs"/>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8" name="日付プレースホルダー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383BFD98-733B-41FC-8153-24EB361DCF30}" type="datetime1">
              <a:rPr lang="ja-JP" altLang="en-US" smtClean="0"/>
              <a:t>2020/10/5</a:t>
            </a:fld>
            <a:endParaRPr lang="en-US" dirty="0"/>
          </a:p>
        </p:txBody>
      </p:sp>
      <p:sp>
        <p:nvSpPr>
          <p:cNvPr id="9" name="フッター プレースホルダー 8"/>
          <p:cNvSpPr>
            <a:spLocks noGrp="1"/>
          </p:cNvSpPr>
          <p:nvPr>
            <p:ph type="ftr" sz="quarter" idx="11"/>
          </p:nvPr>
        </p:nvSpPr>
        <p:spPr>
          <a:xfrm>
            <a:off x="685801" y="6035040"/>
            <a:ext cx="4584700" cy="365760"/>
          </a:xfrm>
        </p:spPr>
        <p:txBody>
          <a:bodyPr rtlCol="0"/>
          <a:lstStyle>
            <a:lvl1pPr algn="l">
              <a:defRPr/>
            </a:lvl1pPr>
          </a:lstStyle>
          <a:p>
            <a:pPr rtl="0"/>
            <a:endParaRPr lang="en-US" dirty="0"/>
          </a:p>
        </p:txBody>
      </p:sp>
      <p:sp>
        <p:nvSpPr>
          <p:cNvPr id="11" name="スライド番号プレースホルダー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長方形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a:t>アイコンをクリックして図を追加</a:t>
            </a:r>
            <a:endParaRPr lang="en-US" dirty="0"/>
          </a:p>
        </p:txBody>
      </p:sp>
      <p:sp>
        <p:nvSpPr>
          <p:cNvPr id="5" name="日付プレースホルダー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F0CC0DD4-13D5-499B-9E41-1D539143F1DF}" type="datetime1">
              <a:rPr lang="ja-JP" altLang="en-US" smtClean="0"/>
              <a:t>2020/10/5</a:t>
            </a:fld>
            <a:endParaRPr lang="en-US" dirty="0"/>
          </a:p>
        </p:txBody>
      </p:sp>
      <p:sp>
        <p:nvSpPr>
          <p:cNvPr id="6" name="フッター プレースホルダー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スライド番号プレースホルダー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dirty="0"/>
          </a:p>
        </p:txBody>
      </p:sp>
      <p:sp>
        <p:nvSpPr>
          <p:cNvPr id="12" name="長方形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Tree>
    <p:extLst>
      <p:ext uri="{BB962C8B-B14F-4D97-AF65-F5344CB8AC3E}">
        <p14:creationId xmlns:p14="http://schemas.microsoft.com/office/powerpoint/2010/main" val="26782230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長方形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長方形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長方形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タイトル プレースホルダー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ja" altLang="en-US" noProof="0" dirty="0"/>
              <a:t>マスター タイトルの書式設定</a:t>
            </a:r>
          </a:p>
        </p:txBody>
      </p:sp>
      <p:sp>
        <p:nvSpPr>
          <p:cNvPr id="3" name="テキスト プレースホルダー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Meiryo UI" panose="020B0604030504040204" pitchFamily="50" charset="-128"/>
                <a:ea typeface="Meiryo UI" panose="020B0604030504040204" pitchFamily="50" charset="-128"/>
              </a:defRPr>
            </a:lvl1pPr>
          </a:lstStyle>
          <a:p>
            <a:fld id="{6036301D-41AF-4D65-B8D5-42C51A28322C}" type="datetime1">
              <a:rPr lang="ja-JP" altLang="en-US" noProof="0" smtClean="0"/>
              <a:t>2020/10/5</a:t>
            </a:fld>
            <a:endParaRPr lang="ja-JP" altLang="en-US" noProof="0" dirty="0"/>
          </a:p>
        </p:txBody>
      </p:sp>
      <p:sp>
        <p:nvSpPr>
          <p:cNvPr id="5" name="フッター プレースホルダー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Meiryo UI" panose="020B0604030504040204" pitchFamily="50" charset="-128"/>
                <a:ea typeface="Meiryo UI" panose="020B0604030504040204" pitchFamily="50" charset="-128"/>
              </a:defRPr>
            </a:lvl1pPr>
          </a:lstStyle>
          <a:p>
            <a:fld id="{34B7E4EF-A1BD-40F4-AB7B-04F084DD991D}" type="slidenum">
              <a:rPr lang="en-US" altLang="ja-JP" noProof="0" smtClean="0"/>
              <a:pPr/>
              <a:t>‹#›</a:t>
            </a:fld>
            <a:endParaRPr lang="ja-JP" altLang="en-US" noProof="0"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sldNum="0" hdr="0" ftr="0"/>
  <p:txStyles>
    <p:titleStyle>
      <a:lvl1pPr algn="l" defTabSz="914400" rtl="0" eaLnBrk="1" latinLnBrk="0" hangingPunct="1">
        <a:lnSpc>
          <a:spcPct val="90000"/>
        </a:lnSpc>
        <a:spcBef>
          <a:spcPct val="0"/>
        </a:spcBef>
        <a:buNone/>
        <a:defRPr kumimoji="1" lang="en-US" sz="4000" i="0" kern="1200" cap="none" spc="0" baseline="0" dirty="0">
          <a:solidFill>
            <a:schemeClr val="tx1">
              <a:lumMod val="85000"/>
              <a:lumOff val="15000"/>
            </a:schemeClr>
          </a:solidFill>
          <a:effectLst/>
          <a:latin typeface="Meiryo UI" panose="020B0604030504040204" pitchFamily="50" charset="-128"/>
          <a:ea typeface="Meiryo UI" panose="020B0604030504040204" pitchFamily="50" charset="-128"/>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kumimoji="1" sz="1500" kern="1200">
          <a:solidFill>
            <a:schemeClr val="tx1"/>
          </a:solidFill>
          <a:latin typeface="Meiryo UI" panose="020B0604030504040204" pitchFamily="50" charset="-128"/>
          <a:ea typeface="Meiryo UI" panose="020B0604030504040204" pitchFamily="50" charset="-128"/>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300" kern="1200">
          <a:solidFill>
            <a:schemeClr val="tx1"/>
          </a:solidFill>
          <a:latin typeface="Meiryo UI" panose="020B0604030504040204" pitchFamily="50" charset="-128"/>
          <a:ea typeface="Meiryo UI" panose="020B0604030504040204" pitchFamily="50" charset="-128"/>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200" kern="1200">
          <a:solidFill>
            <a:schemeClr val="tx1"/>
          </a:solidFill>
          <a:latin typeface="Meiryo UI" panose="020B0604030504040204" pitchFamily="50" charset="-128"/>
          <a:ea typeface="Meiryo UI" panose="020B0604030504040204" pitchFamily="50" charset="-128"/>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slide" Target="slide2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画像 4" descr="ファブリック、テーブル、赤、覆われたを含む画像&#10;&#10;自動生成された説明">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70" y="-2784"/>
            <a:ext cx="12191979" cy="6857990"/>
          </a:xfrm>
          <a:prstGeom prst="rect">
            <a:avLst/>
          </a:prstGeom>
        </p:spPr>
      </p:pic>
      <p:sp>
        <p:nvSpPr>
          <p:cNvPr id="64" name="長方形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長方形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タイトル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r>
              <a:rPr lang="ja-JP" altLang="en-US" sz="4800" dirty="0">
                <a:solidFill>
                  <a:schemeClr val="tx1"/>
                </a:solidFill>
              </a:rPr>
              <a:t>インドネシア共和国</a:t>
            </a:r>
            <a:endParaRPr lang="ja" sz="4800" dirty="0">
              <a:solidFill>
                <a:schemeClr val="tx1"/>
              </a:solidFill>
            </a:endParaRPr>
          </a:p>
        </p:txBody>
      </p:sp>
      <p:sp>
        <p:nvSpPr>
          <p:cNvPr id="3" name="サブタイトル 2">
            <a:extLst>
              <a:ext uri="{FF2B5EF4-FFF2-40B4-BE49-F238E27FC236}">
                <a16:creationId xmlns:a16="http://schemas.microsoft.com/office/drawing/2014/main" id="{C8722DDC-8EEE-4A06-8DFE-B44871EAA2CF}"/>
              </a:ext>
            </a:extLst>
          </p:cNvPr>
          <p:cNvSpPr>
            <a:spLocks noGrp="1"/>
          </p:cNvSpPr>
          <p:nvPr>
            <p:ph type="subTitle" idx="1"/>
          </p:nvPr>
        </p:nvSpPr>
        <p:spPr>
          <a:xfrm>
            <a:off x="1103272" y="3980923"/>
            <a:ext cx="5037599" cy="569279"/>
          </a:xfrm>
        </p:spPr>
        <p:txBody>
          <a:bodyPr rtlCol="0">
            <a:normAutofit fontScale="77500" lnSpcReduction="20000"/>
          </a:bodyPr>
          <a:lstStyle/>
          <a:p>
            <a:r>
              <a:rPr lang="ja-JP" altLang="en-US" dirty="0">
                <a:latin typeface="HG丸ｺﾞｼｯｸM-PRO" panose="020F0400000000000000" pitchFamily="50" charset="-128"/>
                <a:ea typeface="HG丸ｺﾞｼｯｸM-PRO" panose="020F0400000000000000" pitchFamily="50" charset="-128"/>
              </a:rPr>
              <a:t>クイズに答えてインドネシアのいろいろを知ってみよう</a:t>
            </a:r>
            <a:endParaRPr lang="en-US" altLang="ja-JP" dirty="0">
              <a:latin typeface="HG丸ｺﾞｼｯｸM-PRO" panose="020F0400000000000000" pitchFamily="50" charset="-128"/>
              <a:ea typeface="HG丸ｺﾞｼｯｸM-PRO" panose="020F0400000000000000" pitchFamily="50" charset="-128"/>
            </a:endParaRPr>
          </a:p>
          <a:p>
            <a:r>
              <a:rPr lang="ja-JP" altLang="en-US" dirty="0">
                <a:latin typeface="HG丸ｺﾞｼｯｸM-PRO" panose="020F0400000000000000" pitchFamily="50" charset="-128"/>
                <a:ea typeface="HG丸ｺﾞｼｯｸM-PRO" panose="020F0400000000000000" pitchFamily="50" charset="-128"/>
              </a:rPr>
              <a:t>全部で</a:t>
            </a:r>
            <a:r>
              <a:rPr lang="en-US" altLang="ja-JP" dirty="0">
                <a:latin typeface="HG丸ｺﾞｼｯｸM-PRO" panose="020F0400000000000000" pitchFamily="50" charset="-128"/>
                <a:ea typeface="HG丸ｺﾞｼｯｸM-PRO" panose="020F0400000000000000" pitchFamily="50" charset="-128"/>
              </a:rPr>
              <a:t>10</a:t>
            </a:r>
            <a:r>
              <a:rPr lang="ja-JP" altLang="en-US" dirty="0">
                <a:latin typeface="HG丸ｺﾞｼｯｸM-PRO" panose="020F0400000000000000" pitchFamily="50" charset="-128"/>
                <a:ea typeface="HG丸ｺﾞｼｯｸM-PRO" panose="020F0400000000000000" pitchFamily="50" charset="-128"/>
              </a:rPr>
              <a:t>問</a:t>
            </a:r>
          </a:p>
        </p:txBody>
      </p:sp>
      <p:grpSp>
        <p:nvGrpSpPr>
          <p:cNvPr id="7" name="グループ化 6">
            <a:extLst>
              <a:ext uri="{FF2B5EF4-FFF2-40B4-BE49-F238E27FC236}">
                <a16:creationId xmlns:a16="http://schemas.microsoft.com/office/drawing/2014/main" id="{77078BAE-3B9B-4087-9B15-1231C01E6EE8}"/>
              </a:ext>
            </a:extLst>
          </p:cNvPr>
          <p:cNvGrpSpPr/>
          <p:nvPr/>
        </p:nvGrpSpPr>
        <p:grpSpPr>
          <a:xfrm>
            <a:off x="9309382" y="269317"/>
            <a:ext cx="2371166" cy="572486"/>
            <a:chOff x="9440081" y="684790"/>
            <a:chExt cx="1470575" cy="572486"/>
          </a:xfrm>
        </p:grpSpPr>
        <p:sp>
          <p:nvSpPr>
            <p:cNvPr id="8" name="テキスト ボックス 7">
              <a:extLst>
                <a:ext uri="{FF2B5EF4-FFF2-40B4-BE49-F238E27FC236}">
                  <a16:creationId xmlns:a16="http://schemas.microsoft.com/office/drawing/2014/main" id="{93DEE23E-4F1B-4D48-8734-630C5925BE7F}"/>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9" name="図 8">
              <a:extLst>
                <a:ext uri="{FF2B5EF4-FFF2-40B4-BE49-F238E27FC236}">
                  <a16:creationId xmlns:a16="http://schemas.microsoft.com/office/drawing/2014/main" id="{57C5A06B-AA4D-4952-9FC4-202B5F87B6B8}"/>
                </a:ext>
              </a:extLst>
            </p:cNvPr>
            <p:cNvPicPr>
              <a:picLocks noChangeAspect="1"/>
            </p:cNvPicPr>
            <p:nvPr/>
          </p:nvPicPr>
          <p:blipFill>
            <a:blip r:embed="rId3"/>
            <a:stretch>
              <a:fillRect/>
            </a:stretch>
          </p:blipFill>
          <p:spPr>
            <a:xfrm>
              <a:off x="9440081" y="684790"/>
              <a:ext cx="269786" cy="416402"/>
            </a:xfrm>
            <a:prstGeom prst="rect">
              <a:avLst/>
            </a:prstGeom>
          </p:spPr>
        </p:pic>
      </p:grpSp>
      <p:pic>
        <p:nvPicPr>
          <p:cNvPr id="6" name="図 5">
            <a:extLst>
              <a:ext uri="{FF2B5EF4-FFF2-40B4-BE49-F238E27FC236}">
                <a16:creationId xmlns:a16="http://schemas.microsoft.com/office/drawing/2014/main" id="{0F76A1DA-217F-43BB-9675-267281D30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458" y="1008564"/>
            <a:ext cx="3398270" cy="51324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テキスト ボックス 11">
            <a:extLst>
              <a:ext uri="{FF2B5EF4-FFF2-40B4-BE49-F238E27FC236}">
                <a16:creationId xmlns:a16="http://schemas.microsoft.com/office/drawing/2014/main" id="{83E209CA-E6A4-4A8F-9948-5FE6256773CD}"/>
              </a:ext>
            </a:extLst>
          </p:cNvPr>
          <p:cNvSpPr txBox="1"/>
          <p:nvPr/>
        </p:nvSpPr>
        <p:spPr>
          <a:xfrm>
            <a:off x="9628900" y="5734020"/>
            <a:ext cx="1583597" cy="230832"/>
          </a:xfrm>
          <a:prstGeom prst="rect">
            <a:avLst/>
          </a:prstGeom>
          <a:noFill/>
        </p:spPr>
        <p:txBody>
          <a:bodyPr wrap="square" rtlCol="0">
            <a:spAutoFit/>
          </a:bodyPr>
          <a:lstStyle/>
          <a:p>
            <a:r>
              <a:rPr kumimoji="1" lang="en-US" altLang="ja-JP" sz="900" dirty="0">
                <a:solidFill>
                  <a:schemeClr val="bg1"/>
                </a:solidFill>
              </a:rPr>
              <a:t>©ASEAN-Japan Centre</a:t>
            </a:r>
            <a:endParaRPr kumimoji="1" lang="ja-JP" altLang="en-US" sz="900" dirty="0">
              <a:solidFill>
                <a:schemeClr val="bg1"/>
              </a:solidFill>
            </a:endParaRPr>
          </a:p>
        </p:txBody>
      </p:sp>
      <p:sp>
        <p:nvSpPr>
          <p:cNvPr id="13" name="テキスト ボックス 12">
            <a:extLst>
              <a:ext uri="{FF2B5EF4-FFF2-40B4-BE49-F238E27FC236}">
                <a16:creationId xmlns:a16="http://schemas.microsoft.com/office/drawing/2014/main" id="{C7BB5A4E-1FDE-4D3D-B641-E13075719DDA}"/>
              </a:ext>
            </a:extLst>
          </p:cNvPr>
          <p:cNvSpPr txBox="1"/>
          <p:nvPr/>
        </p:nvSpPr>
        <p:spPr>
          <a:xfrm>
            <a:off x="7690458" y="6310954"/>
            <a:ext cx="2501107" cy="261610"/>
          </a:xfrm>
          <a:prstGeom prst="rect">
            <a:avLst/>
          </a:prstGeom>
          <a:noFill/>
        </p:spPr>
        <p:txBody>
          <a:bodyPr wrap="square" rtlCol="0">
            <a:spAutoFit/>
          </a:bodyPr>
          <a:lstStyle/>
          <a:p>
            <a:r>
              <a:rPr kumimoji="1" lang="ja-JP" altLang="en-US" sz="1100" b="1" dirty="0">
                <a:solidFill>
                  <a:schemeClr val="bg1"/>
                </a:solidFill>
              </a:rPr>
              <a:t>レゴン（バリ島女性舞踊）</a:t>
            </a:r>
          </a:p>
        </p:txBody>
      </p:sp>
      <p:sp>
        <p:nvSpPr>
          <p:cNvPr id="4" name="楕円 3">
            <a:hlinkClick r:id="rId5" action="ppaction://hlinksldjump"/>
            <a:extLst>
              <a:ext uri="{FF2B5EF4-FFF2-40B4-BE49-F238E27FC236}">
                <a16:creationId xmlns:a16="http://schemas.microsoft.com/office/drawing/2014/main" id="{105B6F4A-B2EE-4EBF-891A-FA5DB500F171}"/>
              </a:ext>
            </a:extLst>
          </p:cNvPr>
          <p:cNvSpPr/>
          <p:nvPr/>
        </p:nvSpPr>
        <p:spPr>
          <a:xfrm>
            <a:off x="2590800" y="5257809"/>
            <a:ext cx="2265680" cy="105314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271891C-9A88-48B0-A358-759C2AD9A86D}"/>
              </a:ext>
            </a:extLst>
          </p:cNvPr>
          <p:cNvSpPr txBox="1"/>
          <p:nvPr/>
        </p:nvSpPr>
        <p:spPr>
          <a:xfrm>
            <a:off x="2834640" y="5494010"/>
            <a:ext cx="1869440" cy="584775"/>
          </a:xfrm>
          <a:prstGeom prst="rect">
            <a:avLst/>
          </a:prstGeom>
          <a:noFill/>
        </p:spPr>
        <p:txBody>
          <a:bodyPr wrap="square" rtlCol="0">
            <a:spAutoFit/>
          </a:bodyPr>
          <a:lstStyle/>
          <a:p>
            <a:r>
              <a:rPr kumimoji="1" lang="ja-JP" altLang="en-US" sz="3200" b="1" dirty="0">
                <a:solidFill>
                  <a:schemeClr val="accent1"/>
                </a:solidFill>
                <a:hlinkClick r:id="rId5" action="ppaction://hlinksldjump">
                  <a:extLst>
                    <a:ext uri="{A12FA001-AC4F-418D-AE19-62706E023703}">
                      <ahyp:hlinkClr xmlns:ahyp="http://schemas.microsoft.com/office/drawing/2018/hyperlinkcolor" val="tx"/>
                    </a:ext>
                  </a:extLst>
                </a:hlinkClick>
              </a:rPr>
              <a:t>スタート</a:t>
            </a:r>
            <a:endParaRPr kumimoji="1" lang="ja-JP" altLang="en-US" sz="3200" b="1" dirty="0">
              <a:solidFill>
                <a:schemeClr val="accent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729276" y="4100302"/>
            <a:ext cx="3053915"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3631894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3968317" y="292963"/>
            <a:ext cx="7972147" cy="6418555"/>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820653" y="811273"/>
            <a:ext cx="6718433"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4</a:t>
            </a:r>
            <a:r>
              <a:rPr lang="ja-JP" altLang="en-US" dirty="0">
                <a:solidFill>
                  <a:schemeClr val="tx1">
                    <a:lumMod val="75000"/>
                    <a:lumOff val="25000"/>
                  </a:schemeClr>
                </a:solidFill>
              </a:rPr>
              <a:t>　インドネシアの通貨は？</a:t>
            </a:r>
            <a:endParaRPr lang="en-US"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5936202" y="2389098"/>
            <a:ext cx="2772792"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ペソ</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5962834" y="3079238"/>
            <a:ext cx="3243309"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ルピア</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5962834" y="3789765"/>
            <a:ext cx="3678315"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ドル</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6017578" y="4505156"/>
            <a:ext cx="3028765"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バーツ</a:t>
            </a:r>
            <a:endParaRPr kumimoji="1" lang="ja-JP" altLang="en-US" sz="3600" dirty="0"/>
          </a:p>
        </p:txBody>
      </p:sp>
      <p:grpSp>
        <p:nvGrpSpPr>
          <p:cNvPr id="12" name="グループ化 11">
            <a:extLst>
              <a:ext uri="{FF2B5EF4-FFF2-40B4-BE49-F238E27FC236}">
                <a16:creationId xmlns:a16="http://schemas.microsoft.com/office/drawing/2014/main" id="{E1B2BB00-B49B-4C97-B849-74FCCAE112AD}"/>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C64BC019-AFD2-4F80-B030-5BAE8B17BED8}"/>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DEAC7CB7-A49A-4361-8181-BDF486318E4C}"/>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509767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EE2C72E-264C-464E-BD26-D073A35178EC}"/>
              </a:ext>
            </a:extLst>
          </p:cNvPr>
          <p:cNvSpPr>
            <a:spLocks noGrp="1"/>
          </p:cNvSpPr>
          <p:nvPr>
            <p:ph type="dt" sz="half" idx="10"/>
          </p:nvPr>
        </p:nvSpPr>
        <p:spPr/>
        <p:txBody>
          <a:bodyPr/>
          <a:lstStyle/>
          <a:p>
            <a:pPr rtl="0"/>
            <a:fld id="{F0CC0DD4-13D5-499B-9E41-1D539143F1DF}" type="datetime1">
              <a:rPr lang="ja-JP" altLang="en-US" smtClean="0"/>
              <a:t>2020/10/5</a:t>
            </a:fld>
            <a:endParaRPr lang="en-US" dirty="0"/>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p:txBody>
          <a:bodyPr>
            <a:normAutofit/>
          </a:bodyPr>
          <a:lstStyle/>
          <a:p>
            <a:r>
              <a:rPr kumimoji="1" lang="ja-JP" altLang="en-US" sz="2400" dirty="0"/>
              <a:t>通貨単位は、「ルピア」</a:t>
            </a:r>
            <a:endParaRPr kumimoji="1" lang="en-US" altLang="ja-JP" sz="2400" dirty="0"/>
          </a:p>
          <a:p>
            <a:endParaRPr lang="en-US" altLang="ja-JP" sz="2400" dirty="0"/>
          </a:p>
          <a:p>
            <a:r>
              <a:rPr lang="en-US" altLang="ja-JP" sz="2400" dirty="0"/>
              <a:t>1</a:t>
            </a:r>
            <a:r>
              <a:rPr lang="ja-JP" altLang="en-US" sz="2400" dirty="0"/>
              <a:t>円は、約</a:t>
            </a:r>
            <a:r>
              <a:rPr lang="en-US" altLang="ja-JP" sz="2400" dirty="0"/>
              <a:t>128</a:t>
            </a:r>
            <a:r>
              <a:rPr lang="ja-JP" altLang="en-US" sz="2400" dirty="0"/>
              <a:t>ルピア（</a:t>
            </a:r>
            <a:r>
              <a:rPr lang="en-US" altLang="ja-JP" sz="2400" dirty="0"/>
              <a:t>2020.6.8.</a:t>
            </a:r>
            <a:r>
              <a:rPr lang="ja-JP" altLang="en-US" sz="2400" dirty="0"/>
              <a:t>時点）</a:t>
            </a:r>
            <a:endParaRPr kumimoji="1" lang="ja-JP" altLang="en-US" sz="2400" dirty="0"/>
          </a:p>
        </p:txBody>
      </p:sp>
      <p:pic>
        <p:nvPicPr>
          <p:cNvPr id="9" name="図プレースホルダー 8">
            <a:extLst>
              <a:ext uri="{FF2B5EF4-FFF2-40B4-BE49-F238E27FC236}">
                <a16:creationId xmlns:a16="http://schemas.microsoft.com/office/drawing/2014/main" id="{40AC3E3F-4CC2-4BC1-BFBA-09E8E616193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468" b="22468"/>
          <a:stretch>
            <a:fillRect/>
          </a:stretch>
        </p:blipFill>
        <p:spPr/>
      </p:pic>
      <p:sp>
        <p:nvSpPr>
          <p:cNvPr id="10" name="テキスト ボックス 9">
            <a:extLst>
              <a:ext uri="{FF2B5EF4-FFF2-40B4-BE49-F238E27FC236}">
                <a16:creationId xmlns:a16="http://schemas.microsoft.com/office/drawing/2014/main" id="{FAA514B5-5035-405D-9F36-2E46DB183452}"/>
              </a:ext>
            </a:extLst>
          </p:cNvPr>
          <p:cNvSpPr txBox="1"/>
          <p:nvPr/>
        </p:nvSpPr>
        <p:spPr>
          <a:xfrm>
            <a:off x="5831487" y="6217920"/>
            <a:ext cx="1902813" cy="261610"/>
          </a:xfrm>
          <a:prstGeom prst="rect">
            <a:avLst/>
          </a:prstGeom>
          <a:noFill/>
        </p:spPr>
        <p:txBody>
          <a:bodyPr wrap="square" rtlCol="0">
            <a:spAutoFit/>
          </a:bodyPr>
          <a:lstStyle/>
          <a:p>
            <a:r>
              <a:rPr kumimoji="1" lang="en-US" altLang="ja-JP" sz="1100" dirty="0">
                <a:solidFill>
                  <a:schemeClr val="bg1"/>
                </a:solidFill>
              </a:rPr>
              <a:t>©ASEAN-Japan Centre</a:t>
            </a:r>
            <a:endParaRPr kumimoji="1" lang="ja-JP" altLang="en-US" sz="1100" dirty="0">
              <a:solidFill>
                <a:schemeClr val="bg1"/>
              </a:solidFill>
            </a:endParaRPr>
          </a:p>
        </p:txBody>
      </p:sp>
      <p:sp>
        <p:nvSpPr>
          <p:cNvPr id="11" name="四角形: 角を丸くする 10">
            <a:hlinkClick r:id="rId3" action="ppaction://hlinksldjump"/>
            <a:extLst>
              <a:ext uri="{FF2B5EF4-FFF2-40B4-BE49-F238E27FC236}">
                <a16:creationId xmlns:a16="http://schemas.microsoft.com/office/drawing/2014/main" id="{57242ED4-EF72-4C33-890E-89B421156959}"/>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hlinkClick r:id="rId3" action="ppaction://hlinksldjump"/>
            <a:extLst>
              <a:ext uri="{FF2B5EF4-FFF2-40B4-BE49-F238E27FC236}">
                <a16:creationId xmlns:a16="http://schemas.microsoft.com/office/drawing/2014/main" id="{C4113E49-AE1D-445D-8A4B-87538D45257A}"/>
              </a:ext>
            </a:extLst>
          </p:cNvPr>
          <p:cNvSpPr txBox="1"/>
          <p:nvPr/>
        </p:nvSpPr>
        <p:spPr>
          <a:xfrm>
            <a:off x="8766406" y="5577840"/>
            <a:ext cx="2739057" cy="461665"/>
          </a:xfrm>
          <a:prstGeom prst="rect">
            <a:avLst/>
          </a:prstGeom>
          <a:noFill/>
        </p:spPr>
        <p:txBody>
          <a:bodyPr wrap="square" rtlCol="0">
            <a:spAutoFit/>
          </a:bodyPr>
          <a:lstStyle/>
          <a:p>
            <a:r>
              <a:rPr kumimoji="1" lang="ja-JP" altLang="en-US" sz="2400" dirty="0"/>
              <a:t>次の問題に行く⇒</a:t>
            </a:r>
          </a:p>
        </p:txBody>
      </p:sp>
    </p:spTree>
    <p:extLst>
      <p:ext uri="{BB962C8B-B14F-4D97-AF65-F5344CB8AC3E}">
        <p14:creationId xmlns:p14="http://schemas.microsoft.com/office/powerpoint/2010/main" val="83684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684889" y="4100302"/>
            <a:ext cx="3231470"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2955862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110361" y="292963"/>
            <a:ext cx="7838983" cy="6383045"/>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5</a:t>
            </a:r>
            <a:r>
              <a:rPr lang="ja-JP" altLang="en-US" dirty="0">
                <a:solidFill>
                  <a:schemeClr val="tx1">
                    <a:lumMod val="75000"/>
                    <a:lumOff val="25000"/>
                  </a:schemeClr>
                </a:solidFill>
              </a:rPr>
              <a:t>　インドネシアの主食は？</a:t>
            </a:r>
            <a:endParaRPr lang="en-US"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5368031" y="2389098"/>
            <a:ext cx="2772792"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米</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5368032" y="3079238"/>
            <a:ext cx="3323208"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クスクス</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5368032" y="3789765"/>
            <a:ext cx="2346664"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ナン</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5413900" y="4505156"/>
            <a:ext cx="2513860"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パン</a:t>
            </a:r>
            <a:endParaRPr kumimoji="1" lang="ja-JP" altLang="en-US" sz="3600" dirty="0"/>
          </a:p>
        </p:txBody>
      </p:sp>
      <p:grpSp>
        <p:nvGrpSpPr>
          <p:cNvPr id="12" name="グループ化 11">
            <a:extLst>
              <a:ext uri="{FF2B5EF4-FFF2-40B4-BE49-F238E27FC236}">
                <a16:creationId xmlns:a16="http://schemas.microsoft.com/office/drawing/2014/main" id="{B554A4C4-24DD-45AA-8418-21AA47EE1655}"/>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481A28E8-37DE-4D62-AC70-71FA2464EC0E}"/>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2AB4112B-A260-4870-A5E3-141F91455098}"/>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3992145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EE2C72E-264C-464E-BD26-D073A35178EC}"/>
              </a:ext>
            </a:extLst>
          </p:cNvPr>
          <p:cNvSpPr>
            <a:spLocks noGrp="1"/>
          </p:cNvSpPr>
          <p:nvPr>
            <p:ph type="dt" sz="half" idx="10"/>
          </p:nvPr>
        </p:nvSpPr>
        <p:spPr/>
        <p:txBody>
          <a:bodyPr/>
          <a:lstStyle/>
          <a:p>
            <a:pPr rtl="0"/>
            <a:fld id="{F0CC0DD4-13D5-499B-9E41-1D539143F1DF}" type="datetime1">
              <a:rPr lang="ja-JP" altLang="en-US" smtClean="0"/>
              <a:t>2020/10/5</a:t>
            </a:fld>
            <a:endParaRPr lang="en-US" dirty="0"/>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a:xfrm>
            <a:off x="8517890" y="2387092"/>
            <a:ext cx="3144774" cy="2510028"/>
          </a:xfrm>
        </p:spPr>
        <p:txBody>
          <a:bodyPr>
            <a:normAutofit fontScale="92500" lnSpcReduction="20000"/>
          </a:bodyPr>
          <a:lstStyle/>
          <a:p>
            <a:r>
              <a:rPr kumimoji="1" lang="ja-JP" altLang="en-US" sz="2400" dirty="0"/>
              <a:t>インドネシアは</a:t>
            </a:r>
            <a:r>
              <a:rPr lang="ja-JP" altLang="en-US" sz="2400" dirty="0"/>
              <a:t>、</a:t>
            </a:r>
            <a:r>
              <a:rPr kumimoji="1" lang="ja-JP" altLang="en-US" sz="2400" dirty="0"/>
              <a:t>米の消費大国。</a:t>
            </a:r>
            <a:endParaRPr kumimoji="1" lang="en-US" altLang="ja-JP" sz="2400" dirty="0"/>
          </a:p>
          <a:p>
            <a:r>
              <a:rPr kumimoji="1" lang="en-US" altLang="ja-JP" sz="2400" dirty="0"/>
              <a:t>1</a:t>
            </a:r>
            <a:r>
              <a:rPr kumimoji="1" lang="ja-JP" altLang="en-US" sz="2400" dirty="0"/>
              <a:t>年間で</a:t>
            </a:r>
            <a:r>
              <a:rPr kumimoji="1" lang="en-US" altLang="ja-JP" sz="2400" dirty="0"/>
              <a:t>1</a:t>
            </a:r>
            <a:r>
              <a:rPr kumimoji="1" lang="ja-JP" altLang="en-US" sz="2400" dirty="0"/>
              <a:t>人が消費する米の量は、日本人で</a:t>
            </a:r>
            <a:r>
              <a:rPr kumimoji="1" lang="en-US" altLang="ja-JP" sz="2400" dirty="0"/>
              <a:t>60</a:t>
            </a:r>
            <a:r>
              <a:rPr lang="ja-JP" altLang="en-US" sz="2400" dirty="0"/>
              <a:t>㎏</a:t>
            </a:r>
            <a:r>
              <a:rPr kumimoji="1" lang="ja-JP" altLang="en-US" sz="2400" dirty="0"/>
              <a:t>程といわれていますが、インドネシア人は、</a:t>
            </a:r>
            <a:r>
              <a:rPr kumimoji="1" lang="en-US" altLang="ja-JP" sz="2400" dirty="0"/>
              <a:t>200</a:t>
            </a:r>
            <a:r>
              <a:rPr kumimoji="1" lang="ja-JP" altLang="en-US" sz="2400" dirty="0"/>
              <a:t>㎏</a:t>
            </a:r>
            <a:r>
              <a:rPr lang="ja-JP" altLang="en-US" sz="2400" dirty="0"/>
              <a:t>程だそうです。</a:t>
            </a:r>
            <a:endParaRPr kumimoji="1" lang="ja-JP" altLang="en-US" sz="2400" dirty="0"/>
          </a:p>
        </p:txBody>
      </p:sp>
      <p:pic>
        <p:nvPicPr>
          <p:cNvPr id="9" name="図プレースホルダー 8">
            <a:extLst>
              <a:ext uri="{FF2B5EF4-FFF2-40B4-BE49-F238E27FC236}">
                <a16:creationId xmlns:a16="http://schemas.microsoft.com/office/drawing/2014/main" id="{F56801D0-E571-48F1-BB88-F1E64EC3643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794" r="10794"/>
          <a:stretch>
            <a:fillRect/>
          </a:stretch>
        </p:blipFill>
        <p:spPr>
          <a:xfrm>
            <a:off x="228600" y="237744"/>
            <a:ext cx="7292404" cy="6047640"/>
          </a:xfrm>
        </p:spPr>
      </p:pic>
      <p:sp>
        <p:nvSpPr>
          <p:cNvPr id="10" name="テキスト ボックス 9">
            <a:extLst>
              <a:ext uri="{FF2B5EF4-FFF2-40B4-BE49-F238E27FC236}">
                <a16:creationId xmlns:a16="http://schemas.microsoft.com/office/drawing/2014/main" id="{9FB4E149-23D1-42D5-92F5-1D97F0F43043}"/>
              </a:ext>
            </a:extLst>
          </p:cNvPr>
          <p:cNvSpPr txBox="1"/>
          <p:nvPr/>
        </p:nvSpPr>
        <p:spPr>
          <a:xfrm>
            <a:off x="387625" y="5897880"/>
            <a:ext cx="1902813" cy="230832"/>
          </a:xfrm>
          <a:prstGeom prst="rect">
            <a:avLst/>
          </a:prstGeom>
          <a:noFill/>
        </p:spPr>
        <p:txBody>
          <a:bodyPr wrap="square" rtlCol="0">
            <a:spAutoFit/>
          </a:bodyPr>
          <a:lstStyle/>
          <a:p>
            <a:r>
              <a:rPr kumimoji="1" lang="en-US" altLang="ja-JP" sz="900" dirty="0">
                <a:solidFill>
                  <a:schemeClr val="bg1"/>
                </a:solidFill>
              </a:rPr>
              <a:t>©ASEAN-Japan Centre</a:t>
            </a:r>
            <a:endParaRPr kumimoji="1" lang="ja-JP" altLang="en-US" sz="900" dirty="0">
              <a:solidFill>
                <a:schemeClr val="bg1"/>
              </a:solidFill>
            </a:endParaRPr>
          </a:p>
        </p:txBody>
      </p:sp>
      <p:sp>
        <p:nvSpPr>
          <p:cNvPr id="11" name="テキスト ボックス 10">
            <a:extLst>
              <a:ext uri="{FF2B5EF4-FFF2-40B4-BE49-F238E27FC236}">
                <a16:creationId xmlns:a16="http://schemas.microsoft.com/office/drawing/2014/main" id="{8A7CC7BB-53BB-43E7-AA45-B2DA652EB6B0}"/>
              </a:ext>
            </a:extLst>
          </p:cNvPr>
          <p:cNvSpPr txBox="1"/>
          <p:nvPr/>
        </p:nvSpPr>
        <p:spPr>
          <a:xfrm>
            <a:off x="3488924" y="6347532"/>
            <a:ext cx="1899822" cy="365760"/>
          </a:xfrm>
          <a:prstGeom prst="rect">
            <a:avLst/>
          </a:prstGeom>
          <a:noFill/>
        </p:spPr>
        <p:txBody>
          <a:bodyPr wrap="square" rtlCol="0">
            <a:spAutoFit/>
          </a:bodyPr>
          <a:lstStyle/>
          <a:p>
            <a:r>
              <a:rPr kumimoji="1" lang="ja-JP" altLang="en-US" dirty="0"/>
              <a:t>ナシゴレン</a:t>
            </a:r>
          </a:p>
        </p:txBody>
      </p:sp>
      <p:sp>
        <p:nvSpPr>
          <p:cNvPr id="12" name="吹き出し: 円形 11">
            <a:extLst>
              <a:ext uri="{FF2B5EF4-FFF2-40B4-BE49-F238E27FC236}">
                <a16:creationId xmlns:a16="http://schemas.microsoft.com/office/drawing/2014/main" id="{A305E89D-805E-420B-8A32-28A08754E06F}"/>
              </a:ext>
            </a:extLst>
          </p:cNvPr>
          <p:cNvSpPr/>
          <p:nvPr/>
        </p:nvSpPr>
        <p:spPr>
          <a:xfrm>
            <a:off x="10079736" y="4456590"/>
            <a:ext cx="1594104" cy="578197"/>
          </a:xfrm>
          <a:prstGeom prst="wedgeEllipseCallout">
            <a:avLst>
              <a:gd name="adj1" fmla="val -18874"/>
              <a:gd name="adj2" fmla="val -710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421CF40-66E1-472F-A1A3-BB0FDCD27EE5}"/>
              </a:ext>
            </a:extLst>
          </p:cNvPr>
          <p:cNvSpPr txBox="1"/>
          <p:nvPr/>
        </p:nvSpPr>
        <p:spPr>
          <a:xfrm>
            <a:off x="10230662" y="4559646"/>
            <a:ext cx="1594104" cy="369332"/>
          </a:xfrm>
          <a:prstGeom prst="rect">
            <a:avLst/>
          </a:prstGeom>
          <a:noFill/>
        </p:spPr>
        <p:txBody>
          <a:bodyPr wrap="square" rtlCol="0">
            <a:spAutoFit/>
          </a:bodyPr>
          <a:lstStyle/>
          <a:p>
            <a:r>
              <a:rPr kumimoji="1" lang="en-US" altLang="ja-JP" dirty="0"/>
              <a:t>3</a:t>
            </a:r>
            <a:r>
              <a:rPr kumimoji="1" lang="ja-JP" altLang="en-US" dirty="0"/>
              <a:t>倍以上</a:t>
            </a:r>
            <a:r>
              <a:rPr kumimoji="1" lang="en-US" altLang="ja-JP" dirty="0"/>
              <a:t>⁉</a:t>
            </a:r>
            <a:r>
              <a:rPr kumimoji="1" lang="ja-JP" altLang="en-US" dirty="0"/>
              <a:t>💦</a:t>
            </a:r>
          </a:p>
        </p:txBody>
      </p:sp>
      <p:sp>
        <p:nvSpPr>
          <p:cNvPr id="14" name="四角形: 角を丸くする 13">
            <a:hlinkClick r:id="rId3" action="ppaction://hlinksldjump"/>
            <a:extLst>
              <a:ext uri="{FF2B5EF4-FFF2-40B4-BE49-F238E27FC236}">
                <a16:creationId xmlns:a16="http://schemas.microsoft.com/office/drawing/2014/main" id="{DFB9E0EB-4123-4F61-8ED3-FCFC9E7DD2CD}"/>
              </a:ext>
            </a:extLst>
          </p:cNvPr>
          <p:cNvSpPr/>
          <p:nvPr/>
        </p:nvSpPr>
        <p:spPr>
          <a:xfrm>
            <a:off x="8361680" y="543560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hlinkClick r:id="rId3" action="ppaction://hlinksldjump"/>
            <a:extLst>
              <a:ext uri="{FF2B5EF4-FFF2-40B4-BE49-F238E27FC236}">
                <a16:creationId xmlns:a16="http://schemas.microsoft.com/office/drawing/2014/main" id="{C715786C-E494-4E1C-9A22-D842791D7AA2}"/>
              </a:ext>
            </a:extLst>
          </p:cNvPr>
          <p:cNvSpPr txBox="1"/>
          <p:nvPr/>
        </p:nvSpPr>
        <p:spPr>
          <a:xfrm>
            <a:off x="8713138" y="5659120"/>
            <a:ext cx="2818956" cy="461665"/>
          </a:xfrm>
          <a:prstGeom prst="rect">
            <a:avLst/>
          </a:prstGeom>
          <a:noFill/>
        </p:spPr>
        <p:txBody>
          <a:bodyPr wrap="square" rtlCol="0">
            <a:spAutoFit/>
          </a:bodyPr>
          <a:lstStyle/>
          <a:p>
            <a:r>
              <a:rPr kumimoji="1" lang="ja-JP" altLang="en-US" sz="2400" dirty="0"/>
              <a:t>次の問題に行く⇒</a:t>
            </a:r>
          </a:p>
        </p:txBody>
      </p:sp>
      <p:sp>
        <p:nvSpPr>
          <p:cNvPr id="2" name="テキスト ボックス 1">
            <a:extLst>
              <a:ext uri="{FF2B5EF4-FFF2-40B4-BE49-F238E27FC236}">
                <a16:creationId xmlns:a16="http://schemas.microsoft.com/office/drawing/2014/main" id="{C9D86536-1F57-4901-B95E-16129A98B114}"/>
              </a:ext>
            </a:extLst>
          </p:cNvPr>
          <p:cNvSpPr txBox="1"/>
          <p:nvPr/>
        </p:nvSpPr>
        <p:spPr>
          <a:xfrm>
            <a:off x="8361680" y="5014330"/>
            <a:ext cx="3312160" cy="738664"/>
          </a:xfrm>
          <a:prstGeom prst="rect">
            <a:avLst/>
          </a:prstGeom>
          <a:noFill/>
        </p:spPr>
        <p:txBody>
          <a:bodyPr wrap="square" rtlCol="0">
            <a:spAutoFit/>
          </a:bodyPr>
          <a:lstStyle/>
          <a:p>
            <a:r>
              <a:rPr kumimoji="1" lang="ja-JP" altLang="en-US" sz="1200" dirty="0">
                <a:latin typeface="+mj-ea"/>
                <a:ea typeface="+mj-ea"/>
              </a:rPr>
              <a:t>出典：</a:t>
            </a:r>
            <a:r>
              <a:rPr lang="ja-JP" altLang="en-US" sz="1200" b="0" i="0" dirty="0">
                <a:solidFill>
                  <a:srgbClr val="666464"/>
                </a:solidFill>
                <a:effectLst/>
                <a:latin typeface="+mj-ea"/>
                <a:ea typeface="+mj-ea"/>
              </a:rPr>
              <a:t>インドネシア共和国観光クリエイティブエコノミー省</a:t>
            </a:r>
          </a:p>
          <a:p>
            <a:endParaRPr kumimoji="1" lang="ja-JP" altLang="en-US" dirty="0"/>
          </a:p>
        </p:txBody>
      </p:sp>
    </p:spTree>
    <p:extLst>
      <p:ext uri="{BB962C8B-B14F-4D97-AF65-F5344CB8AC3E}">
        <p14:creationId xmlns:p14="http://schemas.microsoft.com/office/powerpoint/2010/main" val="818798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676012" y="4100302"/>
            <a:ext cx="3222592"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1917865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110362" y="230819"/>
            <a:ext cx="7883370" cy="6409678"/>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865040" y="669228"/>
            <a:ext cx="6631544"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6</a:t>
            </a:r>
            <a:r>
              <a:rPr lang="ja-JP" altLang="en-US" dirty="0">
                <a:solidFill>
                  <a:schemeClr val="tx1">
                    <a:lumMod val="75000"/>
                    <a:lumOff val="25000"/>
                  </a:schemeClr>
                </a:solidFill>
              </a:rPr>
              <a:t>　</a:t>
            </a:r>
            <a:r>
              <a:rPr lang="ja-JP" altLang="en-US" sz="3200" dirty="0">
                <a:solidFill>
                  <a:schemeClr val="tx1">
                    <a:lumMod val="75000"/>
                    <a:lumOff val="25000"/>
                  </a:schemeClr>
                </a:solidFill>
              </a:rPr>
              <a:t>インドネシアに生息する地球上　　でもっとも大きなは虫類は？</a:t>
            </a:r>
            <a:endParaRPr lang="en-US"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5368030" y="2389098"/>
            <a:ext cx="4477305"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ゴリアスガエル</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5368030" y="3079238"/>
            <a:ext cx="4885677"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コモドオオトカゲ</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5368031" y="3789765"/>
            <a:ext cx="5214152"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アミメニシキヘビ</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5413899" y="4505156"/>
            <a:ext cx="5496757"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オサガメ</a:t>
            </a:r>
            <a:endParaRPr kumimoji="1" lang="ja-JP" altLang="en-US" sz="3600" dirty="0"/>
          </a:p>
        </p:txBody>
      </p:sp>
      <p:grpSp>
        <p:nvGrpSpPr>
          <p:cNvPr id="12" name="グループ化 11">
            <a:extLst>
              <a:ext uri="{FF2B5EF4-FFF2-40B4-BE49-F238E27FC236}">
                <a16:creationId xmlns:a16="http://schemas.microsoft.com/office/drawing/2014/main" id="{C81B5D95-0FFD-40D6-8258-74BC3C28A08E}"/>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72A60389-0D50-4E40-B653-5ABD64F91643}"/>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801762E5-1EE9-4306-A331-10339B234C43}"/>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1244382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EE2C72E-264C-464E-BD26-D073A35178EC}"/>
              </a:ext>
            </a:extLst>
          </p:cNvPr>
          <p:cNvSpPr>
            <a:spLocks noGrp="1"/>
          </p:cNvSpPr>
          <p:nvPr>
            <p:ph type="dt" sz="half" idx="10"/>
          </p:nvPr>
        </p:nvSpPr>
        <p:spPr/>
        <p:txBody>
          <a:bodyPr/>
          <a:lstStyle/>
          <a:p>
            <a:pPr rtl="0"/>
            <a:fld id="{F0CC0DD4-13D5-499B-9E41-1D539143F1DF}" type="datetime1">
              <a:rPr lang="ja-JP" altLang="en-US" smtClean="0"/>
              <a:t>2020/10/5</a:t>
            </a:fld>
            <a:endParaRPr lang="en-US" dirty="0"/>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p:txBody>
          <a:bodyPr/>
          <a:lstStyle/>
          <a:p>
            <a:r>
              <a:rPr lang="ja-JP" altLang="en-US" dirty="0"/>
              <a:t>コモドオオトカゲ（コモドドラゴン）</a:t>
            </a:r>
            <a:endParaRPr kumimoji="1" lang="ja-JP" altLang="en-US" dirty="0"/>
          </a:p>
        </p:txBody>
      </p:sp>
      <p:pic>
        <p:nvPicPr>
          <p:cNvPr id="9" name="図プレースホルダー 8">
            <a:extLst>
              <a:ext uri="{FF2B5EF4-FFF2-40B4-BE49-F238E27FC236}">
                <a16:creationId xmlns:a16="http://schemas.microsoft.com/office/drawing/2014/main" id="{0600A199-4F42-4AD0-8751-030F54FF499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468" b="22468"/>
          <a:stretch>
            <a:fillRect/>
          </a:stretch>
        </p:blipFill>
        <p:spPr/>
      </p:pic>
      <p:sp>
        <p:nvSpPr>
          <p:cNvPr id="10" name="テキスト ボックス 9">
            <a:extLst>
              <a:ext uri="{FF2B5EF4-FFF2-40B4-BE49-F238E27FC236}">
                <a16:creationId xmlns:a16="http://schemas.microsoft.com/office/drawing/2014/main" id="{7B73AAC4-8EF1-43BF-8069-7BD9D25C78B1}"/>
              </a:ext>
            </a:extLst>
          </p:cNvPr>
          <p:cNvSpPr txBox="1"/>
          <p:nvPr/>
        </p:nvSpPr>
        <p:spPr>
          <a:xfrm>
            <a:off x="397564" y="6169968"/>
            <a:ext cx="1902813" cy="230832"/>
          </a:xfrm>
          <a:prstGeom prst="rect">
            <a:avLst/>
          </a:prstGeom>
          <a:noFill/>
        </p:spPr>
        <p:txBody>
          <a:bodyPr wrap="square" rtlCol="0">
            <a:spAutoFit/>
          </a:bodyPr>
          <a:lstStyle/>
          <a:p>
            <a:r>
              <a:rPr kumimoji="1" lang="en-US" altLang="ja-JP" sz="900" dirty="0">
                <a:solidFill>
                  <a:schemeClr val="bg1"/>
                </a:solidFill>
              </a:rPr>
              <a:t>©ASEAN-Japan Centre</a:t>
            </a:r>
            <a:endParaRPr kumimoji="1" lang="ja-JP" altLang="en-US" sz="900" dirty="0">
              <a:solidFill>
                <a:schemeClr val="bg1"/>
              </a:solidFill>
            </a:endParaRPr>
          </a:p>
        </p:txBody>
      </p:sp>
      <p:sp>
        <p:nvSpPr>
          <p:cNvPr id="11" name="四角形: 角を丸くする 10">
            <a:hlinkClick r:id="rId3" action="ppaction://hlinksldjump"/>
            <a:extLst>
              <a:ext uri="{FF2B5EF4-FFF2-40B4-BE49-F238E27FC236}">
                <a16:creationId xmlns:a16="http://schemas.microsoft.com/office/drawing/2014/main" id="{2F901423-A14E-4183-9F47-0E01EEB9E5C5}"/>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hlinkClick r:id="rId3" action="ppaction://hlinksldjump"/>
            <a:extLst>
              <a:ext uri="{FF2B5EF4-FFF2-40B4-BE49-F238E27FC236}">
                <a16:creationId xmlns:a16="http://schemas.microsoft.com/office/drawing/2014/main" id="{19CFE1D5-0564-42E0-9560-BDD386045BD0}"/>
              </a:ext>
            </a:extLst>
          </p:cNvPr>
          <p:cNvSpPr txBox="1"/>
          <p:nvPr/>
        </p:nvSpPr>
        <p:spPr>
          <a:xfrm>
            <a:off x="8784161" y="5577840"/>
            <a:ext cx="2622820" cy="461665"/>
          </a:xfrm>
          <a:prstGeom prst="rect">
            <a:avLst/>
          </a:prstGeom>
          <a:noFill/>
        </p:spPr>
        <p:txBody>
          <a:bodyPr wrap="square" rtlCol="0">
            <a:spAutoFit/>
          </a:bodyPr>
          <a:lstStyle/>
          <a:p>
            <a:r>
              <a:rPr kumimoji="1" lang="ja-JP" altLang="en-US" sz="2400" dirty="0"/>
              <a:t>次の問題に行く⇒</a:t>
            </a:r>
          </a:p>
        </p:txBody>
      </p:sp>
    </p:spTree>
    <p:extLst>
      <p:ext uri="{BB962C8B-B14F-4D97-AF65-F5344CB8AC3E}">
        <p14:creationId xmlns:p14="http://schemas.microsoft.com/office/powerpoint/2010/main" val="1441632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791418" y="4100302"/>
            <a:ext cx="3151571"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3942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長方形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長方形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ja-JP" altLang="en-US" dirty="0">
                <a:solidFill>
                  <a:schemeClr val="tx1">
                    <a:lumMod val="75000"/>
                    <a:lumOff val="25000"/>
                  </a:schemeClr>
                </a:solidFill>
              </a:rPr>
              <a:t>問１　インドネシアの首都は？</a:t>
            </a:r>
            <a:endParaRPr lang="en-US"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5368031" y="2389098"/>
            <a:ext cx="2772792"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ダナン</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5368031" y="3079238"/>
            <a:ext cx="4885677"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クアラルンプール</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5368031" y="3789765"/>
            <a:ext cx="3678315"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ジャカルタ</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5413899" y="4505156"/>
            <a:ext cx="3028765"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ソウル</a:t>
            </a:r>
            <a:endParaRPr kumimoji="1" lang="ja-JP" altLang="en-US" sz="3600" dirty="0"/>
          </a:p>
        </p:txBody>
      </p:sp>
      <p:grpSp>
        <p:nvGrpSpPr>
          <p:cNvPr id="14" name="グループ化 13">
            <a:extLst>
              <a:ext uri="{FF2B5EF4-FFF2-40B4-BE49-F238E27FC236}">
                <a16:creationId xmlns:a16="http://schemas.microsoft.com/office/drawing/2014/main" id="{78A8D2F0-2E42-4358-B898-7E8C7CDD5624}"/>
              </a:ext>
            </a:extLst>
          </p:cNvPr>
          <p:cNvGrpSpPr/>
          <p:nvPr/>
        </p:nvGrpSpPr>
        <p:grpSpPr>
          <a:xfrm>
            <a:off x="378418" y="269317"/>
            <a:ext cx="2371166" cy="572486"/>
            <a:chOff x="9440081" y="684790"/>
            <a:chExt cx="1470575" cy="572486"/>
          </a:xfrm>
        </p:grpSpPr>
        <p:sp>
          <p:nvSpPr>
            <p:cNvPr id="15" name="テキスト ボックス 14">
              <a:extLst>
                <a:ext uri="{FF2B5EF4-FFF2-40B4-BE49-F238E27FC236}">
                  <a16:creationId xmlns:a16="http://schemas.microsoft.com/office/drawing/2014/main" id="{4F2E5AAB-73DC-4B8F-AAED-2B145313E142}"/>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6" name="図 15">
              <a:extLst>
                <a:ext uri="{FF2B5EF4-FFF2-40B4-BE49-F238E27FC236}">
                  <a16:creationId xmlns:a16="http://schemas.microsoft.com/office/drawing/2014/main" id="{65FEAF9B-397B-45C8-9324-CF9F3D758FDD}"/>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145872" y="517124"/>
            <a:ext cx="7705818" cy="5823751"/>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705239" y="846782"/>
            <a:ext cx="6718433"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7</a:t>
            </a:r>
            <a:r>
              <a:rPr lang="ja-JP" altLang="en-US" dirty="0">
                <a:solidFill>
                  <a:schemeClr val="tx1">
                    <a:lumMod val="75000"/>
                    <a:lumOff val="25000"/>
                  </a:schemeClr>
                </a:solidFill>
              </a:rPr>
              <a:t>　</a:t>
            </a:r>
            <a:r>
              <a:rPr lang="ja-JP" altLang="en-US" sz="2800" dirty="0">
                <a:solidFill>
                  <a:schemeClr val="tx1">
                    <a:lumMod val="75000"/>
                    <a:lumOff val="25000"/>
                  </a:schemeClr>
                </a:solidFill>
              </a:rPr>
              <a:t>インドネシアでは人の身体のある部分が神聖なものとされています。どこでしょうか？</a:t>
            </a:r>
            <a:endParaRPr lang="en-US"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6353455" y="2646553"/>
            <a:ext cx="3225554"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左手</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6380086" y="3381170"/>
            <a:ext cx="3047999"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左足</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6378607" y="4145737"/>
            <a:ext cx="1859872"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肩</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6381565" y="4966795"/>
            <a:ext cx="2229775"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頭</a:t>
            </a:r>
            <a:endParaRPr kumimoji="1" lang="ja-JP" altLang="en-US" sz="3600" dirty="0"/>
          </a:p>
        </p:txBody>
      </p:sp>
      <p:grpSp>
        <p:nvGrpSpPr>
          <p:cNvPr id="12" name="グループ化 11">
            <a:extLst>
              <a:ext uri="{FF2B5EF4-FFF2-40B4-BE49-F238E27FC236}">
                <a16:creationId xmlns:a16="http://schemas.microsoft.com/office/drawing/2014/main" id="{A824541F-E173-4D53-827B-56BBE3A685EF}"/>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D8A2A210-B086-4E08-8B5F-917C0DA400EE}"/>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D77E3A5D-9E67-495E-A13E-C83A2250D027}"/>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10261168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EE2C72E-264C-464E-BD26-D073A35178EC}"/>
              </a:ext>
            </a:extLst>
          </p:cNvPr>
          <p:cNvSpPr>
            <a:spLocks noGrp="1"/>
          </p:cNvSpPr>
          <p:nvPr>
            <p:ph type="dt" sz="half" idx="10"/>
          </p:nvPr>
        </p:nvSpPr>
        <p:spPr/>
        <p:txBody>
          <a:bodyPr/>
          <a:lstStyle/>
          <a:p>
            <a:pPr rtl="0"/>
            <a:fld id="{F0CC0DD4-13D5-499B-9E41-1D539143F1DF}" type="datetime1">
              <a:rPr lang="ja-JP" altLang="en-US" smtClean="0"/>
              <a:t>2020/10/5</a:t>
            </a:fld>
            <a:endParaRPr lang="en-US" dirty="0"/>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a:xfrm>
            <a:off x="8477250" y="2386584"/>
            <a:ext cx="3144774" cy="2297176"/>
          </a:xfrm>
        </p:spPr>
        <p:txBody>
          <a:bodyPr>
            <a:normAutofit/>
          </a:bodyPr>
          <a:lstStyle/>
          <a:p>
            <a:r>
              <a:rPr lang="ja-JP" altLang="en-US" sz="2400" dirty="0"/>
              <a:t>人の頭は神聖なものとされているので、親しみをこめて子どもの頭をなでてしまいがちですが、つつしみましょう。</a:t>
            </a:r>
            <a:endParaRPr kumimoji="1" lang="ja-JP" altLang="en-US" sz="2400" dirty="0"/>
          </a:p>
        </p:txBody>
      </p:sp>
      <p:pic>
        <p:nvPicPr>
          <p:cNvPr id="12" name="図プレースホルダー 11">
            <a:extLst>
              <a:ext uri="{FF2B5EF4-FFF2-40B4-BE49-F238E27FC236}">
                <a16:creationId xmlns:a16="http://schemas.microsoft.com/office/drawing/2014/main" id="{8E68ED06-79DF-4BB3-B6F0-A8705FEA56EE}"/>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5307" t="-31327" r="-85307" b="-31327"/>
          <a:stretch/>
        </p:blipFill>
        <p:spPr>
          <a:xfrm>
            <a:off x="187959" y="237744"/>
            <a:ext cx="7696201" cy="6382512"/>
          </a:xfrm>
        </p:spPr>
      </p:pic>
      <p:pic>
        <p:nvPicPr>
          <p:cNvPr id="14" name="図 13">
            <a:extLst>
              <a:ext uri="{FF2B5EF4-FFF2-40B4-BE49-F238E27FC236}">
                <a16:creationId xmlns:a16="http://schemas.microsoft.com/office/drawing/2014/main" id="{1C3884F7-97E3-44C4-B843-2E0F4BA368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350" y="1524000"/>
            <a:ext cx="2781300" cy="3810000"/>
          </a:xfrm>
          <a:prstGeom prst="rect">
            <a:avLst/>
          </a:prstGeom>
        </p:spPr>
      </p:pic>
      <p:pic>
        <p:nvPicPr>
          <p:cNvPr id="16" name="図 15">
            <a:extLst>
              <a:ext uri="{FF2B5EF4-FFF2-40B4-BE49-F238E27FC236}">
                <a16:creationId xmlns:a16="http://schemas.microsoft.com/office/drawing/2014/main" id="{DBEF108F-DC88-4A80-92F0-8CC19E47A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01527">
            <a:off x="569976" y="503936"/>
            <a:ext cx="2376424" cy="2376424"/>
          </a:xfrm>
          <a:prstGeom prst="rect">
            <a:avLst/>
          </a:prstGeom>
        </p:spPr>
      </p:pic>
      <p:sp>
        <p:nvSpPr>
          <p:cNvPr id="17" name="四角形: 角を丸くする 16">
            <a:hlinkClick r:id="rId5" action="ppaction://hlinksldjump"/>
            <a:extLst>
              <a:ext uri="{FF2B5EF4-FFF2-40B4-BE49-F238E27FC236}">
                <a16:creationId xmlns:a16="http://schemas.microsoft.com/office/drawing/2014/main" id="{92661B7B-1EE6-4DBC-8555-E73615EC3C27}"/>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hlinkClick r:id="rId5" action="ppaction://hlinksldjump"/>
            <a:extLst>
              <a:ext uri="{FF2B5EF4-FFF2-40B4-BE49-F238E27FC236}">
                <a16:creationId xmlns:a16="http://schemas.microsoft.com/office/drawing/2014/main" id="{8D92DA13-6646-4F20-B8FD-5B7D67514DB8}"/>
              </a:ext>
            </a:extLst>
          </p:cNvPr>
          <p:cNvSpPr txBox="1"/>
          <p:nvPr/>
        </p:nvSpPr>
        <p:spPr>
          <a:xfrm>
            <a:off x="8810791" y="5562237"/>
            <a:ext cx="2721302" cy="461665"/>
          </a:xfrm>
          <a:prstGeom prst="rect">
            <a:avLst/>
          </a:prstGeom>
          <a:noFill/>
        </p:spPr>
        <p:txBody>
          <a:bodyPr wrap="square" rtlCol="0">
            <a:spAutoFit/>
          </a:bodyPr>
          <a:lstStyle/>
          <a:p>
            <a:r>
              <a:rPr kumimoji="1" lang="ja-JP" altLang="en-US" sz="2400" dirty="0"/>
              <a:t>次の問題に行く⇒</a:t>
            </a:r>
          </a:p>
        </p:txBody>
      </p:sp>
      <p:sp>
        <p:nvSpPr>
          <p:cNvPr id="2" name="テキスト ボックス 1">
            <a:extLst>
              <a:ext uri="{FF2B5EF4-FFF2-40B4-BE49-F238E27FC236}">
                <a16:creationId xmlns:a16="http://schemas.microsoft.com/office/drawing/2014/main" id="{5EBB8A0A-4887-48C2-A661-8A415BAB2366}"/>
              </a:ext>
            </a:extLst>
          </p:cNvPr>
          <p:cNvSpPr txBox="1"/>
          <p:nvPr/>
        </p:nvSpPr>
        <p:spPr>
          <a:xfrm>
            <a:off x="8469296" y="4683760"/>
            <a:ext cx="3312161" cy="276999"/>
          </a:xfrm>
          <a:prstGeom prst="rect">
            <a:avLst/>
          </a:prstGeom>
          <a:noFill/>
        </p:spPr>
        <p:txBody>
          <a:bodyPr wrap="square" rtlCol="0">
            <a:spAutoFit/>
          </a:bodyPr>
          <a:lstStyle/>
          <a:p>
            <a:r>
              <a:rPr kumimoji="1" lang="ja-JP" altLang="en-US" sz="1200" dirty="0"/>
              <a:t>出典：</a:t>
            </a:r>
            <a:r>
              <a:rPr kumimoji="1" lang="en-US" altLang="ja-JP" sz="1200" dirty="0"/>
              <a:t>ASEAN PEDIA</a:t>
            </a:r>
            <a:r>
              <a:rPr kumimoji="1" lang="ja-JP" altLang="en-US" sz="1200" dirty="0"/>
              <a:t>～</a:t>
            </a:r>
            <a:r>
              <a:rPr kumimoji="1" lang="en-US" altLang="ja-JP" sz="1200" dirty="0"/>
              <a:t>ASEAN</a:t>
            </a:r>
            <a:r>
              <a:rPr kumimoji="1" lang="ja-JP" altLang="en-US" sz="1200" dirty="0"/>
              <a:t>まるわかり～</a:t>
            </a:r>
          </a:p>
        </p:txBody>
      </p:sp>
    </p:spTree>
    <p:extLst>
      <p:ext uri="{BB962C8B-B14F-4D97-AF65-F5344CB8AC3E}">
        <p14:creationId xmlns:p14="http://schemas.microsoft.com/office/powerpoint/2010/main" val="332792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693768" y="4109180"/>
            <a:ext cx="3116060"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2466445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092606" y="177553"/>
            <a:ext cx="7856738" cy="6400800"/>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8</a:t>
            </a:r>
            <a:r>
              <a:rPr lang="ja-JP" altLang="en-US" dirty="0">
                <a:solidFill>
                  <a:schemeClr val="tx1">
                    <a:lumMod val="75000"/>
                    <a:lumOff val="25000"/>
                  </a:schemeClr>
                </a:solidFill>
              </a:rPr>
              <a:t>　</a:t>
            </a:r>
            <a:r>
              <a:rPr lang="ja-JP" altLang="en-US" sz="3200" dirty="0">
                <a:solidFill>
                  <a:schemeClr val="tx1">
                    <a:lumMod val="75000"/>
                    <a:lumOff val="25000"/>
                  </a:schemeClr>
                </a:solidFill>
              </a:rPr>
              <a:t>インドネシアでは信教の自由がありますが、もっとも多くの信者がいるのは？</a:t>
            </a:r>
            <a:endParaRPr lang="en-US" sz="3200"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5862221" y="2493651"/>
            <a:ext cx="4202097"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キリスト教</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5862222" y="3301025"/>
            <a:ext cx="3021367"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仏教</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5862222" y="4061528"/>
            <a:ext cx="4202096"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イスラム教</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5866660" y="4868902"/>
            <a:ext cx="4555723"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ヒンズー教</a:t>
            </a:r>
            <a:endParaRPr kumimoji="1" lang="ja-JP" altLang="en-US" sz="3600" dirty="0"/>
          </a:p>
        </p:txBody>
      </p:sp>
      <p:grpSp>
        <p:nvGrpSpPr>
          <p:cNvPr id="12" name="グループ化 11">
            <a:extLst>
              <a:ext uri="{FF2B5EF4-FFF2-40B4-BE49-F238E27FC236}">
                <a16:creationId xmlns:a16="http://schemas.microsoft.com/office/drawing/2014/main" id="{3D089184-DD76-46DA-A82B-1B0811D301A0}"/>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6ADC6D6B-4C43-4321-A39C-764F1286ED3E}"/>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3E17FD6A-E621-43BF-920B-0B91DB3D4210}"/>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2094805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a:xfrm>
            <a:off x="8657734" y="2249424"/>
            <a:ext cx="2840990" cy="3511296"/>
          </a:xfrm>
        </p:spPr>
        <p:txBody>
          <a:bodyPr>
            <a:normAutofit/>
          </a:bodyPr>
          <a:lstStyle/>
          <a:p>
            <a:r>
              <a:rPr lang="ja-JP" altLang="en-US" sz="2400" dirty="0"/>
              <a:t>国民の約</a:t>
            </a:r>
            <a:r>
              <a:rPr lang="en-US" altLang="ja-JP" sz="2400" dirty="0"/>
              <a:t>90%</a:t>
            </a:r>
            <a:r>
              <a:rPr lang="ja-JP" altLang="en-US" sz="2400" dirty="0"/>
              <a:t>がイスラム教徒で、世界で一番イスラム教徒の多い国ですが信仰は自由です。</a:t>
            </a:r>
            <a:endParaRPr kumimoji="1" lang="ja-JP" altLang="en-US" sz="2400" dirty="0"/>
          </a:p>
        </p:txBody>
      </p:sp>
      <p:pic>
        <p:nvPicPr>
          <p:cNvPr id="9" name="図プレースホルダー 8">
            <a:extLst>
              <a:ext uri="{FF2B5EF4-FFF2-40B4-BE49-F238E27FC236}">
                <a16:creationId xmlns:a16="http://schemas.microsoft.com/office/drawing/2014/main" id="{6805D1B4-BEB4-4CD0-8E43-46C64563050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0" t="34827" r="-50" b="9786"/>
          <a:stretch/>
        </p:blipFill>
        <p:spPr>
          <a:xfrm>
            <a:off x="1117226" y="354442"/>
            <a:ext cx="6382013" cy="5292647"/>
          </a:xfrm>
        </p:spPr>
      </p:pic>
      <p:sp>
        <p:nvSpPr>
          <p:cNvPr id="10" name="四角形: 角を丸くする 9">
            <a:hlinkClick r:id="rId3" action="ppaction://hlinksldjump"/>
            <a:extLst>
              <a:ext uri="{FF2B5EF4-FFF2-40B4-BE49-F238E27FC236}">
                <a16:creationId xmlns:a16="http://schemas.microsoft.com/office/drawing/2014/main" id="{42EB53AC-C967-4F20-AE66-C2F681973D87}"/>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3" action="ppaction://hlinksldjump"/>
            <a:extLst>
              <a:ext uri="{FF2B5EF4-FFF2-40B4-BE49-F238E27FC236}">
                <a16:creationId xmlns:a16="http://schemas.microsoft.com/office/drawing/2014/main" id="{35C28A89-7AD5-492D-B8F5-EE61F624BC76}"/>
              </a:ext>
            </a:extLst>
          </p:cNvPr>
          <p:cNvSpPr txBox="1"/>
          <p:nvPr/>
        </p:nvSpPr>
        <p:spPr>
          <a:xfrm>
            <a:off x="8713140" y="5577840"/>
            <a:ext cx="2730179" cy="461665"/>
          </a:xfrm>
          <a:prstGeom prst="rect">
            <a:avLst/>
          </a:prstGeom>
          <a:noFill/>
        </p:spPr>
        <p:txBody>
          <a:bodyPr wrap="square" rtlCol="0">
            <a:spAutoFit/>
          </a:bodyPr>
          <a:lstStyle/>
          <a:p>
            <a:r>
              <a:rPr kumimoji="1" lang="ja-JP" altLang="en-US" sz="2400" dirty="0"/>
              <a:t>次の問題に行く⇒</a:t>
            </a:r>
          </a:p>
        </p:txBody>
      </p:sp>
      <p:sp>
        <p:nvSpPr>
          <p:cNvPr id="12" name="テキスト ボックス 11">
            <a:extLst>
              <a:ext uri="{FF2B5EF4-FFF2-40B4-BE49-F238E27FC236}">
                <a16:creationId xmlns:a16="http://schemas.microsoft.com/office/drawing/2014/main" id="{FDE75D3C-C69F-4CEC-BB5B-E6862B876162}"/>
              </a:ext>
            </a:extLst>
          </p:cNvPr>
          <p:cNvSpPr txBox="1"/>
          <p:nvPr/>
        </p:nvSpPr>
        <p:spPr>
          <a:xfrm>
            <a:off x="6096000" y="5347008"/>
            <a:ext cx="1403239" cy="230832"/>
          </a:xfrm>
          <a:prstGeom prst="rect">
            <a:avLst/>
          </a:prstGeom>
          <a:noFill/>
        </p:spPr>
        <p:txBody>
          <a:bodyPr wrap="square" rtlCol="0">
            <a:spAutoFit/>
          </a:bodyPr>
          <a:lstStyle/>
          <a:p>
            <a:r>
              <a:rPr kumimoji="1" lang="en-US" altLang="ja-JP" sz="900" dirty="0">
                <a:solidFill>
                  <a:schemeClr val="bg1"/>
                </a:solidFill>
              </a:rPr>
              <a:t>©ASEAN-Japan Centre</a:t>
            </a:r>
            <a:endParaRPr kumimoji="1" lang="ja-JP" altLang="en-US" sz="900" dirty="0">
              <a:solidFill>
                <a:schemeClr val="bg1"/>
              </a:solidFill>
            </a:endParaRPr>
          </a:p>
        </p:txBody>
      </p:sp>
      <p:sp>
        <p:nvSpPr>
          <p:cNvPr id="2" name="テキスト ボックス 1">
            <a:extLst>
              <a:ext uri="{FF2B5EF4-FFF2-40B4-BE49-F238E27FC236}">
                <a16:creationId xmlns:a16="http://schemas.microsoft.com/office/drawing/2014/main" id="{790DB0F3-E4FE-48B1-A088-3BE6BD5171CF}"/>
              </a:ext>
            </a:extLst>
          </p:cNvPr>
          <p:cNvSpPr txBox="1"/>
          <p:nvPr/>
        </p:nvSpPr>
        <p:spPr>
          <a:xfrm>
            <a:off x="558697" y="5793070"/>
            <a:ext cx="7349792"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インドネシアのイスラム教の女性は「ヒジャーブ」という頭をおおいかくす布をかぶっています。</a:t>
            </a:r>
          </a:p>
        </p:txBody>
      </p:sp>
      <p:sp>
        <p:nvSpPr>
          <p:cNvPr id="3" name="テキスト ボックス 2">
            <a:extLst>
              <a:ext uri="{FF2B5EF4-FFF2-40B4-BE49-F238E27FC236}">
                <a16:creationId xmlns:a16="http://schemas.microsoft.com/office/drawing/2014/main" id="{17D71892-C12C-405C-B3B9-2E6074AF1F0C}"/>
              </a:ext>
            </a:extLst>
          </p:cNvPr>
          <p:cNvSpPr txBox="1"/>
          <p:nvPr/>
        </p:nvSpPr>
        <p:spPr>
          <a:xfrm>
            <a:off x="8473440" y="4470077"/>
            <a:ext cx="3312160" cy="276999"/>
          </a:xfrm>
          <a:prstGeom prst="rect">
            <a:avLst/>
          </a:prstGeom>
          <a:noFill/>
        </p:spPr>
        <p:txBody>
          <a:bodyPr wrap="square" rtlCol="0">
            <a:spAutoFit/>
          </a:bodyPr>
          <a:lstStyle/>
          <a:p>
            <a:r>
              <a:rPr kumimoji="1" lang="ja-JP" altLang="en-US" sz="1200" dirty="0"/>
              <a:t>出典：</a:t>
            </a:r>
            <a:r>
              <a:rPr kumimoji="1" lang="en-US" altLang="ja-JP" sz="1200" dirty="0"/>
              <a:t>ASEAN PEDIA</a:t>
            </a:r>
            <a:r>
              <a:rPr kumimoji="1" lang="ja-JP" altLang="en-US" sz="1200" dirty="0"/>
              <a:t>～</a:t>
            </a:r>
            <a:r>
              <a:rPr kumimoji="1" lang="en-US" altLang="ja-JP" sz="1200" dirty="0"/>
              <a:t>ASEAN</a:t>
            </a:r>
            <a:r>
              <a:rPr kumimoji="1" lang="ja-JP" altLang="en-US" sz="1200" dirty="0"/>
              <a:t>まるわかり～</a:t>
            </a:r>
          </a:p>
        </p:txBody>
      </p:sp>
      <p:sp>
        <p:nvSpPr>
          <p:cNvPr id="6" name="正方形/長方形 5">
            <a:extLst>
              <a:ext uri="{FF2B5EF4-FFF2-40B4-BE49-F238E27FC236}">
                <a16:creationId xmlns:a16="http://schemas.microsoft.com/office/drawing/2014/main" id="{59D24937-C175-45FF-8194-482679227D53}"/>
              </a:ext>
            </a:extLst>
          </p:cNvPr>
          <p:cNvSpPr/>
          <p:nvPr/>
        </p:nvSpPr>
        <p:spPr>
          <a:xfrm>
            <a:off x="10866268" y="2284984"/>
            <a:ext cx="470516" cy="378317"/>
          </a:xfrm>
          <a:prstGeom prst="rect">
            <a:avLst/>
          </a:prstGeom>
          <a:solidFill>
            <a:srgbClr val="00B0F0">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94A8802-E77A-4F48-9FF0-9A52E786C2BD}"/>
              </a:ext>
            </a:extLst>
          </p:cNvPr>
          <p:cNvSpPr/>
          <p:nvPr/>
        </p:nvSpPr>
        <p:spPr>
          <a:xfrm>
            <a:off x="8713139" y="2672100"/>
            <a:ext cx="1105563" cy="378317"/>
          </a:xfrm>
          <a:prstGeom prst="rect">
            <a:avLst/>
          </a:prstGeom>
          <a:solidFill>
            <a:srgbClr val="00B0F0">
              <a:alpha val="1607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3378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693769" y="4100302"/>
            <a:ext cx="3284736"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3540583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092606" y="177553"/>
            <a:ext cx="7856738" cy="6400800"/>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9</a:t>
            </a:r>
            <a:r>
              <a:rPr lang="ja-JP" altLang="en-US" dirty="0">
                <a:solidFill>
                  <a:schemeClr val="tx1">
                    <a:lumMod val="75000"/>
                    <a:lumOff val="25000"/>
                  </a:schemeClr>
                </a:solidFill>
              </a:rPr>
              <a:t>　</a:t>
            </a:r>
            <a:r>
              <a:rPr lang="ja-JP" altLang="en-US" sz="2800" dirty="0">
                <a:solidFill>
                  <a:schemeClr val="tx1">
                    <a:lumMod val="75000"/>
                    <a:lumOff val="25000"/>
                  </a:schemeClr>
                </a:solidFill>
              </a:rPr>
              <a:t>イスラム教では、食べることを禁止されているものがあります。次のうちどれでしょう？</a:t>
            </a:r>
            <a:endParaRPr lang="en-US" sz="3200"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6628660" y="2503455"/>
            <a:ext cx="2669220"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牛</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6628661" y="3178589"/>
            <a:ext cx="2133600"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豚</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6628660" y="3870602"/>
            <a:ext cx="2133600"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鶏</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6628660" y="4595357"/>
            <a:ext cx="2133600"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魚</a:t>
            </a:r>
            <a:endParaRPr kumimoji="1" lang="ja-JP" altLang="en-US" sz="3600" dirty="0"/>
          </a:p>
        </p:txBody>
      </p:sp>
      <p:grpSp>
        <p:nvGrpSpPr>
          <p:cNvPr id="12" name="グループ化 11">
            <a:extLst>
              <a:ext uri="{FF2B5EF4-FFF2-40B4-BE49-F238E27FC236}">
                <a16:creationId xmlns:a16="http://schemas.microsoft.com/office/drawing/2014/main" id="{3524893A-661D-4E14-870A-D506DC9E2261}"/>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53DBBC7B-6A17-4484-BF51-FB63C415E123}"/>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2EFE061E-7973-416D-9623-509278F051C5}"/>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21833933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EE2C72E-264C-464E-BD26-D073A35178EC}"/>
              </a:ext>
            </a:extLst>
          </p:cNvPr>
          <p:cNvSpPr>
            <a:spLocks noGrp="1"/>
          </p:cNvSpPr>
          <p:nvPr>
            <p:ph type="dt" sz="half" idx="10"/>
          </p:nvPr>
        </p:nvSpPr>
        <p:spPr/>
        <p:txBody>
          <a:bodyPr/>
          <a:lstStyle/>
          <a:p>
            <a:pPr rtl="0"/>
            <a:fld id="{F0CC0DD4-13D5-499B-9E41-1D539143F1DF}" type="datetime1">
              <a:rPr lang="ja-JP" altLang="en-US" smtClean="0"/>
              <a:t>2020/10/5</a:t>
            </a:fld>
            <a:endParaRPr lang="en-US" dirty="0"/>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a:xfrm>
            <a:off x="9555481" y="2803837"/>
            <a:ext cx="1078231" cy="1042416"/>
          </a:xfrm>
        </p:spPr>
        <p:txBody>
          <a:bodyPr>
            <a:normAutofit/>
          </a:bodyPr>
          <a:lstStyle/>
          <a:p>
            <a:r>
              <a:rPr lang="ja-JP" altLang="en-US" sz="5400" dirty="0"/>
              <a:t>豚</a:t>
            </a:r>
            <a:endParaRPr kumimoji="1" lang="ja-JP" altLang="en-US" sz="5400" dirty="0"/>
          </a:p>
        </p:txBody>
      </p:sp>
      <p:pic>
        <p:nvPicPr>
          <p:cNvPr id="9" name="図プレースホルダー 8">
            <a:extLst>
              <a:ext uri="{FF2B5EF4-FFF2-40B4-BE49-F238E27FC236}">
                <a16:creationId xmlns:a16="http://schemas.microsoft.com/office/drawing/2014/main" id="{FFAE57B7-AA4B-494D-B9B7-101E6047ACF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656" t="-3401" r="-2656" b="-3401"/>
          <a:stretch/>
        </p:blipFill>
        <p:spPr>
          <a:xfrm>
            <a:off x="228599" y="237744"/>
            <a:ext cx="7696201" cy="6382512"/>
          </a:xfrm>
        </p:spPr>
      </p:pic>
      <p:pic>
        <p:nvPicPr>
          <p:cNvPr id="11" name="図 10">
            <a:extLst>
              <a:ext uri="{FF2B5EF4-FFF2-40B4-BE49-F238E27FC236}">
                <a16:creationId xmlns:a16="http://schemas.microsoft.com/office/drawing/2014/main" id="{79942F53-3E72-4A1E-8D6B-B46C54526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280" y="901178"/>
            <a:ext cx="5147055" cy="5031246"/>
          </a:xfrm>
          <a:prstGeom prst="rect">
            <a:avLst/>
          </a:prstGeom>
        </p:spPr>
      </p:pic>
      <p:sp>
        <p:nvSpPr>
          <p:cNvPr id="7" name="四角形: 角を丸くする 6">
            <a:hlinkClick r:id="rId4" action="ppaction://hlinksldjump"/>
            <a:extLst>
              <a:ext uri="{FF2B5EF4-FFF2-40B4-BE49-F238E27FC236}">
                <a16:creationId xmlns:a16="http://schemas.microsoft.com/office/drawing/2014/main" id="{9C5458BC-B005-4565-8AC3-36D09B7BD7C0}"/>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hlinkClick r:id="rId4" action="ppaction://hlinksldjump"/>
            <a:extLst>
              <a:ext uri="{FF2B5EF4-FFF2-40B4-BE49-F238E27FC236}">
                <a16:creationId xmlns:a16="http://schemas.microsoft.com/office/drawing/2014/main" id="{3C6768BF-820A-4B0E-9F4C-ED2211FC70C6}"/>
              </a:ext>
            </a:extLst>
          </p:cNvPr>
          <p:cNvSpPr txBox="1"/>
          <p:nvPr/>
        </p:nvSpPr>
        <p:spPr>
          <a:xfrm>
            <a:off x="8793039" y="5577840"/>
            <a:ext cx="2712424" cy="461665"/>
          </a:xfrm>
          <a:prstGeom prst="rect">
            <a:avLst/>
          </a:prstGeom>
          <a:noFill/>
        </p:spPr>
        <p:txBody>
          <a:bodyPr wrap="square" rtlCol="0">
            <a:spAutoFit/>
          </a:bodyPr>
          <a:lstStyle/>
          <a:p>
            <a:r>
              <a:rPr kumimoji="1" lang="ja-JP" altLang="en-US" sz="2400" dirty="0"/>
              <a:t>次の問題に行く⇒</a:t>
            </a:r>
          </a:p>
        </p:txBody>
      </p:sp>
      <p:sp>
        <p:nvSpPr>
          <p:cNvPr id="2" name="テキスト ボックス 1">
            <a:extLst>
              <a:ext uri="{FF2B5EF4-FFF2-40B4-BE49-F238E27FC236}">
                <a16:creationId xmlns:a16="http://schemas.microsoft.com/office/drawing/2014/main" id="{EF8AFBA7-92E0-4B50-A7DB-2C12B62FBA53}"/>
              </a:ext>
            </a:extLst>
          </p:cNvPr>
          <p:cNvSpPr txBox="1"/>
          <p:nvPr/>
        </p:nvSpPr>
        <p:spPr>
          <a:xfrm>
            <a:off x="8553339" y="4689209"/>
            <a:ext cx="3312160" cy="276999"/>
          </a:xfrm>
          <a:prstGeom prst="rect">
            <a:avLst/>
          </a:prstGeom>
          <a:noFill/>
        </p:spPr>
        <p:txBody>
          <a:bodyPr wrap="square" rtlCol="0">
            <a:spAutoFit/>
          </a:bodyPr>
          <a:lstStyle/>
          <a:p>
            <a:r>
              <a:rPr kumimoji="1" lang="ja-JP" altLang="en-US" sz="1200" dirty="0"/>
              <a:t>出典：</a:t>
            </a:r>
            <a:r>
              <a:rPr kumimoji="1" lang="en-US" altLang="ja-JP" sz="1200" dirty="0"/>
              <a:t>ASEAN PEDIA</a:t>
            </a:r>
            <a:r>
              <a:rPr kumimoji="1" lang="ja-JP" altLang="en-US" sz="1200" dirty="0"/>
              <a:t>～</a:t>
            </a:r>
            <a:r>
              <a:rPr kumimoji="1" lang="en-US" altLang="ja-JP" sz="1200" dirty="0"/>
              <a:t>ASEAN</a:t>
            </a:r>
            <a:r>
              <a:rPr kumimoji="1" lang="ja-JP" altLang="en-US" sz="1200" dirty="0"/>
              <a:t>まるわかり～</a:t>
            </a:r>
          </a:p>
        </p:txBody>
      </p:sp>
    </p:spTree>
    <p:extLst>
      <p:ext uri="{BB962C8B-B14F-4D97-AF65-F5344CB8AC3E}">
        <p14:creationId xmlns:p14="http://schemas.microsoft.com/office/powerpoint/2010/main" val="585576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711523" y="4100302"/>
            <a:ext cx="3053915"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2057144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092606" y="177553"/>
            <a:ext cx="7856738" cy="6400800"/>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10</a:t>
            </a:r>
            <a:r>
              <a:rPr lang="ja-JP" altLang="en-US" dirty="0">
                <a:solidFill>
                  <a:schemeClr val="tx1">
                    <a:lumMod val="75000"/>
                    <a:lumOff val="25000"/>
                  </a:schemeClr>
                </a:solidFill>
              </a:rPr>
              <a:t>　</a:t>
            </a:r>
            <a:r>
              <a:rPr lang="en-US" altLang="ja-JP" sz="3200" dirty="0">
                <a:solidFill>
                  <a:schemeClr val="tx1">
                    <a:lumMod val="75000"/>
                    <a:lumOff val="25000"/>
                  </a:schemeClr>
                </a:solidFill>
              </a:rPr>
              <a:t>2009</a:t>
            </a:r>
            <a:r>
              <a:rPr lang="ja-JP" altLang="en-US" sz="3200" dirty="0">
                <a:solidFill>
                  <a:schemeClr val="tx1">
                    <a:lumMod val="75000"/>
                    <a:lumOff val="25000"/>
                  </a:schemeClr>
                </a:solidFill>
              </a:rPr>
              <a:t>年に世界無形文化遺産に登録されたインドネシアの伝統的な布を何というでしょうか？</a:t>
            </a:r>
            <a:endParaRPr lang="en-US" sz="3200"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6628660" y="2503455"/>
            <a:ext cx="4557204"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ニシジンオリ</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6628660" y="3178589"/>
            <a:ext cx="4212059"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アオザイ</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6628660" y="3870602"/>
            <a:ext cx="3399260"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シルク</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6628660" y="4595357"/>
            <a:ext cx="3876780"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バティック</a:t>
            </a:r>
            <a:endParaRPr kumimoji="1" lang="ja-JP" altLang="en-US" sz="3600" dirty="0"/>
          </a:p>
        </p:txBody>
      </p:sp>
      <p:grpSp>
        <p:nvGrpSpPr>
          <p:cNvPr id="12" name="グループ化 11">
            <a:extLst>
              <a:ext uri="{FF2B5EF4-FFF2-40B4-BE49-F238E27FC236}">
                <a16:creationId xmlns:a16="http://schemas.microsoft.com/office/drawing/2014/main" id="{FFE19E6E-21D7-4B26-BCB4-238D2EC4FBBC}"/>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A45748BA-FE56-4A4D-A07F-015B4E122D0D}"/>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39A498A4-6D9D-4ACA-A31D-2171135A9E65}"/>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235240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プレースホルダー 6">
            <a:extLst>
              <a:ext uri="{FF2B5EF4-FFF2-40B4-BE49-F238E27FC236}">
                <a16:creationId xmlns:a16="http://schemas.microsoft.com/office/drawing/2014/main" id="{DDA7588B-F820-4007-B9D6-E52E32F7AF1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2387" b="22387"/>
          <a:stretch>
            <a:fillRect/>
          </a:stretch>
        </p:blipFill>
        <p:spPr>
          <a:xfrm>
            <a:off x="569976" y="289771"/>
            <a:ext cx="6949370" cy="5763160"/>
          </a:xfrm>
        </p:spPr>
      </p:pic>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p:txBody>
          <a:bodyPr>
            <a:normAutofit/>
          </a:bodyPr>
          <a:lstStyle/>
          <a:p>
            <a:r>
              <a:rPr kumimoji="1" lang="ja-JP" altLang="en-US" sz="2800" dirty="0"/>
              <a:t>首都：ジャカルタ</a:t>
            </a:r>
          </a:p>
        </p:txBody>
      </p:sp>
      <p:sp>
        <p:nvSpPr>
          <p:cNvPr id="8" name="テキスト ボックス 7">
            <a:extLst>
              <a:ext uri="{FF2B5EF4-FFF2-40B4-BE49-F238E27FC236}">
                <a16:creationId xmlns:a16="http://schemas.microsoft.com/office/drawing/2014/main" id="{00B849BE-242E-4F59-B3A9-A4E70F345401}"/>
              </a:ext>
            </a:extLst>
          </p:cNvPr>
          <p:cNvSpPr txBox="1"/>
          <p:nvPr/>
        </p:nvSpPr>
        <p:spPr>
          <a:xfrm>
            <a:off x="5802360" y="6166457"/>
            <a:ext cx="1902813" cy="261610"/>
          </a:xfrm>
          <a:prstGeom prst="rect">
            <a:avLst/>
          </a:prstGeom>
          <a:noFill/>
        </p:spPr>
        <p:txBody>
          <a:bodyPr wrap="square" rtlCol="0">
            <a:spAutoFit/>
          </a:bodyPr>
          <a:lstStyle/>
          <a:p>
            <a:r>
              <a:rPr kumimoji="1" lang="en-US" altLang="ja-JP" sz="1100" dirty="0"/>
              <a:t>©ASEAN-Japan Centre</a:t>
            </a:r>
            <a:endParaRPr kumimoji="1" lang="ja-JP" altLang="en-US" sz="1100" dirty="0"/>
          </a:p>
        </p:txBody>
      </p:sp>
      <p:sp>
        <p:nvSpPr>
          <p:cNvPr id="9" name="四角形: 角を丸くする 8">
            <a:hlinkClick r:id="rId3" action="ppaction://hlinksldjump"/>
            <a:extLst>
              <a:ext uri="{FF2B5EF4-FFF2-40B4-BE49-F238E27FC236}">
                <a16:creationId xmlns:a16="http://schemas.microsoft.com/office/drawing/2014/main" id="{132ED3AC-1CD9-4711-8298-9BD59FEBF527}"/>
              </a:ext>
            </a:extLst>
          </p:cNvPr>
          <p:cNvSpPr/>
          <p:nvPr/>
        </p:nvSpPr>
        <p:spPr>
          <a:xfrm>
            <a:off x="8402320" y="5445760"/>
            <a:ext cx="3291840" cy="720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hlinkClick r:id="rId3" action="ppaction://hlinksldjump"/>
            <a:extLst>
              <a:ext uri="{FF2B5EF4-FFF2-40B4-BE49-F238E27FC236}">
                <a16:creationId xmlns:a16="http://schemas.microsoft.com/office/drawing/2014/main" id="{4168AC58-C6FE-4707-A6F4-9A78E1CB4392}"/>
              </a:ext>
            </a:extLst>
          </p:cNvPr>
          <p:cNvSpPr txBox="1"/>
          <p:nvPr/>
        </p:nvSpPr>
        <p:spPr>
          <a:xfrm>
            <a:off x="8752460" y="5570503"/>
            <a:ext cx="2770756" cy="461665"/>
          </a:xfrm>
          <a:prstGeom prst="rect">
            <a:avLst/>
          </a:prstGeom>
          <a:noFill/>
        </p:spPr>
        <p:txBody>
          <a:bodyPr wrap="square" rtlCol="0">
            <a:spAutoFit/>
          </a:bodyPr>
          <a:lstStyle/>
          <a:p>
            <a:r>
              <a:rPr kumimoji="1" lang="ja-JP" altLang="en-US" sz="2400" dirty="0"/>
              <a:t>次の問題に行く⇒</a:t>
            </a:r>
          </a:p>
        </p:txBody>
      </p:sp>
    </p:spTree>
    <p:extLst>
      <p:ext uri="{BB962C8B-B14F-4D97-AF65-F5344CB8AC3E}">
        <p14:creationId xmlns:p14="http://schemas.microsoft.com/office/powerpoint/2010/main" val="3386691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EE2C72E-264C-464E-BD26-D073A35178EC}"/>
              </a:ext>
            </a:extLst>
          </p:cNvPr>
          <p:cNvSpPr>
            <a:spLocks noGrp="1"/>
          </p:cNvSpPr>
          <p:nvPr>
            <p:ph type="dt" sz="half" idx="10"/>
          </p:nvPr>
        </p:nvSpPr>
        <p:spPr/>
        <p:txBody>
          <a:bodyPr/>
          <a:lstStyle/>
          <a:p>
            <a:pPr rtl="0"/>
            <a:fld id="{F0CC0DD4-13D5-499B-9E41-1D539143F1DF}" type="datetime1">
              <a:rPr lang="ja-JP" altLang="en-US" smtClean="0"/>
              <a:t>2020/10/5</a:t>
            </a:fld>
            <a:endParaRPr lang="en-US" dirty="0"/>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p:txBody>
          <a:bodyPr>
            <a:normAutofit/>
          </a:bodyPr>
          <a:lstStyle/>
          <a:p>
            <a:r>
              <a:rPr kumimoji="1" lang="ja-JP" altLang="en-US" sz="2000" dirty="0"/>
              <a:t>バティック（ろうけつ染め）</a:t>
            </a:r>
          </a:p>
        </p:txBody>
      </p:sp>
      <p:pic>
        <p:nvPicPr>
          <p:cNvPr id="8" name="図プレースホルダー 7">
            <a:extLst>
              <a:ext uri="{FF2B5EF4-FFF2-40B4-BE49-F238E27FC236}">
                <a16:creationId xmlns:a16="http://schemas.microsoft.com/office/drawing/2014/main" id="{CFCAADB5-56D4-43ED-9E41-A5E0B69B047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794" r="10794"/>
          <a:stretch>
            <a:fillRect/>
          </a:stretch>
        </p:blipFill>
        <p:spPr/>
      </p:pic>
      <p:sp>
        <p:nvSpPr>
          <p:cNvPr id="12" name="テキスト ボックス 11">
            <a:extLst>
              <a:ext uri="{FF2B5EF4-FFF2-40B4-BE49-F238E27FC236}">
                <a16:creationId xmlns:a16="http://schemas.microsoft.com/office/drawing/2014/main" id="{0F106BCA-3B79-4F3B-B288-B511746D0B25}"/>
              </a:ext>
            </a:extLst>
          </p:cNvPr>
          <p:cNvSpPr txBox="1"/>
          <p:nvPr/>
        </p:nvSpPr>
        <p:spPr>
          <a:xfrm>
            <a:off x="6298212" y="6102504"/>
            <a:ext cx="1902813" cy="230832"/>
          </a:xfrm>
          <a:prstGeom prst="rect">
            <a:avLst/>
          </a:prstGeom>
          <a:noFill/>
        </p:spPr>
        <p:txBody>
          <a:bodyPr wrap="square" rtlCol="0">
            <a:spAutoFit/>
          </a:bodyPr>
          <a:lstStyle/>
          <a:p>
            <a:r>
              <a:rPr kumimoji="1" lang="en-US" altLang="ja-JP" sz="900" dirty="0">
                <a:solidFill>
                  <a:schemeClr val="bg1"/>
                </a:solidFill>
              </a:rPr>
              <a:t>©ASEAN-Japan Centre</a:t>
            </a:r>
            <a:endParaRPr kumimoji="1" lang="ja-JP" altLang="en-US" sz="900" dirty="0">
              <a:solidFill>
                <a:schemeClr val="bg1"/>
              </a:solidFill>
            </a:endParaRPr>
          </a:p>
        </p:txBody>
      </p:sp>
      <p:sp>
        <p:nvSpPr>
          <p:cNvPr id="13" name="四角形: 角を丸くする 12">
            <a:hlinkClick r:id="rId3" action="ppaction://hlinksldjump"/>
            <a:extLst>
              <a:ext uri="{FF2B5EF4-FFF2-40B4-BE49-F238E27FC236}">
                <a16:creationId xmlns:a16="http://schemas.microsoft.com/office/drawing/2014/main" id="{05418746-70DC-44EE-93FD-5443C731D39D}"/>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hlinkClick r:id="rId3" action="ppaction://hlinksldjump"/>
            <a:extLst>
              <a:ext uri="{FF2B5EF4-FFF2-40B4-BE49-F238E27FC236}">
                <a16:creationId xmlns:a16="http://schemas.microsoft.com/office/drawing/2014/main" id="{FA184C4A-886C-4A61-8F59-157C4E136A21}"/>
              </a:ext>
            </a:extLst>
          </p:cNvPr>
          <p:cNvSpPr txBox="1"/>
          <p:nvPr/>
        </p:nvSpPr>
        <p:spPr>
          <a:xfrm>
            <a:off x="8642116" y="5577840"/>
            <a:ext cx="3241040" cy="461665"/>
          </a:xfrm>
          <a:prstGeom prst="rect">
            <a:avLst/>
          </a:prstGeom>
          <a:noFill/>
        </p:spPr>
        <p:txBody>
          <a:bodyPr wrap="square" rtlCol="0">
            <a:spAutoFit/>
          </a:bodyPr>
          <a:lstStyle/>
          <a:p>
            <a:r>
              <a:rPr kumimoji="1" lang="ja-JP" altLang="en-US" sz="2400" dirty="0"/>
              <a:t>クイズをおわる⇒</a:t>
            </a:r>
          </a:p>
        </p:txBody>
      </p:sp>
    </p:spTree>
    <p:extLst>
      <p:ext uri="{BB962C8B-B14F-4D97-AF65-F5344CB8AC3E}">
        <p14:creationId xmlns:p14="http://schemas.microsoft.com/office/powerpoint/2010/main" val="4126273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631625" y="4100302"/>
            <a:ext cx="3417901" cy="523220"/>
          </a:xfrm>
          <a:prstGeom prst="rect">
            <a:avLst/>
          </a:prstGeom>
          <a:noFill/>
        </p:spPr>
        <p:txBody>
          <a:bodyPr wrap="square" rtlCol="0">
            <a:spAutoFit/>
          </a:bodyPr>
          <a:lstStyle/>
          <a:p>
            <a:r>
              <a:rPr kumimoji="1" lang="ja-JP" altLang="en-US" sz="2800" dirty="0"/>
              <a:t>クイズをおわる⇒</a:t>
            </a:r>
          </a:p>
        </p:txBody>
      </p:sp>
    </p:spTree>
    <p:extLst>
      <p:ext uri="{BB962C8B-B14F-4D97-AF65-F5344CB8AC3E}">
        <p14:creationId xmlns:p14="http://schemas.microsoft.com/office/powerpoint/2010/main" val="269350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367579" y="1201789"/>
            <a:ext cx="6144184" cy="4051117"/>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814199" y="1501807"/>
            <a:ext cx="6363401" cy="1359288"/>
          </a:xfrm>
        </p:spPr>
        <p:txBody>
          <a:bodyPr rtlCol="0">
            <a:normAutofit/>
          </a:bodyPr>
          <a:lstStyle/>
          <a:p>
            <a:r>
              <a:rPr lang="ja-JP" altLang="en-US" sz="3200" dirty="0">
                <a:solidFill>
                  <a:schemeClr val="tx1">
                    <a:lumMod val="75000"/>
                    <a:lumOff val="25000"/>
                  </a:schemeClr>
                </a:solidFill>
              </a:rPr>
              <a:t>クイズおわり</a:t>
            </a:r>
            <a:endParaRPr lang="en-US" sz="24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id="{9D3E5AF4-B73D-42EA-B329-42AF7E8CDDF0}"/>
              </a:ext>
            </a:extLst>
          </p:cNvPr>
          <p:cNvSpPr txBox="1"/>
          <p:nvPr/>
        </p:nvSpPr>
        <p:spPr>
          <a:xfrm>
            <a:off x="844982" y="2832364"/>
            <a:ext cx="5389346" cy="1938992"/>
          </a:xfrm>
          <a:prstGeom prst="rect">
            <a:avLst/>
          </a:prstGeom>
          <a:noFill/>
        </p:spPr>
        <p:txBody>
          <a:bodyPr wrap="square" rtlCol="0">
            <a:spAutoFit/>
          </a:bodyPr>
          <a:lstStyle/>
          <a:p>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全問～</a:t>
            </a:r>
            <a:r>
              <a:rPr kumimoji="1" lang="en-US" altLang="ja-JP" sz="2000" dirty="0">
                <a:latin typeface="BIZ UDPゴシック" panose="020B0400000000000000" pitchFamily="50" charset="-128"/>
                <a:ea typeface="BIZ UDPゴシック" panose="020B0400000000000000" pitchFamily="50" charset="-128"/>
              </a:rPr>
              <a:t>8</a:t>
            </a:r>
            <a:r>
              <a:rPr kumimoji="1" lang="ja-JP" altLang="en-US" sz="2000" dirty="0">
                <a:latin typeface="BIZ UDPゴシック" panose="020B0400000000000000" pitchFamily="50" charset="-128"/>
                <a:ea typeface="BIZ UDPゴシック" panose="020B0400000000000000" pitchFamily="50" charset="-128"/>
              </a:rPr>
              <a:t>問正解者</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インドネシア大好き</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kumimoji="1" lang="en-US" altLang="ja-JP" sz="2000" dirty="0">
                <a:latin typeface="BIZ UDPゴシック" panose="020B0400000000000000" pitchFamily="50" charset="-128"/>
                <a:ea typeface="BIZ UDPゴシック" panose="020B0400000000000000" pitchFamily="50" charset="-128"/>
              </a:rPr>
              <a:t>【5</a:t>
            </a:r>
            <a:r>
              <a:rPr kumimoji="1" lang="ja-JP" altLang="en-US" sz="2000" dirty="0">
                <a:latin typeface="BIZ UDPゴシック" panose="020B0400000000000000" pitchFamily="50" charset="-128"/>
                <a:ea typeface="BIZ UDPゴシック" panose="020B0400000000000000" pitchFamily="50" charset="-128"/>
              </a:rPr>
              <a:t>問～</a:t>
            </a:r>
            <a:r>
              <a:rPr kumimoji="1" lang="en-US" altLang="ja-JP" sz="2000" dirty="0">
                <a:latin typeface="BIZ UDPゴシック" panose="020B0400000000000000" pitchFamily="50" charset="-128"/>
                <a:ea typeface="BIZ UDPゴシック" panose="020B0400000000000000" pitchFamily="50" charset="-128"/>
              </a:rPr>
              <a:t>7</a:t>
            </a:r>
            <a:r>
              <a:rPr kumimoji="1" lang="ja-JP" altLang="en-US" sz="2000" dirty="0">
                <a:latin typeface="BIZ UDPゴシック" panose="020B0400000000000000" pitchFamily="50" charset="-128"/>
                <a:ea typeface="BIZ UDPゴシック" panose="020B0400000000000000" pitchFamily="50" charset="-128"/>
              </a:rPr>
              <a:t>問正解者</a:t>
            </a:r>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インドネシア好きかも</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また挑戦してね</a:t>
            </a:r>
          </a:p>
        </p:txBody>
      </p:sp>
      <p:grpSp>
        <p:nvGrpSpPr>
          <p:cNvPr id="8" name="グループ化 7">
            <a:extLst>
              <a:ext uri="{FF2B5EF4-FFF2-40B4-BE49-F238E27FC236}">
                <a16:creationId xmlns:a16="http://schemas.microsoft.com/office/drawing/2014/main" id="{E91EA7CE-41B3-41AD-ABEE-233BD9E6CD50}"/>
              </a:ext>
            </a:extLst>
          </p:cNvPr>
          <p:cNvGrpSpPr/>
          <p:nvPr/>
        </p:nvGrpSpPr>
        <p:grpSpPr>
          <a:xfrm>
            <a:off x="378418" y="269317"/>
            <a:ext cx="2371166" cy="572486"/>
            <a:chOff x="9440081" y="684790"/>
            <a:chExt cx="1470575" cy="572486"/>
          </a:xfrm>
        </p:grpSpPr>
        <p:sp>
          <p:nvSpPr>
            <p:cNvPr id="9" name="テキスト ボックス 8">
              <a:extLst>
                <a:ext uri="{FF2B5EF4-FFF2-40B4-BE49-F238E27FC236}">
                  <a16:creationId xmlns:a16="http://schemas.microsoft.com/office/drawing/2014/main" id="{6D4EBFD7-B877-40F1-A531-5DAED7A35108}"/>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0" name="図 9">
              <a:extLst>
                <a:ext uri="{FF2B5EF4-FFF2-40B4-BE49-F238E27FC236}">
                  <a16:creationId xmlns:a16="http://schemas.microsoft.com/office/drawing/2014/main" id="{FA08609E-BFA0-4AE5-83F1-FD4FA8081B23}"/>
                </a:ext>
              </a:extLst>
            </p:cNvPr>
            <p:cNvPicPr>
              <a:picLocks noChangeAspect="1"/>
            </p:cNvPicPr>
            <p:nvPr/>
          </p:nvPicPr>
          <p:blipFill>
            <a:blip r:embed="rId3"/>
            <a:stretch>
              <a:fillRect/>
            </a:stretch>
          </p:blipFill>
          <p:spPr>
            <a:xfrm>
              <a:off x="9440081" y="684790"/>
              <a:ext cx="269786" cy="416402"/>
            </a:xfrm>
            <a:prstGeom prst="rect">
              <a:avLst/>
            </a:prstGeom>
          </p:spPr>
        </p:pic>
      </p:grpSp>
      <p:sp>
        <p:nvSpPr>
          <p:cNvPr id="3" name="テキスト ボックス 2">
            <a:extLst>
              <a:ext uri="{FF2B5EF4-FFF2-40B4-BE49-F238E27FC236}">
                <a16:creationId xmlns:a16="http://schemas.microsoft.com/office/drawing/2014/main" id="{16D343B8-6B75-4CF2-BA82-BF52CADF79B4}"/>
              </a:ext>
            </a:extLst>
          </p:cNvPr>
          <p:cNvSpPr txBox="1"/>
          <p:nvPr/>
        </p:nvSpPr>
        <p:spPr>
          <a:xfrm>
            <a:off x="500748" y="6109683"/>
            <a:ext cx="3522251" cy="400110"/>
          </a:xfrm>
          <a:prstGeom prst="rect">
            <a:avLst/>
          </a:prstGeom>
          <a:noFill/>
        </p:spPr>
        <p:txBody>
          <a:bodyPr wrap="square" rtlCol="0">
            <a:spAutoFit/>
          </a:bodyPr>
          <a:lstStyle/>
          <a:p>
            <a:r>
              <a:rPr kumimoji="1" lang="ja-JP" altLang="en-US" sz="2000" dirty="0">
                <a:solidFill>
                  <a:schemeClr val="bg1"/>
                </a:solidFill>
              </a:rPr>
              <a:t>監修：パジャジャラン大学</a:t>
            </a:r>
          </a:p>
        </p:txBody>
      </p:sp>
      <p:pic>
        <p:nvPicPr>
          <p:cNvPr id="13" name="図 12" descr="ミラー が含まれている画像&#10;&#10;自動的に生成された説明">
            <a:extLst>
              <a:ext uri="{FF2B5EF4-FFF2-40B4-BE49-F238E27FC236}">
                <a16:creationId xmlns:a16="http://schemas.microsoft.com/office/drawing/2014/main" id="{08523271-45BD-49CA-A0E4-2004F8EE74DA}"/>
              </a:ext>
            </a:extLst>
          </p:cNvPr>
          <p:cNvPicPr>
            <a:picLocks noChangeAspect="1"/>
          </p:cNvPicPr>
          <p:nvPr/>
        </p:nvPicPr>
        <p:blipFill>
          <a:blip r:embed="rId4"/>
          <a:stretch>
            <a:fillRect/>
          </a:stretch>
        </p:blipFill>
        <p:spPr>
          <a:xfrm>
            <a:off x="6642651" y="1395276"/>
            <a:ext cx="5251820" cy="3698810"/>
          </a:xfrm>
          <a:prstGeom prst="rect">
            <a:avLst/>
          </a:prstGeom>
        </p:spPr>
      </p:pic>
      <p:sp>
        <p:nvSpPr>
          <p:cNvPr id="15" name="テキスト ボックス 14">
            <a:extLst>
              <a:ext uri="{FF2B5EF4-FFF2-40B4-BE49-F238E27FC236}">
                <a16:creationId xmlns:a16="http://schemas.microsoft.com/office/drawing/2014/main" id="{19664A46-1CDA-4F50-A71D-6DBA44934806}"/>
              </a:ext>
            </a:extLst>
          </p:cNvPr>
          <p:cNvSpPr txBox="1"/>
          <p:nvPr/>
        </p:nvSpPr>
        <p:spPr>
          <a:xfrm>
            <a:off x="7308488" y="2181451"/>
            <a:ext cx="3877985" cy="2283780"/>
          </a:xfrm>
          <a:prstGeom prst="rect">
            <a:avLst/>
          </a:prstGeom>
          <a:noFill/>
        </p:spPr>
        <p:txBody>
          <a:bodyPr vert="eaVert" wrap="square" rtlCol="0">
            <a:spAutoFit/>
          </a:bodyPr>
          <a:lstStyle/>
          <a:p>
            <a:r>
              <a:rPr kumimoji="1" lang="ja-JP" altLang="en-US" sz="1600" dirty="0"/>
              <a:t>　</a:t>
            </a:r>
            <a:r>
              <a:rPr kumimoji="1" lang="ja-JP" altLang="en-US" sz="1600" b="1" dirty="0">
                <a:latin typeface="HG丸ｺﾞｼｯｸM-PRO" panose="020F0400000000000000" pitchFamily="50" charset="-128"/>
                <a:ea typeface="HG丸ｺﾞｼｯｸM-PRO" panose="020F0400000000000000" pitchFamily="50" charset="-128"/>
              </a:rPr>
              <a:t>がんばりましたで賞</a:t>
            </a:r>
            <a:endParaRPr kumimoji="1" lang="en-US" altLang="ja-JP" sz="1600" b="1" dirty="0">
              <a:latin typeface="HG丸ｺﾞｼｯｸM-PRO" panose="020F0400000000000000" pitchFamily="50" charset="-128"/>
              <a:ea typeface="HG丸ｺﾞｼｯｸM-PRO" panose="020F0400000000000000" pitchFamily="50" charset="-128"/>
            </a:endParaRPr>
          </a:p>
          <a:p>
            <a:endParaRPr kumimoji="1" lang="en-US" altLang="ja-JP" sz="1600" b="1"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　あなたは、この度</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インドネシア共和国に</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関するクイズに挑戦し、</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たくさん学べましたの</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a:latin typeface="HG丸ｺﾞｼｯｸM-PRO" panose="020F0400000000000000" pitchFamily="50" charset="-128"/>
                <a:ea typeface="HG丸ｺﾞｼｯｸM-PRO" panose="020F0400000000000000" pitchFamily="50" charset="-128"/>
              </a:rPr>
              <a:t>で</a:t>
            </a:r>
            <a:r>
              <a:rPr kumimoji="1" lang="ja-JP" altLang="en-US" sz="1600" dirty="0">
                <a:latin typeface="HG丸ｺﾞｼｯｸM-PRO" panose="020F0400000000000000" pitchFamily="50" charset="-128"/>
                <a:ea typeface="HG丸ｺﾞｼｯｸM-PRO" panose="020F0400000000000000" pitchFamily="50" charset="-128"/>
              </a:rPr>
              <a:t>、</a:t>
            </a:r>
            <a:r>
              <a:rPr kumimoji="1" lang="ja-JP" altLang="en-US" sz="1600">
                <a:latin typeface="HG丸ｺﾞｼｯｸM-PRO" panose="020F0400000000000000" pitchFamily="50" charset="-128"/>
                <a:ea typeface="HG丸ｺﾞｼｯｸM-PRO" panose="020F0400000000000000" pitchFamily="50" charset="-128"/>
              </a:rPr>
              <a:t>ここに評</a:t>
            </a:r>
            <a:r>
              <a:rPr kumimoji="1" lang="ja-JP" altLang="en-US" sz="1600" dirty="0">
                <a:latin typeface="HG丸ｺﾞｼｯｸM-PRO" panose="020F0400000000000000" pitchFamily="50" charset="-128"/>
                <a:ea typeface="HG丸ｺﾞｼｯｸM-PRO" panose="020F0400000000000000" pitchFamily="50" charset="-128"/>
              </a:rPr>
              <a:t>します。</a:t>
            </a:r>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endParaRPr kumimoji="1" lang="en-US" altLang="ja-JP" sz="1600" dirty="0">
              <a:latin typeface="HG丸ｺﾞｼｯｸM-PRO" panose="020F0400000000000000" pitchFamily="50" charset="-128"/>
              <a:ea typeface="HG丸ｺﾞｼｯｸM-PRO" panose="020F0400000000000000" pitchFamily="50" charset="-128"/>
            </a:endParaRPr>
          </a:p>
          <a:p>
            <a:r>
              <a:rPr kumimoji="1" lang="ja-JP" altLang="en-US" sz="1600" dirty="0">
                <a:latin typeface="HG丸ｺﾞｼｯｸM-PRO" panose="020F0400000000000000" pitchFamily="50" charset="-128"/>
                <a:ea typeface="HG丸ｺﾞｼｯｸM-PRO" panose="020F0400000000000000" pitchFamily="50" charset="-128"/>
              </a:rPr>
              <a:t>　インドネシアの達人</a:t>
            </a:r>
            <a:endParaRPr kumimoji="1" lang="en-US" altLang="ja-JP" sz="1600" dirty="0">
              <a:latin typeface="HG丸ｺﾞｼｯｸM-PRO" panose="020F0400000000000000" pitchFamily="50" charset="-128"/>
              <a:ea typeface="HG丸ｺﾞｼｯｸM-PRO" panose="020F0400000000000000" pitchFamily="50" charset="-128"/>
            </a:endParaRPr>
          </a:p>
        </p:txBody>
      </p:sp>
    </p:spTree>
    <p:extLst>
      <p:ext uri="{BB962C8B-B14F-4D97-AF65-F5344CB8AC3E}">
        <p14:creationId xmlns:p14="http://schemas.microsoft.com/office/powerpoint/2010/main" val="4134146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676011" y="4109180"/>
            <a:ext cx="3417901"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3975834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110361" y="266330"/>
            <a:ext cx="7883371" cy="6400799"/>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918307" y="1184135"/>
            <a:ext cx="5743778"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2</a:t>
            </a:r>
            <a:r>
              <a:rPr lang="ja-JP" altLang="en-US" dirty="0">
                <a:solidFill>
                  <a:schemeClr val="tx1">
                    <a:lumMod val="75000"/>
                    <a:lumOff val="25000"/>
                  </a:schemeClr>
                </a:solidFill>
              </a:rPr>
              <a:t>　インドネシア語で</a:t>
            </a:r>
            <a:br>
              <a:rPr lang="en-US" altLang="ja-JP" dirty="0">
                <a:solidFill>
                  <a:schemeClr val="tx1">
                    <a:lumMod val="75000"/>
                    <a:lumOff val="25000"/>
                  </a:schemeClr>
                </a:solidFill>
              </a:rPr>
            </a:br>
            <a:r>
              <a:rPr lang="ja-JP" altLang="en-US" dirty="0">
                <a:solidFill>
                  <a:schemeClr val="tx1">
                    <a:lumMod val="75000"/>
                    <a:lumOff val="25000"/>
                  </a:schemeClr>
                </a:solidFill>
              </a:rPr>
              <a:t>　　　　　　「こんにちは」は？</a:t>
            </a:r>
            <a:endParaRPr lang="en-US"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5368030" y="2850737"/>
            <a:ext cx="3740459" cy="646331"/>
          </a:xfrm>
          <a:prstGeom prst="rect">
            <a:avLst/>
          </a:prstGeom>
          <a:noFill/>
        </p:spPr>
        <p:txBody>
          <a:bodyPr wrap="square" rtlCol="0">
            <a:spAutoFit/>
          </a:bodyPr>
          <a:lstStyle/>
          <a:p>
            <a:r>
              <a:rPr kumimoji="1" lang="en-US" altLang="ja-JP" sz="3600" dirty="0"/>
              <a:t>A.</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テレマカシ</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5403543" y="3540877"/>
            <a:ext cx="2932590" cy="646331"/>
          </a:xfrm>
          <a:prstGeom prst="rect">
            <a:avLst/>
          </a:prstGeom>
          <a:noFill/>
        </p:spPr>
        <p:txBody>
          <a:bodyPr wrap="square" rtlCol="0">
            <a:spAutoFit/>
          </a:bodyPr>
          <a:lstStyle/>
          <a:p>
            <a:r>
              <a:rPr kumimoji="1" lang="en-US" altLang="ja-JP" sz="3600" dirty="0"/>
              <a:t>B.</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ハロー</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5394665" y="4260282"/>
            <a:ext cx="5214152" cy="646331"/>
          </a:xfrm>
          <a:prstGeom prst="rect">
            <a:avLst/>
          </a:prstGeom>
          <a:noFill/>
        </p:spPr>
        <p:txBody>
          <a:bodyPr wrap="square" rtlCol="0">
            <a:spAutoFit/>
          </a:bodyPr>
          <a:lstStyle/>
          <a:p>
            <a:r>
              <a:rPr kumimoji="1" lang="en-US" altLang="ja-JP" sz="3600" dirty="0"/>
              <a:t>C.</a:t>
            </a:r>
            <a:r>
              <a:rPr kumimoji="1" lang="ja-JP" altLang="en-US" sz="3600" dirty="0"/>
              <a:t>　</a:t>
            </a:r>
            <a:r>
              <a:rPr kumimoji="1" lang="ja-JP" altLang="en-US" sz="3600" dirty="0">
                <a:hlinkClick r:id="rId3" action="ppaction://hlinksldjump">
                  <a:extLst>
                    <a:ext uri="{A12FA001-AC4F-418D-AE19-62706E023703}">
                      <ahyp:hlinkClr xmlns:ahyp="http://schemas.microsoft.com/office/drawing/2018/hyperlinkcolor" val="tx"/>
                    </a:ext>
                  </a:extLst>
                </a:hlinkClick>
              </a:rPr>
              <a:t>サワディーカップ</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5422777" y="4966795"/>
            <a:ext cx="5372470" cy="646331"/>
          </a:xfrm>
          <a:prstGeom prst="rect">
            <a:avLst/>
          </a:prstGeom>
          <a:noFill/>
        </p:spPr>
        <p:txBody>
          <a:bodyPr wrap="square" rtlCol="0">
            <a:spAutoFit/>
          </a:bodyPr>
          <a:lstStyle/>
          <a:p>
            <a:r>
              <a:rPr kumimoji="1" lang="en-US" altLang="ja-JP" sz="3600" dirty="0"/>
              <a:t>D.</a:t>
            </a:r>
            <a:r>
              <a:rPr kumimoji="1" lang="ja-JP" altLang="en-US" sz="3600" dirty="0"/>
              <a:t>　</a:t>
            </a:r>
            <a:r>
              <a:rPr kumimoji="1" lang="ja-JP" altLang="en-US" sz="3600" dirty="0">
                <a:hlinkClick r:id="rId4" action="ppaction://hlinksldjump">
                  <a:extLst>
                    <a:ext uri="{A12FA001-AC4F-418D-AE19-62706E023703}">
                      <ahyp:hlinkClr xmlns:ahyp="http://schemas.microsoft.com/office/drawing/2018/hyperlinkcolor" val="tx"/>
                    </a:ext>
                  </a:extLst>
                </a:hlinkClick>
              </a:rPr>
              <a:t>スラマッ  スィアン</a:t>
            </a:r>
            <a:endParaRPr kumimoji="1" lang="ja-JP" altLang="en-US" sz="3600" dirty="0"/>
          </a:p>
        </p:txBody>
      </p:sp>
      <p:grpSp>
        <p:nvGrpSpPr>
          <p:cNvPr id="13" name="グループ化 12">
            <a:extLst>
              <a:ext uri="{FF2B5EF4-FFF2-40B4-BE49-F238E27FC236}">
                <a16:creationId xmlns:a16="http://schemas.microsoft.com/office/drawing/2014/main" id="{C9B1FC0F-8926-4954-B35A-79B7ACE11E80}"/>
              </a:ext>
            </a:extLst>
          </p:cNvPr>
          <p:cNvGrpSpPr/>
          <p:nvPr/>
        </p:nvGrpSpPr>
        <p:grpSpPr>
          <a:xfrm>
            <a:off x="378418" y="269317"/>
            <a:ext cx="2371166" cy="572486"/>
            <a:chOff x="9440081" y="684790"/>
            <a:chExt cx="1470575" cy="572486"/>
          </a:xfrm>
        </p:grpSpPr>
        <p:sp>
          <p:nvSpPr>
            <p:cNvPr id="14" name="テキスト ボックス 13">
              <a:extLst>
                <a:ext uri="{FF2B5EF4-FFF2-40B4-BE49-F238E27FC236}">
                  <a16:creationId xmlns:a16="http://schemas.microsoft.com/office/drawing/2014/main" id="{C307C3A7-2177-4D03-9060-4A65A9F16BF5}"/>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5" name="図 14">
              <a:extLst>
                <a:ext uri="{FF2B5EF4-FFF2-40B4-BE49-F238E27FC236}">
                  <a16:creationId xmlns:a16="http://schemas.microsoft.com/office/drawing/2014/main" id="{F7F14A1F-16E1-4BC4-A7F0-8F09AB2EDB2F}"/>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3835941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BEE2C72E-264C-464E-BD26-D073A35178EC}"/>
              </a:ext>
            </a:extLst>
          </p:cNvPr>
          <p:cNvSpPr>
            <a:spLocks noGrp="1"/>
          </p:cNvSpPr>
          <p:nvPr>
            <p:ph type="dt" sz="half" idx="10"/>
          </p:nvPr>
        </p:nvSpPr>
        <p:spPr/>
        <p:txBody>
          <a:bodyPr/>
          <a:lstStyle/>
          <a:p>
            <a:pPr rtl="0"/>
            <a:fld id="{F0CC0DD4-13D5-499B-9E41-1D539143F1DF}" type="datetime1">
              <a:rPr lang="ja-JP" altLang="en-US" smtClean="0"/>
              <a:t>2020/10/5</a:t>
            </a:fld>
            <a:endParaRPr lang="en-US" dirty="0"/>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10" name="四角形: 角を丸くする 9">
            <a:hlinkClick r:id="rId2" action="ppaction://hlinksldjump"/>
            <a:extLst>
              <a:ext uri="{FF2B5EF4-FFF2-40B4-BE49-F238E27FC236}">
                <a16:creationId xmlns:a16="http://schemas.microsoft.com/office/drawing/2014/main" id="{E6DDBC19-C418-43DF-8CCD-09D2C7E9923B}"/>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hlinkClick r:id="rId2" action="ppaction://hlinksldjump"/>
            <a:extLst>
              <a:ext uri="{FF2B5EF4-FFF2-40B4-BE49-F238E27FC236}">
                <a16:creationId xmlns:a16="http://schemas.microsoft.com/office/drawing/2014/main" id="{95FDA628-EB60-4E76-B0AF-31B7685029B5}"/>
              </a:ext>
            </a:extLst>
          </p:cNvPr>
          <p:cNvSpPr txBox="1"/>
          <p:nvPr/>
        </p:nvSpPr>
        <p:spPr>
          <a:xfrm>
            <a:off x="8810793" y="5577840"/>
            <a:ext cx="2811231" cy="461665"/>
          </a:xfrm>
          <a:prstGeom prst="rect">
            <a:avLst/>
          </a:prstGeom>
          <a:noFill/>
        </p:spPr>
        <p:txBody>
          <a:bodyPr wrap="square" rtlCol="0">
            <a:spAutoFit/>
          </a:bodyPr>
          <a:lstStyle/>
          <a:p>
            <a:r>
              <a:rPr kumimoji="1" lang="ja-JP" altLang="en-US" sz="2400" dirty="0"/>
              <a:t>次の問題に行く⇒</a:t>
            </a:r>
          </a:p>
        </p:txBody>
      </p:sp>
      <p:sp>
        <p:nvSpPr>
          <p:cNvPr id="2" name="テキスト ボックス 1">
            <a:extLst>
              <a:ext uri="{FF2B5EF4-FFF2-40B4-BE49-F238E27FC236}">
                <a16:creationId xmlns:a16="http://schemas.microsoft.com/office/drawing/2014/main" id="{92CCE91E-B09D-4ABD-8B8D-4766FD93B4B7}"/>
              </a:ext>
            </a:extLst>
          </p:cNvPr>
          <p:cNvSpPr txBox="1"/>
          <p:nvPr/>
        </p:nvSpPr>
        <p:spPr>
          <a:xfrm>
            <a:off x="328474" y="457199"/>
            <a:ext cx="7476945" cy="6001643"/>
          </a:xfrm>
          <a:prstGeom prst="rect">
            <a:avLst/>
          </a:prstGeom>
          <a:solidFill>
            <a:schemeClr val="accent1">
              <a:lumMod val="40000"/>
              <a:lumOff val="60000"/>
            </a:schemeClr>
          </a:solidFill>
        </p:spPr>
        <p:txBody>
          <a:bodyPr wrap="square" rtlCol="0">
            <a:spAutoFit/>
          </a:bodyPr>
          <a:lstStyle/>
          <a:p>
            <a:pPr algn="ctr"/>
            <a:r>
              <a:rPr kumimoji="1" lang="ja-JP" altLang="en-US" sz="2400" dirty="0">
                <a:latin typeface="メイリオ" panose="020B0604030504040204" pitchFamily="50" charset="-128"/>
                <a:ea typeface="メイリオ" panose="020B0604030504040204" pitchFamily="50" charset="-128"/>
              </a:rPr>
              <a:t>覚えてみようインドネシア語のあいさつ</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　おはようございます  </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t>　</a:t>
            </a:r>
            <a:r>
              <a:rPr kumimoji="1" lang="en-US" altLang="ja-JP" sz="2400" dirty="0" err="1"/>
              <a:t>Selamat</a:t>
            </a:r>
            <a:r>
              <a:rPr kumimoji="1" lang="ja-JP" altLang="en-US" sz="2400" dirty="0"/>
              <a:t> </a:t>
            </a:r>
            <a:r>
              <a:rPr kumimoji="1" lang="en-US" altLang="ja-JP" sz="2400" dirty="0" err="1"/>
              <a:t>pagi</a:t>
            </a:r>
            <a:r>
              <a:rPr kumimoji="1" lang="en-US" altLang="ja-JP" sz="2400" dirty="0"/>
              <a:t> </a:t>
            </a:r>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chemeClr val="accent1"/>
                </a:solidFill>
                <a:latin typeface="メイリオ" panose="020B0604030504040204" pitchFamily="50" charset="-128"/>
                <a:ea typeface="メイリオ" panose="020B0604030504040204" pitchFamily="50" charset="-128"/>
              </a:rPr>
              <a:t>スラマッ</a:t>
            </a:r>
            <a:r>
              <a:rPr kumimoji="1" lang="ja-JP" altLang="en-US" sz="2400" dirty="0">
                <a:latin typeface="メイリオ" panose="020B0604030504040204" pitchFamily="50" charset="-128"/>
                <a:ea typeface="メイリオ" panose="020B0604030504040204" pitchFamily="50" charset="-128"/>
              </a:rPr>
              <a:t>  パギ」</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p>
          <a:p>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こんにちは（</a:t>
            </a:r>
            <a:r>
              <a:rPr kumimoji="1" lang="en-US" altLang="ja-JP" sz="2400" dirty="0">
                <a:latin typeface="メイリオ" panose="020B0604030504040204" pitchFamily="50" charset="-128"/>
                <a:ea typeface="メイリオ" panose="020B0604030504040204" pitchFamily="50" charset="-128"/>
              </a:rPr>
              <a:t>10am~3pm)</a:t>
            </a:r>
          </a:p>
          <a:p>
            <a:r>
              <a:rPr kumimoji="1" lang="ja-JP" altLang="en-US" sz="2400" dirty="0"/>
              <a:t>　</a:t>
            </a:r>
            <a:r>
              <a:rPr kumimoji="1" lang="en-US" altLang="ja-JP" sz="2400" dirty="0" err="1"/>
              <a:t>Selamat</a:t>
            </a:r>
            <a:r>
              <a:rPr kumimoji="1" lang="en-US" altLang="ja-JP" sz="2400" dirty="0"/>
              <a:t> </a:t>
            </a:r>
            <a:r>
              <a:rPr kumimoji="1" lang="en-US" altLang="ja-JP" sz="2400" dirty="0" err="1"/>
              <a:t>siang</a:t>
            </a:r>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chemeClr val="accent1"/>
                </a:solidFill>
                <a:latin typeface="メイリオ" panose="020B0604030504040204" pitchFamily="50" charset="-128"/>
                <a:ea typeface="メイリオ" panose="020B0604030504040204" pitchFamily="50" charset="-128"/>
              </a:rPr>
              <a:t>スラマッ</a:t>
            </a:r>
            <a:r>
              <a:rPr kumimoji="1" lang="ja-JP" altLang="en-US" sz="2400" dirty="0">
                <a:latin typeface="メイリオ" panose="020B0604030504040204" pitchFamily="50" charset="-128"/>
                <a:ea typeface="メイリオ" panose="020B0604030504040204" pitchFamily="50" charset="-128"/>
              </a:rPr>
              <a:t>  スィアン」</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p>
          <a:p>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こんにちは（</a:t>
            </a:r>
            <a:r>
              <a:rPr kumimoji="1" lang="en-US" altLang="ja-JP" sz="2400" dirty="0">
                <a:latin typeface="メイリオ" panose="020B0604030504040204" pitchFamily="50" charset="-128"/>
                <a:ea typeface="メイリオ" panose="020B0604030504040204" pitchFamily="50" charset="-128"/>
              </a:rPr>
              <a:t>3pm~</a:t>
            </a:r>
            <a:r>
              <a:rPr kumimoji="1" lang="ja-JP" altLang="en-US" sz="2400" dirty="0">
                <a:latin typeface="メイリオ" panose="020B0604030504040204" pitchFamily="50" charset="-128"/>
                <a:ea typeface="メイリオ" panose="020B0604030504040204" pitchFamily="50" charset="-128"/>
              </a:rPr>
              <a:t>日没</a:t>
            </a:r>
            <a:r>
              <a:rPr kumimoji="1" lang="en-US" altLang="ja-JP" sz="2400" dirty="0">
                <a:latin typeface="メイリオ" panose="020B0604030504040204" pitchFamily="50" charset="-128"/>
                <a:ea typeface="メイリオ" panose="020B0604030504040204" pitchFamily="50" charset="-128"/>
              </a:rPr>
              <a:t>)</a:t>
            </a:r>
          </a:p>
          <a:p>
            <a:r>
              <a:rPr kumimoji="1" lang="ja-JP" altLang="en-US" sz="2400" dirty="0"/>
              <a:t>　</a:t>
            </a:r>
            <a:r>
              <a:rPr kumimoji="1" lang="en-US" altLang="ja-JP" sz="2400" dirty="0" err="1"/>
              <a:t>Selamat</a:t>
            </a:r>
            <a:r>
              <a:rPr kumimoji="1" lang="en-US" altLang="ja-JP" sz="2400" dirty="0"/>
              <a:t> sore</a:t>
            </a:r>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chemeClr val="accent1"/>
                </a:solidFill>
                <a:latin typeface="メイリオ" panose="020B0604030504040204" pitchFamily="50" charset="-128"/>
                <a:ea typeface="メイリオ" panose="020B0604030504040204" pitchFamily="50" charset="-128"/>
              </a:rPr>
              <a:t>スラマッ</a:t>
            </a:r>
            <a:r>
              <a:rPr kumimoji="1" lang="ja-JP" altLang="en-US" sz="2400" dirty="0">
                <a:latin typeface="メイリオ" panose="020B0604030504040204" pitchFamily="50" charset="-128"/>
                <a:ea typeface="メイリオ" panose="020B0604030504040204" pitchFamily="50" charset="-128"/>
              </a:rPr>
              <a:t>  ソーレ」</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p>
          <a:p>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こんばんは</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t>　</a:t>
            </a:r>
            <a:r>
              <a:rPr kumimoji="1" lang="en-US" altLang="ja-JP" sz="2400" dirty="0" err="1"/>
              <a:t>Selamat</a:t>
            </a:r>
            <a:r>
              <a:rPr kumimoji="1" lang="en-US" altLang="ja-JP" sz="2400" dirty="0"/>
              <a:t> </a:t>
            </a:r>
            <a:r>
              <a:rPr kumimoji="1" lang="en-US" altLang="ja-JP" sz="2400" dirty="0" err="1"/>
              <a:t>malam</a:t>
            </a:r>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chemeClr val="accent1"/>
                </a:solidFill>
                <a:latin typeface="メイリオ" panose="020B0604030504040204" pitchFamily="50" charset="-128"/>
                <a:ea typeface="メイリオ" panose="020B0604030504040204" pitchFamily="50" charset="-128"/>
              </a:rPr>
              <a:t>スラマッ</a:t>
            </a:r>
            <a:r>
              <a:rPr kumimoji="1" lang="en-US" altLang="ja-JP"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マラム」</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p>
          <a:p>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おやすみ</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t>　</a:t>
            </a:r>
            <a:r>
              <a:rPr kumimoji="1" lang="en-US" altLang="ja-JP" sz="2400" dirty="0" err="1"/>
              <a:t>Selamat</a:t>
            </a:r>
            <a:r>
              <a:rPr kumimoji="1" lang="en-US" altLang="ja-JP" sz="2400" dirty="0"/>
              <a:t> </a:t>
            </a:r>
            <a:r>
              <a:rPr kumimoji="1" lang="en-US" altLang="ja-JP" sz="2400" dirty="0" err="1"/>
              <a:t>tidur</a:t>
            </a:r>
            <a:r>
              <a:rPr kumimoji="1" lang="ja-JP" altLang="en-US" sz="2400" dirty="0"/>
              <a:t>　</a:t>
            </a:r>
            <a:r>
              <a:rPr kumimoji="1" lang="ja-JP" altLang="en-US" sz="2400" dirty="0">
                <a:latin typeface="メイリオ" panose="020B0604030504040204" pitchFamily="50" charset="-128"/>
                <a:ea typeface="メイリオ" panose="020B0604030504040204" pitchFamily="50" charset="-128"/>
              </a:rPr>
              <a:t>「</a:t>
            </a:r>
            <a:r>
              <a:rPr kumimoji="1" lang="ja-JP" altLang="en-US" sz="2400" dirty="0">
                <a:solidFill>
                  <a:schemeClr val="accent1"/>
                </a:solidFill>
                <a:latin typeface="メイリオ" panose="020B0604030504040204" pitchFamily="50" charset="-128"/>
                <a:ea typeface="メイリオ" panose="020B0604030504040204" pitchFamily="50" charset="-128"/>
              </a:rPr>
              <a:t>スラマッ </a:t>
            </a:r>
            <a:r>
              <a:rPr kumimoji="1" lang="ja-JP" altLang="en-US" sz="2400" dirty="0">
                <a:latin typeface="メイリオ" panose="020B0604030504040204" pitchFamily="50" charset="-128"/>
                <a:ea typeface="メイリオ" panose="020B0604030504040204" pitchFamily="50" charset="-128"/>
              </a:rPr>
              <a:t> ティドゥル」</a:t>
            </a:r>
            <a:endParaRPr kumimoji="1" lang="ja-JP" altLang="en-US" dirty="0">
              <a:latin typeface="メイリオ" panose="020B0604030504040204" pitchFamily="50" charset="-128"/>
              <a:ea typeface="メイリオ" panose="020B0604030504040204" pitchFamily="50" charset="-128"/>
            </a:endParaRPr>
          </a:p>
        </p:txBody>
      </p:sp>
      <p:sp>
        <p:nvSpPr>
          <p:cNvPr id="7" name="吹き出し: 円形 6">
            <a:extLst>
              <a:ext uri="{FF2B5EF4-FFF2-40B4-BE49-F238E27FC236}">
                <a16:creationId xmlns:a16="http://schemas.microsoft.com/office/drawing/2014/main" id="{F26B6B9A-7AA6-46AF-B9E0-B66467791D34}"/>
              </a:ext>
            </a:extLst>
          </p:cNvPr>
          <p:cNvSpPr/>
          <p:nvPr/>
        </p:nvSpPr>
        <p:spPr>
          <a:xfrm>
            <a:off x="5600095" y="973702"/>
            <a:ext cx="2134205" cy="905522"/>
          </a:xfrm>
          <a:prstGeom prst="wedgeEllipseCallout">
            <a:avLst>
              <a:gd name="adj1" fmla="val -44815"/>
              <a:gd name="adj2" fmla="val 411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DDA73F0-8C5A-4CCF-B285-7386D6F4F3EF}"/>
              </a:ext>
            </a:extLst>
          </p:cNvPr>
          <p:cNvSpPr txBox="1"/>
          <p:nvPr/>
        </p:nvSpPr>
        <p:spPr>
          <a:xfrm>
            <a:off x="5710187" y="1118687"/>
            <a:ext cx="1750519" cy="615553"/>
          </a:xfrm>
          <a:prstGeom prst="rect">
            <a:avLst/>
          </a:prstGeom>
          <a:noFill/>
        </p:spPr>
        <p:txBody>
          <a:bodyPr wrap="square" rtlCol="0">
            <a:spAutoFit/>
          </a:bodyPr>
          <a:lstStyle/>
          <a:p>
            <a:pPr algn="ctr"/>
            <a:r>
              <a:rPr kumimoji="1" lang="ja-JP" altLang="en-US" dirty="0"/>
              <a:t>「</a:t>
            </a:r>
            <a:r>
              <a:rPr kumimoji="1" lang="ja-JP" altLang="en-US" sz="1600" dirty="0">
                <a:latin typeface="メイリオ" panose="020B0604030504040204" pitchFamily="50" charset="-128"/>
                <a:ea typeface="メイリオ" panose="020B0604030504040204" pitchFamily="50" charset="-128"/>
              </a:rPr>
              <a:t>スラマッ」は全部同じだね</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2931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hlinkClick r:id="rId2" action="ppaction://hlinksldjump"/>
            <a:extLst>
              <a:ext uri="{FF2B5EF4-FFF2-40B4-BE49-F238E27FC236}">
                <a16:creationId xmlns:a16="http://schemas.microsoft.com/office/drawing/2014/main" id="{D5EA96F1-BC2C-4E3B-84AE-B2BDEC137DF5}"/>
              </a:ext>
            </a:extLst>
          </p:cNvPr>
          <p:cNvSpPr/>
          <p:nvPr/>
        </p:nvSpPr>
        <p:spPr>
          <a:xfrm>
            <a:off x="6294268" y="3968318"/>
            <a:ext cx="3790765"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hlinkClick r:id="rId3" action="ppaction://hlinksldjump"/>
            <a:extLst>
              <a:ext uri="{FF2B5EF4-FFF2-40B4-BE49-F238E27FC236}">
                <a16:creationId xmlns:a16="http://schemas.microsoft.com/office/drawing/2014/main" id="{6E2F68A4-8DDA-4CD6-B909-FE7D88E39443}"/>
              </a:ext>
            </a:extLst>
          </p:cNvPr>
          <p:cNvSpPr/>
          <p:nvPr/>
        </p:nvSpPr>
        <p:spPr>
          <a:xfrm>
            <a:off x="1657166" y="3968318"/>
            <a:ext cx="4240567" cy="7901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587ECE6-3503-4FA1-BB4E-90B708CE532C}"/>
              </a:ext>
            </a:extLst>
          </p:cNvPr>
          <p:cNvSpPr txBox="1"/>
          <p:nvPr/>
        </p:nvSpPr>
        <p:spPr>
          <a:xfrm>
            <a:off x="2521258" y="2104008"/>
            <a:ext cx="7013358" cy="1107996"/>
          </a:xfrm>
          <a:prstGeom prst="rect">
            <a:avLst/>
          </a:prstGeom>
          <a:noFill/>
        </p:spPr>
        <p:txBody>
          <a:bodyPr wrap="square" rtlCol="0">
            <a:spAutoFit/>
          </a:bodyPr>
          <a:lstStyle/>
          <a:p>
            <a:r>
              <a:rPr kumimoji="1" lang="ja-JP" altLang="en-US" sz="6600" dirty="0"/>
              <a:t>おっと！まちがい</a:t>
            </a:r>
          </a:p>
        </p:txBody>
      </p:sp>
      <p:sp>
        <p:nvSpPr>
          <p:cNvPr id="4" name="テキスト ボックス 3">
            <a:hlinkClick r:id="rId3" action="ppaction://hlinksldjump"/>
            <a:extLst>
              <a:ext uri="{FF2B5EF4-FFF2-40B4-BE49-F238E27FC236}">
                <a16:creationId xmlns:a16="http://schemas.microsoft.com/office/drawing/2014/main" id="{D96DE108-13DA-44D4-9E7A-AE7775C07D52}"/>
              </a:ext>
            </a:extLst>
          </p:cNvPr>
          <p:cNvSpPr txBox="1"/>
          <p:nvPr/>
        </p:nvSpPr>
        <p:spPr>
          <a:xfrm>
            <a:off x="1828800" y="4107998"/>
            <a:ext cx="3897297" cy="523220"/>
          </a:xfrm>
          <a:prstGeom prst="rect">
            <a:avLst/>
          </a:prstGeom>
          <a:noFill/>
        </p:spPr>
        <p:txBody>
          <a:bodyPr wrap="square" rtlCol="0">
            <a:spAutoFit/>
          </a:bodyPr>
          <a:lstStyle/>
          <a:p>
            <a:r>
              <a:rPr kumimoji="1" lang="ja-JP" altLang="en-US" sz="2800" dirty="0"/>
              <a:t>↩もういちど挑戦する</a:t>
            </a:r>
          </a:p>
        </p:txBody>
      </p:sp>
      <p:sp>
        <p:nvSpPr>
          <p:cNvPr id="5" name="テキスト ボックス 4">
            <a:hlinkClick r:id="rId2" action="ppaction://hlinksldjump"/>
            <a:extLst>
              <a:ext uri="{FF2B5EF4-FFF2-40B4-BE49-F238E27FC236}">
                <a16:creationId xmlns:a16="http://schemas.microsoft.com/office/drawing/2014/main" id="{7E28DDF1-C7A3-4F02-A408-0C5E6C29E64C}"/>
              </a:ext>
            </a:extLst>
          </p:cNvPr>
          <p:cNvSpPr txBox="1"/>
          <p:nvPr/>
        </p:nvSpPr>
        <p:spPr>
          <a:xfrm>
            <a:off x="6764792" y="4100302"/>
            <a:ext cx="3320242" cy="523220"/>
          </a:xfrm>
          <a:prstGeom prst="rect">
            <a:avLst/>
          </a:prstGeom>
          <a:noFill/>
        </p:spPr>
        <p:txBody>
          <a:bodyPr wrap="square" rtlCol="0">
            <a:spAutoFit/>
          </a:bodyPr>
          <a:lstStyle/>
          <a:p>
            <a:r>
              <a:rPr kumimoji="1" lang="ja-JP" altLang="en-US" sz="2800" dirty="0"/>
              <a:t>次の問題に行く⇒</a:t>
            </a:r>
          </a:p>
        </p:txBody>
      </p:sp>
    </p:spTree>
    <p:extLst>
      <p:ext uri="{BB962C8B-B14F-4D97-AF65-F5344CB8AC3E}">
        <p14:creationId xmlns:p14="http://schemas.microsoft.com/office/powerpoint/2010/main" val="1134901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画像 3" descr="ファブリック、テーブル、赤、覆われたを含む画像&#10;&#10;自動生成された説明">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grpSp>
        <p:nvGrpSpPr>
          <p:cNvPr id="11" name="グループ化 10">
            <a:extLst>
              <a:ext uri="{FF2B5EF4-FFF2-40B4-BE49-F238E27FC236}">
                <a16:creationId xmlns:a16="http://schemas.microsoft.com/office/drawing/2014/main" id="{F160F77F-AB1B-4A9C-9365-4BF94F2F71FC}"/>
              </a:ext>
            </a:extLst>
          </p:cNvPr>
          <p:cNvGrpSpPr/>
          <p:nvPr/>
        </p:nvGrpSpPr>
        <p:grpSpPr>
          <a:xfrm>
            <a:off x="4247057" y="490526"/>
            <a:ext cx="7705818" cy="5823751"/>
            <a:chOff x="4110362" y="461639"/>
            <a:chExt cx="7705818" cy="5823751"/>
          </a:xfrm>
        </p:grpSpPr>
        <p:sp>
          <p:nvSpPr>
            <p:cNvPr id="5" name="正方形/長方形 4">
              <a:extLst>
                <a:ext uri="{FF2B5EF4-FFF2-40B4-BE49-F238E27FC236}">
                  <a16:creationId xmlns:a16="http://schemas.microsoft.com/office/drawing/2014/main" id="{2F8F7AEA-945E-4E57-8933-7511A092B33C}"/>
                </a:ext>
              </a:extLst>
            </p:cNvPr>
            <p:cNvSpPr/>
            <p:nvPr/>
          </p:nvSpPr>
          <p:spPr>
            <a:xfrm>
              <a:off x="4110362" y="461639"/>
              <a:ext cx="7705818" cy="58237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35936350-2862-4609-BAD3-4348A2522DE7}"/>
                </a:ext>
              </a:extLst>
            </p:cNvPr>
            <p:cNvSpPr/>
            <p:nvPr/>
          </p:nvSpPr>
          <p:spPr>
            <a:xfrm>
              <a:off x="4376691" y="736847"/>
              <a:ext cx="7173158" cy="52111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92C9295F-E638-4F61-AFE2-CF3E40556031}"/>
              </a:ext>
            </a:extLst>
          </p:cNvPr>
          <p:cNvSpPr>
            <a:spLocks noGrp="1"/>
          </p:cNvSpPr>
          <p:nvPr>
            <p:ph type="title"/>
          </p:nvPr>
        </p:nvSpPr>
        <p:spPr>
          <a:xfrm>
            <a:off x="4740748" y="887651"/>
            <a:ext cx="6718433" cy="1746504"/>
          </a:xfrm>
        </p:spPr>
        <p:txBody>
          <a:bodyPr rtlCol="0">
            <a:normAutofit/>
          </a:bodyPr>
          <a:lstStyle/>
          <a:p>
            <a:r>
              <a:rPr lang="ja-JP" altLang="en-US" dirty="0">
                <a:solidFill>
                  <a:schemeClr val="tx1">
                    <a:lumMod val="75000"/>
                    <a:lumOff val="25000"/>
                  </a:schemeClr>
                </a:solidFill>
              </a:rPr>
              <a:t>問</a:t>
            </a:r>
            <a:r>
              <a:rPr lang="en-US" altLang="ja-JP" dirty="0">
                <a:solidFill>
                  <a:schemeClr val="tx1">
                    <a:lumMod val="75000"/>
                    <a:lumOff val="25000"/>
                  </a:schemeClr>
                </a:solidFill>
              </a:rPr>
              <a:t>3</a:t>
            </a:r>
            <a:r>
              <a:rPr lang="ja-JP" altLang="en-US" dirty="0">
                <a:solidFill>
                  <a:schemeClr val="tx1">
                    <a:lumMod val="75000"/>
                    <a:lumOff val="25000"/>
                  </a:schemeClr>
                </a:solidFill>
              </a:rPr>
              <a:t>　</a:t>
            </a:r>
            <a:r>
              <a:rPr lang="ja-JP" altLang="en-US" sz="3200" dirty="0">
                <a:solidFill>
                  <a:schemeClr val="tx1">
                    <a:lumMod val="75000"/>
                    <a:lumOff val="25000"/>
                  </a:schemeClr>
                </a:solidFill>
              </a:rPr>
              <a:t>インドネシアは多くの島から成る国ですが、島の数は？</a:t>
            </a:r>
            <a:endParaRPr lang="en-US" dirty="0">
              <a:solidFill>
                <a:schemeClr val="tx1">
                  <a:lumMod val="75000"/>
                  <a:lumOff val="25000"/>
                </a:schemeClr>
              </a:solidFill>
            </a:endParaRPr>
          </a:p>
        </p:txBody>
      </p:sp>
      <p:sp>
        <p:nvSpPr>
          <p:cNvPr id="3" name="テキスト ボックス 2">
            <a:extLst>
              <a:ext uri="{FF2B5EF4-FFF2-40B4-BE49-F238E27FC236}">
                <a16:creationId xmlns:a16="http://schemas.microsoft.com/office/drawing/2014/main" id="{6307654C-6D46-4ABF-A62E-02EF99C4B9AA}"/>
              </a:ext>
            </a:extLst>
          </p:cNvPr>
          <p:cNvSpPr txBox="1"/>
          <p:nvPr/>
        </p:nvSpPr>
        <p:spPr>
          <a:xfrm>
            <a:off x="6056623" y="2756071"/>
            <a:ext cx="4086687" cy="646331"/>
          </a:xfrm>
          <a:prstGeom prst="rect">
            <a:avLst/>
          </a:prstGeom>
          <a:noFill/>
        </p:spPr>
        <p:txBody>
          <a:bodyPr wrap="square" rtlCol="0">
            <a:spAutoFit/>
          </a:bodyPr>
          <a:lstStyle/>
          <a:p>
            <a:r>
              <a:rPr kumimoji="1" lang="en-US" altLang="ja-JP" sz="3600" dirty="0"/>
              <a:t>A.</a:t>
            </a:r>
            <a:r>
              <a:rPr kumimoji="1" lang="ja-JP" altLang="en-US" sz="3600" dirty="0"/>
              <a:t>　</a:t>
            </a:r>
            <a:r>
              <a:rPr kumimoji="1" lang="en-US" altLang="ja-JP" sz="3600" dirty="0">
                <a:hlinkClick r:id="rId3" action="ppaction://hlinksldjump">
                  <a:extLst>
                    <a:ext uri="{A12FA001-AC4F-418D-AE19-62706E023703}">
                      <ahyp:hlinkClr xmlns:ahyp="http://schemas.microsoft.com/office/drawing/2018/hyperlinkcolor" val="tx"/>
                    </a:ext>
                  </a:extLst>
                </a:hlinkClick>
              </a:rPr>
              <a:t>10,000</a:t>
            </a:r>
            <a:r>
              <a:rPr kumimoji="1" lang="ja-JP" altLang="en-US" sz="3600" dirty="0">
                <a:hlinkClick r:id="rId3" action="ppaction://hlinksldjump">
                  <a:extLst>
                    <a:ext uri="{A12FA001-AC4F-418D-AE19-62706E023703}">
                      <ahyp:hlinkClr xmlns:ahyp="http://schemas.microsoft.com/office/drawing/2018/hyperlinkcolor" val="tx"/>
                    </a:ext>
                  </a:extLst>
                </a:hlinkClick>
              </a:rPr>
              <a:t>島以下</a:t>
            </a:r>
            <a:endParaRPr kumimoji="1" lang="ja-JP" altLang="en-US" sz="3600" dirty="0"/>
          </a:p>
        </p:txBody>
      </p:sp>
      <p:sp>
        <p:nvSpPr>
          <p:cNvPr id="8" name="テキスト ボックス 7">
            <a:extLst>
              <a:ext uri="{FF2B5EF4-FFF2-40B4-BE49-F238E27FC236}">
                <a16:creationId xmlns:a16="http://schemas.microsoft.com/office/drawing/2014/main" id="{52E530A5-B25B-4EB7-B973-46B9732BBE3B}"/>
              </a:ext>
            </a:extLst>
          </p:cNvPr>
          <p:cNvSpPr txBox="1"/>
          <p:nvPr/>
        </p:nvSpPr>
        <p:spPr>
          <a:xfrm>
            <a:off x="6081943" y="3488312"/>
            <a:ext cx="5166065" cy="646331"/>
          </a:xfrm>
          <a:prstGeom prst="rect">
            <a:avLst/>
          </a:prstGeom>
          <a:noFill/>
        </p:spPr>
        <p:txBody>
          <a:bodyPr wrap="square" rtlCol="0">
            <a:spAutoFit/>
          </a:bodyPr>
          <a:lstStyle/>
          <a:p>
            <a:r>
              <a:rPr kumimoji="1" lang="en-US" altLang="ja-JP" sz="3600" dirty="0"/>
              <a:t>B.</a:t>
            </a:r>
            <a:r>
              <a:rPr kumimoji="1" lang="ja-JP" altLang="en-US" sz="3600" dirty="0"/>
              <a:t>　</a:t>
            </a:r>
            <a:r>
              <a:rPr kumimoji="1" lang="en-US" altLang="ja-JP" sz="3600" dirty="0">
                <a:hlinkClick r:id="rId3" action="ppaction://hlinksldjump">
                  <a:extLst>
                    <a:ext uri="{A12FA001-AC4F-418D-AE19-62706E023703}">
                      <ahyp:hlinkClr xmlns:ahyp="http://schemas.microsoft.com/office/drawing/2018/hyperlinkcolor" val="tx"/>
                    </a:ext>
                  </a:extLst>
                </a:hlinkClick>
              </a:rPr>
              <a:t>10,000</a:t>
            </a:r>
            <a:r>
              <a:rPr kumimoji="1" lang="ja-JP" altLang="en-US" sz="3600" dirty="0">
                <a:hlinkClick r:id="rId3" action="ppaction://hlinksldjump">
                  <a:extLst>
                    <a:ext uri="{A12FA001-AC4F-418D-AE19-62706E023703}">
                      <ahyp:hlinkClr xmlns:ahyp="http://schemas.microsoft.com/office/drawing/2018/hyperlinkcolor" val="tx"/>
                    </a:ext>
                  </a:extLst>
                </a:hlinkClick>
              </a:rPr>
              <a:t>～</a:t>
            </a:r>
            <a:r>
              <a:rPr kumimoji="1" lang="en-US" altLang="ja-JP" sz="3600" dirty="0">
                <a:hlinkClick r:id="rId3" action="ppaction://hlinksldjump">
                  <a:extLst>
                    <a:ext uri="{A12FA001-AC4F-418D-AE19-62706E023703}">
                      <ahyp:hlinkClr xmlns:ahyp="http://schemas.microsoft.com/office/drawing/2018/hyperlinkcolor" val="tx"/>
                    </a:ext>
                  </a:extLst>
                </a:hlinkClick>
              </a:rPr>
              <a:t>12,000</a:t>
            </a:r>
            <a:r>
              <a:rPr kumimoji="1" lang="ja-JP" altLang="en-US" sz="3600" dirty="0">
                <a:hlinkClick r:id="rId3" action="ppaction://hlinksldjump">
                  <a:extLst>
                    <a:ext uri="{A12FA001-AC4F-418D-AE19-62706E023703}">
                      <ahyp:hlinkClr xmlns:ahyp="http://schemas.microsoft.com/office/drawing/2018/hyperlinkcolor" val="tx"/>
                    </a:ext>
                  </a:extLst>
                </a:hlinkClick>
              </a:rPr>
              <a:t>島</a:t>
            </a:r>
            <a:endParaRPr kumimoji="1" lang="ja-JP" altLang="en-US" sz="3600" dirty="0"/>
          </a:p>
        </p:txBody>
      </p:sp>
      <p:sp>
        <p:nvSpPr>
          <p:cNvPr id="9" name="テキスト ボックス 8">
            <a:extLst>
              <a:ext uri="{FF2B5EF4-FFF2-40B4-BE49-F238E27FC236}">
                <a16:creationId xmlns:a16="http://schemas.microsoft.com/office/drawing/2014/main" id="{86948BB6-B4E4-40A3-9253-007B1EEE04B3}"/>
              </a:ext>
            </a:extLst>
          </p:cNvPr>
          <p:cNvSpPr txBox="1"/>
          <p:nvPr/>
        </p:nvSpPr>
        <p:spPr>
          <a:xfrm>
            <a:off x="6055309" y="4224155"/>
            <a:ext cx="5315056" cy="646331"/>
          </a:xfrm>
          <a:prstGeom prst="rect">
            <a:avLst/>
          </a:prstGeom>
          <a:noFill/>
        </p:spPr>
        <p:txBody>
          <a:bodyPr wrap="square" rtlCol="0">
            <a:spAutoFit/>
          </a:bodyPr>
          <a:lstStyle/>
          <a:p>
            <a:r>
              <a:rPr kumimoji="1" lang="en-US" altLang="ja-JP" sz="3600" dirty="0"/>
              <a:t>C.</a:t>
            </a:r>
            <a:r>
              <a:rPr kumimoji="1" lang="ja-JP" altLang="en-US" sz="3600" dirty="0"/>
              <a:t>　</a:t>
            </a:r>
            <a:r>
              <a:rPr kumimoji="1" lang="en-US" altLang="ja-JP" sz="3600" dirty="0">
                <a:hlinkClick r:id="rId3" action="ppaction://hlinksldjump">
                  <a:extLst>
                    <a:ext uri="{A12FA001-AC4F-418D-AE19-62706E023703}">
                      <ahyp:hlinkClr xmlns:ahyp="http://schemas.microsoft.com/office/drawing/2018/hyperlinkcolor" val="tx"/>
                    </a:ext>
                  </a:extLst>
                </a:hlinkClick>
              </a:rPr>
              <a:t>12,000</a:t>
            </a:r>
            <a:r>
              <a:rPr kumimoji="1" lang="ja-JP" altLang="en-US" sz="3600" dirty="0">
                <a:hlinkClick r:id="rId3" action="ppaction://hlinksldjump">
                  <a:extLst>
                    <a:ext uri="{A12FA001-AC4F-418D-AE19-62706E023703}">
                      <ahyp:hlinkClr xmlns:ahyp="http://schemas.microsoft.com/office/drawing/2018/hyperlinkcolor" val="tx"/>
                    </a:ext>
                  </a:extLst>
                </a:hlinkClick>
              </a:rPr>
              <a:t>～</a:t>
            </a:r>
            <a:r>
              <a:rPr kumimoji="1" lang="en-US" altLang="ja-JP" sz="3600" dirty="0">
                <a:hlinkClick r:id="rId3" action="ppaction://hlinksldjump">
                  <a:extLst>
                    <a:ext uri="{A12FA001-AC4F-418D-AE19-62706E023703}">
                      <ahyp:hlinkClr xmlns:ahyp="http://schemas.microsoft.com/office/drawing/2018/hyperlinkcolor" val="tx"/>
                    </a:ext>
                  </a:extLst>
                </a:hlinkClick>
              </a:rPr>
              <a:t>13,000</a:t>
            </a:r>
            <a:r>
              <a:rPr kumimoji="1" lang="ja-JP" altLang="en-US" sz="3600" dirty="0">
                <a:hlinkClick r:id="rId3" action="ppaction://hlinksldjump">
                  <a:extLst>
                    <a:ext uri="{A12FA001-AC4F-418D-AE19-62706E023703}">
                      <ahyp:hlinkClr xmlns:ahyp="http://schemas.microsoft.com/office/drawing/2018/hyperlinkcolor" val="tx"/>
                    </a:ext>
                  </a:extLst>
                </a:hlinkClick>
              </a:rPr>
              <a:t>島</a:t>
            </a:r>
            <a:endParaRPr kumimoji="1" lang="ja-JP" altLang="en-US" sz="3600" dirty="0"/>
          </a:p>
        </p:txBody>
      </p:sp>
      <p:sp>
        <p:nvSpPr>
          <p:cNvPr id="10" name="テキスト ボックス 9">
            <a:extLst>
              <a:ext uri="{FF2B5EF4-FFF2-40B4-BE49-F238E27FC236}">
                <a16:creationId xmlns:a16="http://schemas.microsoft.com/office/drawing/2014/main" id="{6CDCBE2D-3478-4CCB-BB20-B12489616A44}"/>
              </a:ext>
            </a:extLst>
          </p:cNvPr>
          <p:cNvSpPr txBox="1"/>
          <p:nvPr/>
        </p:nvSpPr>
        <p:spPr>
          <a:xfrm>
            <a:off x="6087122" y="4966258"/>
            <a:ext cx="4880498" cy="646331"/>
          </a:xfrm>
          <a:prstGeom prst="rect">
            <a:avLst/>
          </a:prstGeom>
          <a:noFill/>
        </p:spPr>
        <p:txBody>
          <a:bodyPr wrap="square" rtlCol="0">
            <a:spAutoFit/>
          </a:bodyPr>
          <a:lstStyle/>
          <a:p>
            <a:r>
              <a:rPr kumimoji="1" lang="en-US" altLang="ja-JP" sz="3600" dirty="0"/>
              <a:t>D.</a:t>
            </a:r>
            <a:r>
              <a:rPr kumimoji="1" lang="ja-JP" altLang="en-US" sz="3600" dirty="0"/>
              <a:t>　</a:t>
            </a:r>
            <a:r>
              <a:rPr kumimoji="1" lang="en-US" altLang="ja-JP" sz="3600" dirty="0">
                <a:hlinkClick r:id="rId4" action="ppaction://hlinksldjump">
                  <a:extLst>
                    <a:ext uri="{A12FA001-AC4F-418D-AE19-62706E023703}">
                      <ahyp:hlinkClr xmlns:ahyp="http://schemas.microsoft.com/office/drawing/2018/hyperlinkcolor" val="tx"/>
                    </a:ext>
                  </a:extLst>
                </a:hlinkClick>
              </a:rPr>
              <a:t>13,000</a:t>
            </a:r>
            <a:r>
              <a:rPr kumimoji="1" lang="ja-JP" altLang="en-US" sz="3600" dirty="0">
                <a:hlinkClick r:id="rId4" action="ppaction://hlinksldjump">
                  <a:extLst>
                    <a:ext uri="{A12FA001-AC4F-418D-AE19-62706E023703}">
                      <ahyp:hlinkClr xmlns:ahyp="http://schemas.microsoft.com/office/drawing/2018/hyperlinkcolor" val="tx"/>
                    </a:ext>
                  </a:extLst>
                </a:hlinkClick>
              </a:rPr>
              <a:t>島以上</a:t>
            </a:r>
            <a:endParaRPr kumimoji="1" lang="ja-JP" altLang="en-US" sz="3600" dirty="0"/>
          </a:p>
        </p:txBody>
      </p:sp>
      <p:grpSp>
        <p:nvGrpSpPr>
          <p:cNvPr id="12" name="グループ化 11">
            <a:extLst>
              <a:ext uri="{FF2B5EF4-FFF2-40B4-BE49-F238E27FC236}">
                <a16:creationId xmlns:a16="http://schemas.microsoft.com/office/drawing/2014/main" id="{631F23C2-4048-4A16-B64E-34E2D9B340A4}"/>
              </a:ext>
            </a:extLst>
          </p:cNvPr>
          <p:cNvGrpSpPr/>
          <p:nvPr/>
        </p:nvGrpSpPr>
        <p:grpSpPr>
          <a:xfrm>
            <a:off x="378418" y="269317"/>
            <a:ext cx="2371166" cy="572486"/>
            <a:chOff x="9440081" y="684790"/>
            <a:chExt cx="1470575" cy="572486"/>
          </a:xfrm>
        </p:grpSpPr>
        <p:sp>
          <p:nvSpPr>
            <p:cNvPr id="13" name="テキスト ボックス 12">
              <a:extLst>
                <a:ext uri="{FF2B5EF4-FFF2-40B4-BE49-F238E27FC236}">
                  <a16:creationId xmlns:a16="http://schemas.microsoft.com/office/drawing/2014/main" id="{9AAE2D2F-D28D-4AE7-9D2B-B5FEF0B1A43B}"/>
                </a:ext>
              </a:extLst>
            </p:cNvPr>
            <p:cNvSpPr txBox="1"/>
            <p:nvPr/>
          </p:nvSpPr>
          <p:spPr>
            <a:xfrm>
              <a:off x="9709867" y="734056"/>
              <a:ext cx="1200789" cy="523220"/>
            </a:xfrm>
            <a:prstGeom prst="rect">
              <a:avLst/>
            </a:prstGeom>
            <a:noFill/>
          </p:spPr>
          <p:txBody>
            <a:bodyPr wrap="square" rtlCol="0">
              <a:spAutoFit/>
            </a:bodyPr>
            <a:lstStyle/>
            <a:p>
              <a:r>
                <a:rPr kumimoji="1" lang="ja-JP" altLang="en-US" sz="1400" dirty="0">
                  <a:solidFill>
                    <a:schemeClr val="bg1"/>
                  </a:solidFill>
                  <a:latin typeface="HG丸ｺﾞｼｯｸM-PRO" panose="020F0400000000000000" pitchFamily="50" charset="-128"/>
                  <a:ea typeface="HG丸ｺﾞｼｯｸM-PRO" panose="020F0400000000000000" pitchFamily="50" charset="-128"/>
                </a:rPr>
                <a:t>インドネシアの達人</a:t>
              </a:r>
            </a:p>
          </p:txBody>
        </p:sp>
        <p:pic>
          <p:nvPicPr>
            <p:cNvPr id="14" name="図 13">
              <a:extLst>
                <a:ext uri="{FF2B5EF4-FFF2-40B4-BE49-F238E27FC236}">
                  <a16:creationId xmlns:a16="http://schemas.microsoft.com/office/drawing/2014/main" id="{86F56B87-3F6D-495E-9F55-BD751611D148}"/>
                </a:ext>
              </a:extLst>
            </p:cNvPr>
            <p:cNvPicPr>
              <a:picLocks noChangeAspect="1"/>
            </p:cNvPicPr>
            <p:nvPr/>
          </p:nvPicPr>
          <p:blipFill>
            <a:blip r:embed="rId5"/>
            <a:stretch>
              <a:fillRect/>
            </a:stretch>
          </p:blipFill>
          <p:spPr>
            <a:xfrm>
              <a:off x="9440081" y="684790"/>
              <a:ext cx="269786" cy="416402"/>
            </a:xfrm>
            <a:prstGeom prst="rect">
              <a:avLst/>
            </a:prstGeom>
          </p:spPr>
        </p:pic>
      </p:grpSp>
    </p:spTree>
    <p:extLst>
      <p:ext uri="{BB962C8B-B14F-4D97-AF65-F5344CB8AC3E}">
        <p14:creationId xmlns:p14="http://schemas.microsoft.com/office/powerpoint/2010/main" val="1011278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0F5985F7-0D73-4B67-A84A-2BA6490F571B}"/>
              </a:ext>
            </a:extLst>
          </p:cNvPr>
          <p:cNvSpPr/>
          <p:nvPr/>
        </p:nvSpPr>
        <p:spPr>
          <a:xfrm>
            <a:off x="9387840" y="3119120"/>
            <a:ext cx="1493520" cy="279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a:extLst>
              <a:ext uri="{FF2B5EF4-FFF2-40B4-BE49-F238E27FC236}">
                <a16:creationId xmlns:a16="http://schemas.microsoft.com/office/drawing/2014/main" id="{896AEB37-D5C8-4172-B0C8-B3F80415A560}"/>
              </a:ext>
            </a:extLst>
          </p:cNvPr>
          <p:cNvSpPr>
            <a:spLocks noGrp="1"/>
          </p:cNvSpPr>
          <p:nvPr>
            <p:ph type="title"/>
          </p:nvPr>
        </p:nvSpPr>
        <p:spPr/>
        <p:txBody>
          <a:bodyPr/>
          <a:lstStyle/>
          <a:p>
            <a:pPr algn="ctr"/>
            <a:r>
              <a:rPr lang="ja-JP" altLang="en-US" sz="11500" dirty="0"/>
              <a:t>正解</a:t>
            </a:r>
            <a:endParaRPr kumimoji="1" lang="ja-JP" altLang="en-US" sz="11500" dirty="0"/>
          </a:p>
        </p:txBody>
      </p:sp>
      <p:sp>
        <p:nvSpPr>
          <p:cNvPr id="5" name="テキスト プレースホルダー 4">
            <a:extLst>
              <a:ext uri="{FF2B5EF4-FFF2-40B4-BE49-F238E27FC236}">
                <a16:creationId xmlns:a16="http://schemas.microsoft.com/office/drawing/2014/main" id="{C4492836-46D9-4C4B-B82C-5677BD32F7B3}"/>
              </a:ext>
            </a:extLst>
          </p:cNvPr>
          <p:cNvSpPr>
            <a:spLocks noGrp="1"/>
          </p:cNvSpPr>
          <p:nvPr>
            <p:ph type="body" sz="half" idx="2"/>
          </p:nvPr>
        </p:nvSpPr>
        <p:spPr>
          <a:xfrm>
            <a:off x="8477250" y="2386584"/>
            <a:ext cx="3144774" cy="3648456"/>
          </a:xfrm>
          <a:ln>
            <a:noFill/>
          </a:ln>
        </p:spPr>
        <p:txBody>
          <a:bodyPr/>
          <a:lstStyle/>
          <a:p>
            <a:r>
              <a:rPr kumimoji="1" lang="ja-JP" altLang="en-US" sz="2000" u="dotted" dirty="0">
                <a:uFill>
                  <a:solidFill>
                    <a:srgbClr val="FF0000"/>
                  </a:solidFill>
                </a:uFill>
              </a:rPr>
              <a:t>アセアンで最大の人口と国土</a:t>
            </a:r>
            <a:r>
              <a:rPr kumimoji="1" lang="ja-JP" altLang="en-US" sz="2000" dirty="0"/>
              <a:t>を有するインドネシアは、赤道に沿った</a:t>
            </a:r>
            <a:r>
              <a:rPr lang="en-US" altLang="ja-JP" dirty="0"/>
              <a:t>13,000</a:t>
            </a:r>
            <a:r>
              <a:rPr lang="ja-JP" altLang="en-US" dirty="0"/>
              <a:t>島</a:t>
            </a:r>
            <a:r>
              <a:rPr kumimoji="1" lang="ja-JP" altLang="en-US" sz="2000" dirty="0"/>
              <a:t>以上から成っています。</a:t>
            </a:r>
            <a:endParaRPr kumimoji="1" lang="en-US" altLang="ja-JP" sz="2000" dirty="0"/>
          </a:p>
          <a:p>
            <a:endParaRPr lang="en-US" altLang="ja-JP" dirty="0"/>
          </a:p>
          <a:p>
            <a:endParaRPr kumimoji="1" lang="ja-JP" altLang="en-US" dirty="0"/>
          </a:p>
        </p:txBody>
      </p:sp>
      <p:sp>
        <p:nvSpPr>
          <p:cNvPr id="23" name="四角形: 角を丸くする 22">
            <a:hlinkClick r:id="rId2" action="ppaction://hlinksldjump"/>
            <a:extLst>
              <a:ext uri="{FF2B5EF4-FFF2-40B4-BE49-F238E27FC236}">
                <a16:creationId xmlns:a16="http://schemas.microsoft.com/office/drawing/2014/main" id="{EBD19971-D06E-4A03-B2D2-30829DE74768}"/>
              </a:ext>
            </a:extLst>
          </p:cNvPr>
          <p:cNvSpPr/>
          <p:nvPr/>
        </p:nvSpPr>
        <p:spPr>
          <a:xfrm>
            <a:off x="8402320" y="5323840"/>
            <a:ext cx="3312160" cy="93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hlinkClick r:id="rId2" action="ppaction://hlinksldjump"/>
            <a:extLst>
              <a:ext uri="{FF2B5EF4-FFF2-40B4-BE49-F238E27FC236}">
                <a16:creationId xmlns:a16="http://schemas.microsoft.com/office/drawing/2014/main" id="{0D2FD095-109E-4968-B3EB-74989FB83E8E}"/>
              </a:ext>
            </a:extLst>
          </p:cNvPr>
          <p:cNvSpPr txBox="1"/>
          <p:nvPr/>
        </p:nvSpPr>
        <p:spPr>
          <a:xfrm>
            <a:off x="8766407" y="5577840"/>
            <a:ext cx="2792323" cy="461665"/>
          </a:xfrm>
          <a:prstGeom prst="rect">
            <a:avLst/>
          </a:prstGeom>
          <a:noFill/>
        </p:spPr>
        <p:txBody>
          <a:bodyPr wrap="square" rtlCol="0">
            <a:spAutoFit/>
          </a:bodyPr>
          <a:lstStyle/>
          <a:p>
            <a:r>
              <a:rPr kumimoji="1" lang="ja-JP" altLang="en-US" sz="2400" dirty="0"/>
              <a:t>次の問題に行く⇒</a:t>
            </a:r>
          </a:p>
        </p:txBody>
      </p:sp>
      <p:pic>
        <p:nvPicPr>
          <p:cNvPr id="12" name="図 11">
            <a:extLst>
              <a:ext uri="{FF2B5EF4-FFF2-40B4-BE49-F238E27FC236}">
                <a16:creationId xmlns:a16="http://schemas.microsoft.com/office/drawing/2014/main" id="{4643DA0F-0F39-4AF9-B372-C711843BBC68}"/>
              </a:ext>
            </a:extLst>
          </p:cNvPr>
          <p:cNvPicPr>
            <a:picLocks noChangeAspect="1"/>
          </p:cNvPicPr>
          <p:nvPr/>
        </p:nvPicPr>
        <p:blipFill rotWithShape="1">
          <a:blip r:embed="rId3">
            <a:extLst>
              <a:ext uri="{28A0092B-C50C-407E-A947-70E740481C1C}">
                <a14:useLocalDpi xmlns:a14="http://schemas.microsoft.com/office/drawing/2010/main" val="0"/>
              </a:ext>
            </a:extLst>
          </a:blip>
          <a:srcRect r="6551"/>
          <a:stretch/>
        </p:blipFill>
        <p:spPr>
          <a:xfrm>
            <a:off x="363029" y="1172189"/>
            <a:ext cx="7598453" cy="4452661"/>
          </a:xfrm>
          <a:prstGeom prst="rect">
            <a:avLst/>
          </a:prstGeom>
        </p:spPr>
      </p:pic>
      <p:sp>
        <p:nvSpPr>
          <p:cNvPr id="13" name="テキスト ボックス 12">
            <a:extLst>
              <a:ext uri="{FF2B5EF4-FFF2-40B4-BE49-F238E27FC236}">
                <a16:creationId xmlns:a16="http://schemas.microsoft.com/office/drawing/2014/main" id="{AF97AD1F-26C2-425A-8F6E-C0ABAD707FB8}"/>
              </a:ext>
            </a:extLst>
          </p:cNvPr>
          <p:cNvSpPr txBox="1"/>
          <p:nvPr/>
        </p:nvSpPr>
        <p:spPr>
          <a:xfrm>
            <a:off x="6104360" y="5327942"/>
            <a:ext cx="2040076" cy="261610"/>
          </a:xfrm>
          <a:prstGeom prst="rect">
            <a:avLst/>
          </a:prstGeom>
          <a:noFill/>
        </p:spPr>
        <p:txBody>
          <a:bodyPr wrap="square" rtlCol="0">
            <a:spAutoFit/>
          </a:bodyPr>
          <a:lstStyle/>
          <a:p>
            <a:r>
              <a:rPr kumimoji="1" lang="ja-JP" altLang="en-US" sz="1100" dirty="0"/>
              <a:t>地図データ</a:t>
            </a:r>
            <a:r>
              <a:rPr kumimoji="1" lang="en-US" altLang="ja-JP" sz="1100" dirty="0"/>
              <a:t>@Google2020</a:t>
            </a:r>
            <a:endParaRPr kumimoji="1" lang="ja-JP" altLang="en-US" sz="1100" dirty="0"/>
          </a:p>
        </p:txBody>
      </p:sp>
    </p:spTree>
    <p:extLst>
      <p:ext uri="{BB962C8B-B14F-4D97-AF65-F5344CB8AC3E}">
        <p14:creationId xmlns:p14="http://schemas.microsoft.com/office/powerpoint/2010/main" val="692454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872_TF56410444" id="{94E94823-49EF-4728-B22D-7DBEC2ACFD2D}" vid="{D56E6BF0-AEA6-4A95-9EAA-C671A6CABB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{CA02A54E-BDD5-4692-9551-3D4A08321E74}tf56410444</Template>
  <TotalTime>0</TotalTime>
  <Words>926</Words>
  <Application>Microsoft Office PowerPoint</Application>
  <PresentationFormat>ワイド画面</PresentationFormat>
  <Paragraphs>191</Paragraphs>
  <Slides>32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32</vt:i4>
      </vt:variant>
    </vt:vector>
  </HeadingPairs>
  <TitlesOfParts>
    <vt:vector size="42" baseType="lpstr">
      <vt:lpstr>BIZ UDPゴシック</vt:lpstr>
      <vt:lpstr>HG丸ｺﾞｼｯｸM-PRO</vt:lpstr>
      <vt:lpstr>Meiryo UI</vt:lpstr>
      <vt:lpstr>ＭＳ ゴシック</vt:lpstr>
      <vt:lpstr>メイリオ</vt:lpstr>
      <vt:lpstr>Avenir Next LT Pro</vt:lpstr>
      <vt:lpstr>Avenir Next LT Pro Light</vt:lpstr>
      <vt:lpstr>Calibri</vt:lpstr>
      <vt:lpstr>Garamond</vt:lpstr>
      <vt:lpstr>SavonVTI</vt:lpstr>
      <vt:lpstr>インドネシア共和国</vt:lpstr>
      <vt:lpstr>問１　インドネシアの首都は？</vt:lpstr>
      <vt:lpstr>正解</vt:lpstr>
      <vt:lpstr>PowerPoint プレゼンテーション</vt:lpstr>
      <vt:lpstr>問2　インドネシア語で 　　　　　　「こんにちは」は？</vt:lpstr>
      <vt:lpstr>正解</vt:lpstr>
      <vt:lpstr>PowerPoint プレゼンテーション</vt:lpstr>
      <vt:lpstr>問3　インドネシアは多くの島から成る国ですが、島の数は？</vt:lpstr>
      <vt:lpstr>正解</vt:lpstr>
      <vt:lpstr>PowerPoint プレゼンテーション</vt:lpstr>
      <vt:lpstr>問4　インドネシアの通貨は？</vt:lpstr>
      <vt:lpstr>正解</vt:lpstr>
      <vt:lpstr>PowerPoint プレゼンテーション</vt:lpstr>
      <vt:lpstr>問5　インドネシアの主食は？</vt:lpstr>
      <vt:lpstr>正解</vt:lpstr>
      <vt:lpstr>PowerPoint プレゼンテーション</vt:lpstr>
      <vt:lpstr>問6　インドネシアに生息する地球上　　でもっとも大きなは虫類は？</vt:lpstr>
      <vt:lpstr>正解</vt:lpstr>
      <vt:lpstr>PowerPoint プレゼンテーション</vt:lpstr>
      <vt:lpstr>問7　インドネシアでは人の身体のある部分が神聖なものとされています。どこでしょうか？</vt:lpstr>
      <vt:lpstr>正解</vt:lpstr>
      <vt:lpstr>PowerPoint プレゼンテーション</vt:lpstr>
      <vt:lpstr>問8　インドネシアでは信教の自由がありますが、もっとも多くの信者がいるのは？</vt:lpstr>
      <vt:lpstr>正解</vt:lpstr>
      <vt:lpstr>PowerPoint プレゼンテーション</vt:lpstr>
      <vt:lpstr>問9　イスラム教では、食べることを禁止されているものがあります。次のうちどれでしょう？</vt:lpstr>
      <vt:lpstr>正解</vt:lpstr>
      <vt:lpstr>PowerPoint プレゼンテーション</vt:lpstr>
      <vt:lpstr>問10　2009年に世界無形文化遺産に登録されたインドネシアの伝統的な布を何というでしょうか？</vt:lpstr>
      <vt:lpstr>正解</vt:lpstr>
      <vt:lpstr>PowerPoint プレゼンテーション</vt:lpstr>
      <vt:lpstr>クイズおわり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2020-06-03T06:35:14Z</dcterms:created>
  <dcterms:modified xsi:type="dcterms:W3CDTF">2020-10-05T02:07:15Z</dcterms:modified>
</cp:coreProperties>
</file>