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9" r:id="rId5"/>
    <p:sldId id="258" r:id="rId6"/>
    <p:sldId id="268" r:id="rId7"/>
    <p:sldId id="270" r:id="rId8"/>
    <p:sldId id="259" r:id="rId9"/>
    <p:sldId id="271" r:id="rId10"/>
    <p:sldId id="279" r:id="rId11"/>
    <p:sldId id="260" r:id="rId12"/>
    <p:sldId id="272" r:id="rId13"/>
    <p:sldId id="280" r:id="rId14"/>
    <p:sldId id="261" r:id="rId15"/>
    <p:sldId id="273" r:id="rId16"/>
    <p:sldId id="281" r:id="rId17"/>
    <p:sldId id="262" r:id="rId18"/>
    <p:sldId id="274" r:id="rId19"/>
    <p:sldId id="282" r:id="rId20"/>
    <p:sldId id="263" r:id="rId21"/>
    <p:sldId id="275" r:id="rId22"/>
    <p:sldId id="283" r:id="rId23"/>
    <p:sldId id="264" r:id="rId24"/>
    <p:sldId id="276" r:id="rId25"/>
    <p:sldId id="284" r:id="rId26"/>
    <p:sldId id="265" r:id="rId27"/>
    <p:sldId id="277" r:id="rId28"/>
    <p:sldId id="285" r:id="rId29"/>
    <p:sldId id="266" r:id="rId30"/>
    <p:sldId id="278"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5059C3-6A89-4494-99FF-5A4D6FFD50EB}" type="datetimeFigureOut">
              <a:rPr lang="en-US" dirty="0"/>
              <a:t>10/5/2020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609285" y="2851331"/>
            <a:ext cx="3893623" cy="30714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66635" y="2851331"/>
            <a:ext cx="3899798" cy="30714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525BB-DA17-4BA0-B3C8-3AC3ABC827E6}" type="datetimeFigureOut">
              <a:rPr lang="en-US" dirty="0"/>
              <a:t>10/5/2020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6C4C9A-3960-41CF-A4E9-2A8FB932454B}" type="datetimeFigureOut">
              <a:rPr lang="en-US" dirty="0"/>
              <a:t>10/5/2020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10/5/2020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lvl1pPr algn="r" defTabSz="914400" rtl="0" eaLnBrk="1" latinLnBrk="0" hangingPunct="1">
        <a:lnSpc>
          <a:spcPct val="90000"/>
        </a:lnSpc>
        <a:spcBef>
          <a:spcPct val="0"/>
        </a:spcBef>
        <a:buNone/>
        <a:defRPr kumimoji="1"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kumimoji="1"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2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0.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吹き出し: 円形 10">
            <a:extLst>
              <a:ext uri="{FF2B5EF4-FFF2-40B4-BE49-F238E27FC236}">
                <a16:creationId xmlns:a16="http://schemas.microsoft.com/office/drawing/2014/main" id="{E5FE0CC5-A53B-4950-B4E1-92717F4AC0DF}"/>
              </a:ext>
            </a:extLst>
          </p:cNvPr>
          <p:cNvSpPr/>
          <p:nvPr/>
        </p:nvSpPr>
        <p:spPr>
          <a:xfrm>
            <a:off x="9067305" y="4247678"/>
            <a:ext cx="2825569" cy="1096502"/>
          </a:xfrm>
          <a:prstGeom prst="wedgeEllipseCallout">
            <a:avLst>
              <a:gd name="adj1" fmla="val -5123"/>
              <a:gd name="adj2" fmla="val 6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CED442B5-69CE-40BD-88BD-F2FAA64E6F3C}"/>
              </a:ext>
            </a:extLst>
          </p:cNvPr>
          <p:cNvPicPr>
            <a:picLocks noChangeAspect="1"/>
          </p:cNvPicPr>
          <p:nvPr/>
        </p:nvPicPr>
        <p:blipFill>
          <a:blip r:embed="rId2"/>
          <a:stretch>
            <a:fillRect/>
          </a:stretch>
        </p:blipFill>
        <p:spPr>
          <a:xfrm>
            <a:off x="1111534" y="470815"/>
            <a:ext cx="8351148" cy="5574690"/>
          </a:xfrm>
          <a:prstGeom prst="ellipse">
            <a:avLst/>
          </a:prstGeom>
          <a:ln>
            <a:noFill/>
          </a:ln>
          <a:effectLst>
            <a:softEdge rad="112500"/>
          </a:effectLst>
        </p:spPr>
      </p:pic>
      <p:sp>
        <p:nvSpPr>
          <p:cNvPr id="2" name="タイトル 1">
            <a:extLst>
              <a:ext uri="{FF2B5EF4-FFF2-40B4-BE49-F238E27FC236}">
                <a16:creationId xmlns:a16="http://schemas.microsoft.com/office/drawing/2014/main" id="{93193097-55F2-4B11-9A4B-2860BBC5C562}"/>
              </a:ext>
            </a:extLst>
          </p:cNvPr>
          <p:cNvSpPr>
            <a:spLocks noGrp="1"/>
          </p:cNvSpPr>
          <p:nvPr>
            <p:ph type="ctrTitle"/>
          </p:nvPr>
        </p:nvSpPr>
        <p:spPr>
          <a:xfrm>
            <a:off x="653278" y="694491"/>
            <a:ext cx="5518066" cy="2268559"/>
          </a:xfrm>
        </p:spPr>
        <p:txBody>
          <a:bodyPr>
            <a:normAutofit/>
          </a:bodyPr>
          <a:lstStyle/>
          <a:p>
            <a:r>
              <a:rPr kumimoji="1" lang="ja-JP" altLang="en-US" dirty="0"/>
              <a:t>カンボジア王国</a:t>
            </a:r>
          </a:p>
        </p:txBody>
      </p:sp>
      <p:sp>
        <p:nvSpPr>
          <p:cNvPr id="3" name="字幕 2">
            <a:extLst>
              <a:ext uri="{FF2B5EF4-FFF2-40B4-BE49-F238E27FC236}">
                <a16:creationId xmlns:a16="http://schemas.microsoft.com/office/drawing/2014/main" id="{89F5F426-178D-4BE7-A86C-10EBDC42301B}"/>
              </a:ext>
            </a:extLst>
          </p:cNvPr>
          <p:cNvSpPr>
            <a:spLocks noGrp="1"/>
          </p:cNvSpPr>
          <p:nvPr>
            <p:ph type="subTitle" idx="1"/>
          </p:nvPr>
        </p:nvSpPr>
        <p:spPr>
          <a:xfrm>
            <a:off x="3324762" y="5160677"/>
            <a:ext cx="5357600" cy="1160213"/>
          </a:xfrm>
        </p:spPr>
        <p:txBody>
          <a:bodyPr/>
          <a:lstStyle/>
          <a:p>
            <a:r>
              <a:rPr kumimoji="1" lang="ja-JP" altLang="en-US" dirty="0">
                <a:latin typeface="HG丸ｺﾞｼｯｸM-PRO" panose="020F0400000000000000" pitchFamily="50" charset="-128"/>
                <a:ea typeface="HG丸ｺﾞｼｯｸM-PRO" panose="020F0400000000000000" pitchFamily="50" charset="-128"/>
              </a:rPr>
              <a:t>全部で何問のクイズが正解するかな？</a:t>
            </a:r>
            <a:endParaRPr kumimoji="1" lang="en-US" altLang="ja-JP" dirty="0">
              <a:latin typeface="HG丸ｺﾞｼｯｸM-PRO" panose="020F0400000000000000" pitchFamily="50" charset="-128"/>
              <a:ea typeface="HG丸ｺﾞｼｯｸM-PRO" panose="020F0400000000000000" pitchFamily="50" charset="-128"/>
            </a:endParaRPr>
          </a:p>
          <a:p>
            <a:r>
              <a:rPr kumimoji="1" lang="ja-JP" altLang="en-US" dirty="0">
                <a:latin typeface="HG丸ｺﾞｼｯｸM-PRO" panose="020F0400000000000000" pitchFamily="50" charset="-128"/>
                <a:ea typeface="HG丸ｺﾞｼｯｸM-PRO" panose="020F0400000000000000" pitchFamily="50" charset="-128"/>
              </a:rPr>
              <a:t>全部で</a:t>
            </a:r>
            <a:r>
              <a:rPr kumimoji="1" lang="en-US" altLang="ja-JP" dirty="0">
                <a:latin typeface="HG丸ｺﾞｼｯｸM-PRO" panose="020F0400000000000000" pitchFamily="50" charset="-128"/>
                <a:ea typeface="HG丸ｺﾞｼｯｸM-PRO" panose="020F0400000000000000" pitchFamily="50" charset="-128"/>
              </a:rPr>
              <a:t>10</a:t>
            </a:r>
            <a:r>
              <a:rPr kumimoji="1" lang="ja-JP" altLang="en-US" dirty="0">
                <a:latin typeface="HG丸ｺﾞｼｯｸM-PRO" panose="020F0400000000000000" pitchFamily="50" charset="-128"/>
                <a:ea typeface="HG丸ｺﾞｼｯｸM-PRO" panose="020F0400000000000000" pitchFamily="50" charset="-128"/>
              </a:rPr>
              <a:t>問</a:t>
            </a:r>
          </a:p>
        </p:txBody>
      </p:sp>
      <p:grpSp>
        <p:nvGrpSpPr>
          <p:cNvPr id="7" name="グループ化 6">
            <a:extLst>
              <a:ext uri="{FF2B5EF4-FFF2-40B4-BE49-F238E27FC236}">
                <a16:creationId xmlns:a16="http://schemas.microsoft.com/office/drawing/2014/main" id="{CBB4EB3B-7000-49C3-8C47-3BD5643FCF2D}"/>
              </a:ext>
            </a:extLst>
          </p:cNvPr>
          <p:cNvGrpSpPr/>
          <p:nvPr/>
        </p:nvGrpSpPr>
        <p:grpSpPr>
          <a:xfrm>
            <a:off x="9632596" y="350158"/>
            <a:ext cx="2458790" cy="416402"/>
            <a:chOff x="9295246" y="350158"/>
            <a:chExt cx="2458790" cy="416402"/>
          </a:xfrm>
        </p:grpSpPr>
        <p:sp>
          <p:nvSpPr>
            <p:cNvPr id="5" name="テキスト ボックス 4">
              <a:extLst>
                <a:ext uri="{FF2B5EF4-FFF2-40B4-BE49-F238E27FC236}">
                  <a16:creationId xmlns:a16="http://schemas.microsoft.com/office/drawing/2014/main" id="{0E05C326-D54B-40C8-AE62-0B16705473CD}"/>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カンボジアの達人</a:t>
              </a:r>
            </a:p>
          </p:txBody>
        </p:sp>
        <p:pic>
          <p:nvPicPr>
            <p:cNvPr id="6" name="図 5">
              <a:extLst>
                <a:ext uri="{FF2B5EF4-FFF2-40B4-BE49-F238E27FC236}">
                  <a16:creationId xmlns:a16="http://schemas.microsoft.com/office/drawing/2014/main" id="{B1F2FB59-EE68-48CC-964C-75AC261AB0E9}"/>
                </a:ext>
              </a:extLst>
            </p:cNvPr>
            <p:cNvPicPr>
              <a:picLocks noChangeAspect="1"/>
            </p:cNvPicPr>
            <p:nvPr/>
          </p:nvPicPr>
          <p:blipFill>
            <a:blip r:embed="rId3"/>
            <a:stretch>
              <a:fillRect/>
            </a:stretch>
          </p:blipFill>
          <p:spPr>
            <a:xfrm>
              <a:off x="9295246" y="350158"/>
              <a:ext cx="416402" cy="416402"/>
            </a:xfrm>
            <a:prstGeom prst="rect">
              <a:avLst/>
            </a:prstGeom>
          </p:spPr>
        </p:pic>
      </p:grpSp>
      <p:sp>
        <p:nvSpPr>
          <p:cNvPr id="4" name="四角形: 角を丸くする 3">
            <a:hlinkClick r:id="rId4" action="ppaction://hlinksldjump"/>
            <a:extLst>
              <a:ext uri="{FF2B5EF4-FFF2-40B4-BE49-F238E27FC236}">
                <a16:creationId xmlns:a16="http://schemas.microsoft.com/office/drawing/2014/main" id="{01612EC3-9D6E-4256-AAD7-EA5DC34E72DA}"/>
              </a:ext>
            </a:extLst>
          </p:cNvPr>
          <p:cNvSpPr/>
          <p:nvPr/>
        </p:nvSpPr>
        <p:spPr>
          <a:xfrm>
            <a:off x="9206144" y="5619565"/>
            <a:ext cx="2692404" cy="7676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8" name="テキスト ボックス 7">
            <a:hlinkClick r:id="rId4" action="ppaction://hlinksldjump"/>
            <a:extLst>
              <a:ext uri="{FF2B5EF4-FFF2-40B4-BE49-F238E27FC236}">
                <a16:creationId xmlns:a16="http://schemas.microsoft.com/office/drawing/2014/main" id="{B7EA26DB-3A6E-434E-B26E-1F46E446DBA8}"/>
              </a:ext>
            </a:extLst>
          </p:cNvPr>
          <p:cNvSpPr txBox="1"/>
          <p:nvPr/>
        </p:nvSpPr>
        <p:spPr>
          <a:xfrm>
            <a:off x="9738284" y="5740784"/>
            <a:ext cx="1811044" cy="523220"/>
          </a:xfrm>
          <a:prstGeom prst="rect">
            <a:avLst/>
          </a:prstGeom>
          <a:noFill/>
        </p:spPr>
        <p:txBody>
          <a:bodyPr wrap="square" rtlCol="0">
            <a:spAutoFit/>
          </a:bodyPr>
          <a:lstStyle/>
          <a:p>
            <a:r>
              <a:rPr kumimoji="1" lang="ja-JP" altLang="en-US" sz="2800" dirty="0">
                <a:latin typeface="HG丸ｺﾞｼｯｸM-PRO" panose="020F0400000000000000" pitchFamily="50" charset="-128"/>
                <a:ea typeface="HG丸ｺﾞｼｯｸM-PRO" panose="020F0400000000000000" pitchFamily="50" charset="-128"/>
              </a:rPr>
              <a:t>スタート</a:t>
            </a:r>
          </a:p>
        </p:txBody>
      </p:sp>
      <p:sp>
        <p:nvSpPr>
          <p:cNvPr id="10" name="テキスト ボックス 9">
            <a:extLst>
              <a:ext uri="{FF2B5EF4-FFF2-40B4-BE49-F238E27FC236}">
                <a16:creationId xmlns:a16="http://schemas.microsoft.com/office/drawing/2014/main" id="{72200249-AE3D-4E66-AC84-3BBB344E2DB2}"/>
              </a:ext>
            </a:extLst>
          </p:cNvPr>
          <p:cNvSpPr txBox="1"/>
          <p:nvPr/>
        </p:nvSpPr>
        <p:spPr>
          <a:xfrm>
            <a:off x="9330432" y="4487712"/>
            <a:ext cx="2547892" cy="646331"/>
          </a:xfrm>
          <a:prstGeom prst="rect">
            <a:avLst/>
          </a:prstGeom>
          <a:noFill/>
        </p:spPr>
        <p:txBody>
          <a:bodyPr wrap="square" rtlCol="0">
            <a:spAutoFit/>
          </a:bodyPr>
          <a:lstStyle/>
          <a:p>
            <a:r>
              <a:rPr kumimoji="1" lang="ja-JP" altLang="en-US" dirty="0">
                <a:solidFill>
                  <a:schemeClr val="bg1"/>
                </a:solidFill>
                <a:latin typeface="HG丸ｺﾞｼｯｸM-PRO" panose="020F0400000000000000" pitchFamily="50" charset="-128"/>
                <a:ea typeface="HG丸ｺﾞｼｯｸM-PRO" panose="020F0400000000000000" pitchFamily="50" charset="-128"/>
              </a:rPr>
              <a:t>何問正解したか数えていってね。</a:t>
            </a:r>
          </a:p>
        </p:txBody>
      </p:sp>
    </p:spTree>
    <p:extLst>
      <p:ext uri="{BB962C8B-B14F-4D97-AF65-F5344CB8AC3E}">
        <p14:creationId xmlns:p14="http://schemas.microsoft.com/office/powerpoint/2010/main" val="1726220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258104"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3</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7025195" y="4181314"/>
            <a:ext cx="2802387"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2985207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Autofit/>
          </a:bodyPr>
          <a:lstStyle/>
          <a:p>
            <a:pPr algn="l"/>
            <a:r>
              <a:rPr kumimoji="1" lang="ja-JP" altLang="en-US" sz="3200" dirty="0">
                <a:latin typeface="HG丸ｺﾞｼｯｸM-PRO" panose="020F0400000000000000" pitchFamily="50" charset="-128"/>
                <a:ea typeface="HG丸ｺﾞｼｯｸM-PRO" panose="020F0400000000000000" pitchFamily="50" charset="-128"/>
              </a:rPr>
              <a:t>問</a:t>
            </a:r>
            <a:r>
              <a:rPr kumimoji="1" lang="en-US" altLang="ja-JP" sz="3200" dirty="0">
                <a:latin typeface="HG丸ｺﾞｼｯｸM-PRO" panose="020F0400000000000000" pitchFamily="50" charset="-128"/>
                <a:ea typeface="HG丸ｺﾞｼｯｸM-PRO" panose="020F0400000000000000" pitchFamily="50" charset="-128"/>
              </a:rPr>
              <a:t>4</a:t>
            </a:r>
            <a:r>
              <a:rPr kumimoji="1" lang="ja-JP" altLang="en-US" sz="3200" dirty="0">
                <a:latin typeface="HG丸ｺﾞｼｯｸM-PRO" panose="020F0400000000000000" pitchFamily="50" charset="-128"/>
                <a:ea typeface="HG丸ｺﾞｼｯｸM-PRO" panose="020F0400000000000000" pitchFamily="50" charset="-128"/>
              </a:rPr>
              <a:t>　カンボジア</a:t>
            </a:r>
            <a:r>
              <a:rPr lang="ja-JP" altLang="en-US" sz="3200" dirty="0">
                <a:latin typeface="HG丸ｺﾞｼｯｸM-PRO" panose="020F0400000000000000" pitchFamily="50" charset="-128"/>
                <a:ea typeface="HG丸ｺﾞｼｯｸM-PRO" panose="020F0400000000000000" pitchFamily="50" charset="-128"/>
              </a:rPr>
              <a:t>は豊かな自然を有することから、何と呼ばれているでしょうか？</a:t>
            </a:r>
            <a:endParaRPr kumimoji="1" lang="ja-JP" altLang="en-US" sz="32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3400148" y="2423609"/>
            <a:ext cx="4474345"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「楽しい国」</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00148" y="3232954"/>
            <a:ext cx="4474345"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「みどりの国」</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00148" y="3992956"/>
            <a:ext cx="4767308"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「森林の国」</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00148" y="4788026"/>
            <a:ext cx="5202314"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「動物の国」</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89E3E744-8184-4980-86AE-B7FD4F8D767C}"/>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00A9F8FF-AE18-4C92-AAC7-59133E2F4A8A}"/>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17A46088-2BEF-46E6-B4BF-85A381DA45DE}"/>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3316114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折線 7">
            <a:extLst>
              <a:ext uri="{FF2B5EF4-FFF2-40B4-BE49-F238E27FC236}">
                <a16:creationId xmlns:a16="http://schemas.microsoft.com/office/drawing/2014/main" id="{225CD659-D17D-412F-B142-8F349FC21738}"/>
              </a:ext>
            </a:extLst>
          </p:cNvPr>
          <p:cNvSpPr/>
          <p:nvPr/>
        </p:nvSpPr>
        <p:spPr>
          <a:xfrm>
            <a:off x="2317072" y="3852909"/>
            <a:ext cx="1740023" cy="355107"/>
          </a:xfrm>
          <a:prstGeom prst="borderCallout2">
            <a:avLst>
              <a:gd name="adj1" fmla="val 93750"/>
              <a:gd name="adj2" fmla="val 102892"/>
              <a:gd name="adj3" fmla="val 111250"/>
              <a:gd name="adj4" fmla="val 210884"/>
              <a:gd name="adj5" fmla="val 25000"/>
              <a:gd name="adj6" fmla="val 25435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829198" y="812907"/>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1734410" y="2771623"/>
            <a:ext cx="4249140" cy="2174329"/>
          </a:xfrm>
        </p:spPr>
        <p:txBody>
          <a:bodyPr>
            <a:normAutofit fontScale="92500"/>
          </a:bodyPr>
          <a:lstStyle/>
          <a:p>
            <a:pPr algn="ctr"/>
            <a:r>
              <a:rPr lang="ja-JP" altLang="en-US" sz="3000" dirty="0">
                <a:latin typeface="HG丸ｺﾞｼｯｸM-PRO" panose="020F0400000000000000" pitchFamily="50" charset="-128"/>
                <a:ea typeface="HG丸ｺﾞｼｯｸM-PRO" panose="020F0400000000000000" pitchFamily="50" charset="-128"/>
              </a:rPr>
              <a:t>「森林の国」</a:t>
            </a:r>
            <a:endParaRPr lang="en-US" altLang="ja-JP" sz="3000" dirty="0">
              <a:latin typeface="HG丸ｺﾞｼｯｸM-PRO" panose="020F0400000000000000" pitchFamily="50" charset="-128"/>
              <a:ea typeface="HG丸ｺﾞｼｯｸM-PRO" panose="020F0400000000000000" pitchFamily="50" charset="-128"/>
            </a:endParaRPr>
          </a:p>
          <a:p>
            <a:r>
              <a:rPr lang="ja-JP" altLang="en-US" sz="2100" dirty="0">
                <a:latin typeface="HG丸ｺﾞｼｯｸM-PRO" panose="020F0400000000000000" pitchFamily="50" charset="-128"/>
                <a:ea typeface="HG丸ｺﾞｼｯｸM-PRO" panose="020F0400000000000000" pitchFamily="50" charset="-128"/>
              </a:rPr>
              <a:t>母なる大河メコン川と東南アジア最大のトンレサップ湖の恵みによる豊かな自然をもつ国です。国境地帯の大部分が森林におおわれています。</a:t>
            </a:r>
            <a:endParaRPr kumimoji="1" lang="ja-JP" altLang="en-US" sz="2100" dirty="0">
              <a:latin typeface="HG丸ｺﾞｼｯｸM-PRO" panose="020F0400000000000000" pitchFamily="50" charset="-128"/>
              <a:ea typeface="HG丸ｺﾞｼｯｸM-PRO" panose="020F0400000000000000" pitchFamily="50" charset="-128"/>
            </a:endParaRP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2003646" y="5384252"/>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701879" y="5589828"/>
            <a:ext cx="2583600"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pic>
        <p:nvPicPr>
          <p:cNvPr id="6" name="図プレースホルダー 5">
            <a:extLst>
              <a:ext uri="{FF2B5EF4-FFF2-40B4-BE49-F238E27FC236}">
                <a16:creationId xmlns:a16="http://schemas.microsoft.com/office/drawing/2014/main" id="{98B27E4F-AA51-4454-B7D5-2E6252477F5B}"/>
              </a:ext>
            </a:extLst>
          </p:cNvPr>
          <p:cNvPicPr>
            <a:picLocks noGrp="1" noChangeAspect="1"/>
          </p:cNvPicPr>
          <p:nvPr>
            <p:ph type="pic" idx="1"/>
          </p:nvPr>
        </p:nvPicPr>
        <p:blipFill>
          <a:blip r:embed="rId3"/>
          <a:srcRect l="28056" r="28056"/>
          <a:stretch>
            <a:fillRect/>
          </a:stretch>
        </p:blipFill>
        <p:spPr>
          <a:xfrm>
            <a:off x="6764818" y="4385"/>
            <a:ext cx="4629734" cy="6858000"/>
          </a:xfrm>
        </p:spPr>
      </p:pic>
      <p:sp>
        <p:nvSpPr>
          <p:cNvPr id="7" name="テキスト ボックス 6">
            <a:extLst>
              <a:ext uri="{FF2B5EF4-FFF2-40B4-BE49-F238E27FC236}">
                <a16:creationId xmlns:a16="http://schemas.microsoft.com/office/drawing/2014/main" id="{A0250E45-3571-4A38-B182-E4263D414BD5}"/>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4</a:t>
            </a:r>
            <a:endParaRPr kumimoji="1" lang="ja-JP" altLang="en-US" dirty="0"/>
          </a:p>
        </p:txBody>
      </p:sp>
      <p:sp>
        <p:nvSpPr>
          <p:cNvPr id="12" name="テキスト ボックス 11">
            <a:extLst>
              <a:ext uri="{FF2B5EF4-FFF2-40B4-BE49-F238E27FC236}">
                <a16:creationId xmlns:a16="http://schemas.microsoft.com/office/drawing/2014/main" id="{A6CFDA95-20AE-4735-91C1-795D6645042E}"/>
              </a:ext>
            </a:extLst>
          </p:cNvPr>
          <p:cNvSpPr txBox="1"/>
          <p:nvPr/>
        </p:nvSpPr>
        <p:spPr>
          <a:xfrm>
            <a:off x="9836462" y="6495844"/>
            <a:ext cx="1732241" cy="230832"/>
          </a:xfrm>
          <a:prstGeom prst="rect">
            <a:avLst/>
          </a:prstGeom>
          <a:noFill/>
        </p:spPr>
        <p:txBody>
          <a:bodyPr wrap="square" rtlCol="0">
            <a:spAutoFit/>
          </a:bodyPr>
          <a:lstStyle/>
          <a:p>
            <a:r>
              <a:rPr kumimoji="1" lang="en-US" altLang="ja-JP" sz="900" dirty="0"/>
              <a:t>©ASEAN-Japan Centre</a:t>
            </a:r>
            <a:endParaRPr kumimoji="1" lang="ja-JP" altLang="en-US" sz="900" dirty="0"/>
          </a:p>
        </p:txBody>
      </p:sp>
      <p:sp>
        <p:nvSpPr>
          <p:cNvPr id="2" name="テキスト ボックス 1">
            <a:extLst>
              <a:ext uri="{FF2B5EF4-FFF2-40B4-BE49-F238E27FC236}">
                <a16:creationId xmlns:a16="http://schemas.microsoft.com/office/drawing/2014/main" id="{D8A20092-8E39-43E8-8B18-205C893F33DB}"/>
              </a:ext>
            </a:extLst>
          </p:cNvPr>
          <p:cNvSpPr txBox="1"/>
          <p:nvPr/>
        </p:nvSpPr>
        <p:spPr>
          <a:xfrm>
            <a:off x="1734410" y="5012303"/>
            <a:ext cx="3409025" cy="276999"/>
          </a:xfrm>
          <a:prstGeom prst="rect">
            <a:avLst/>
          </a:prstGeom>
          <a:noFill/>
        </p:spPr>
        <p:txBody>
          <a:bodyPr wrap="square" rtlCol="0">
            <a:spAutoFit/>
          </a:bodyPr>
          <a:lstStyle/>
          <a:p>
            <a:r>
              <a:rPr kumimoji="1" lang="ja-JP" altLang="en-US" sz="1200" dirty="0"/>
              <a:t>出典：</a:t>
            </a:r>
            <a:r>
              <a:rPr kumimoji="1" lang="en-US" altLang="ja-JP" sz="1200" dirty="0"/>
              <a:t>ASEAN PEDIA</a:t>
            </a:r>
            <a:r>
              <a:rPr kumimoji="1" lang="ja-JP" altLang="en-US" sz="1200" dirty="0"/>
              <a:t>～</a:t>
            </a:r>
            <a:r>
              <a:rPr kumimoji="1" lang="en-US" altLang="ja-JP" sz="1200" dirty="0"/>
              <a:t>ASEAN</a:t>
            </a:r>
            <a:r>
              <a:rPr kumimoji="1" lang="ja-JP" altLang="en-US" sz="1200" dirty="0"/>
              <a:t>まるわかり～</a:t>
            </a:r>
          </a:p>
        </p:txBody>
      </p:sp>
    </p:spTree>
    <p:extLst>
      <p:ext uri="{BB962C8B-B14F-4D97-AF65-F5344CB8AC3E}">
        <p14:creationId xmlns:p14="http://schemas.microsoft.com/office/powerpoint/2010/main" val="45388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231472"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4</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936422" y="4181314"/>
            <a:ext cx="2562690"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1796312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lang="en-US" altLang="ja-JP" sz="4000" dirty="0">
                <a:latin typeface="HG丸ｺﾞｼｯｸM-PRO" panose="020F0400000000000000" pitchFamily="50" charset="-128"/>
                <a:ea typeface="HG丸ｺﾞｼｯｸM-PRO" panose="020F0400000000000000" pitchFamily="50" charset="-128"/>
              </a:rPr>
              <a:t>5</a:t>
            </a:r>
            <a:r>
              <a:rPr kumimoji="1" lang="ja-JP" altLang="en-US" sz="4000" dirty="0">
                <a:latin typeface="HG丸ｺﾞｼｯｸM-PRO" panose="020F0400000000000000" pitchFamily="50" charset="-128"/>
                <a:ea typeface="HG丸ｺﾞｼｯｸM-PRO" panose="020F0400000000000000" pitchFamily="50" charset="-128"/>
              </a:rPr>
              <a:t>　カンボジアの言語は</a:t>
            </a:r>
            <a:r>
              <a:rPr lang="ja-JP" altLang="en-US" sz="4000" dirty="0">
                <a:latin typeface="HG丸ｺﾞｼｯｸM-PRO" panose="020F0400000000000000" pitchFamily="50" charset="-128"/>
                <a:ea typeface="HG丸ｺﾞｼｯｸM-PRO" panose="020F0400000000000000" pitchFamily="50" charset="-128"/>
              </a:rPr>
              <a:t>？</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3400148" y="2308197"/>
            <a:ext cx="4989250"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ポルトガル語</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00148" y="3215198"/>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タガログ語</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26782" y="4090611"/>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マレー語</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26782" y="4974458"/>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クメール語</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D7D29436-413F-47F9-8962-5E3E967E8938}"/>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171C8656-961C-4664-ADAA-2C255DC92C41}"/>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E9D2A398-C26F-4D2C-AD17-E8924DEA57EB}"/>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188867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折線 8">
            <a:extLst>
              <a:ext uri="{FF2B5EF4-FFF2-40B4-BE49-F238E27FC236}">
                <a16:creationId xmlns:a16="http://schemas.microsoft.com/office/drawing/2014/main" id="{D7EC0839-DF1D-456A-986B-485883CE453E}"/>
              </a:ext>
            </a:extLst>
          </p:cNvPr>
          <p:cNvSpPr/>
          <p:nvPr/>
        </p:nvSpPr>
        <p:spPr>
          <a:xfrm>
            <a:off x="2640669" y="3192499"/>
            <a:ext cx="1771549" cy="589388"/>
          </a:xfrm>
          <a:prstGeom prst="borderCallout2">
            <a:avLst>
              <a:gd name="adj1" fmla="val 48875"/>
              <a:gd name="adj2" fmla="val 97404"/>
              <a:gd name="adj3" fmla="val -3844"/>
              <a:gd name="adj4" fmla="val 137679"/>
              <a:gd name="adj5" fmla="val -33606"/>
              <a:gd name="adj6" fmla="val 32817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829198" y="941088"/>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2640669" y="3192499"/>
            <a:ext cx="3971874" cy="732450"/>
          </a:xfrm>
        </p:spPr>
        <p:txBody>
          <a:bodyPr>
            <a:normAutofit/>
          </a:bodyPr>
          <a:lstStyle/>
          <a:p>
            <a:r>
              <a:rPr kumimoji="1" lang="ja-JP" altLang="en-US" sz="2400" dirty="0">
                <a:latin typeface="HG丸ｺﾞｼｯｸM-PRO" panose="020F0400000000000000" pitchFamily="50" charset="-128"/>
                <a:ea typeface="HG丸ｺﾞｼｯｸM-PRO" panose="020F0400000000000000" pitchFamily="50" charset="-128"/>
              </a:rPr>
              <a:t>クメール語</a:t>
            </a: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2003646" y="5091289"/>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710648" y="5304045"/>
            <a:ext cx="2465036"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pic>
        <p:nvPicPr>
          <p:cNvPr id="6" name="図プレースホルダー 5">
            <a:extLst>
              <a:ext uri="{FF2B5EF4-FFF2-40B4-BE49-F238E27FC236}">
                <a16:creationId xmlns:a16="http://schemas.microsoft.com/office/drawing/2014/main" id="{3946F58A-E101-40C6-B5FD-90E41F9AC78A}"/>
              </a:ext>
            </a:extLst>
          </p:cNvPr>
          <p:cNvPicPr>
            <a:picLocks noGrp="1" noChangeAspect="1"/>
          </p:cNvPicPr>
          <p:nvPr>
            <p:ph type="pic" idx="1"/>
          </p:nvPr>
        </p:nvPicPr>
        <p:blipFill>
          <a:blip r:embed="rId3"/>
          <a:srcRect l="28056" r="28056"/>
          <a:stretch>
            <a:fillRect/>
          </a:stretch>
        </p:blipFill>
        <p:spPr/>
      </p:pic>
      <p:sp>
        <p:nvSpPr>
          <p:cNvPr id="7" name="テキスト ボックス 6">
            <a:extLst>
              <a:ext uri="{FF2B5EF4-FFF2-40B4-BE49-F238E27FC236}">
                <a16:creationId xmlns:a16="http://schemas.microsoft.com/office/drawing/2014/main" id="{206E1FCE-036D-43A3-8203-E7C2BAD766FE}"/>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5</a:t>
            </a:r>
            <a:endParaRPr kumimoji="1" lang="ja-JP" altLang="en-US" dirty="0"/>
          </a:p>
        </p:txBody>
      </p:sp>
      <p:sp>
        <p:nvSpPr>
          <p:cNvPr id="12" name="テキスト ボックス 11">
            <a:extLst>
              <a:ext uri="{FF2B5EF4-FFF2-40B4-BE49-F238E27FC236}">
                <a16:creationId xmlns:a16="http://schemas.microsoft.com/office/drawing/2014/main" id="{4B077BA0-76CF-4393-B68C-0A1709E8F038}"/>
              </a:ext>
            </a:extLst>
          </p:cNvPr>
          <p:cNvSpPr txBox="1"/>
          <p:nvPr/>
        </p:nvSpPr>
        <p:spPr>
          <a:xfrm>
            <a:off x="9836462" y="6495844"/>
            <a:ext cx="1732241" cy="230832"/>
          </a:xfrm>
          <a:prstGeom prst="rect">
            <a:avLst/>
          </a:prstGeom>
          <a:noFill/>
        </p:spPr>
        <p:txBody>
          <a:bodyPr wrap="square" rtlCol="0">
            <a:spAutoFit/>
          </a:bodyPr>
          <a:lstStyle/>
          <a:p>
            <a:r>
              <a:rPr kumimoji="1" lang="en-US" altLang="ja-JP" sz="900" dirty="0"/>
              <a:t>©ASEAN-Japan Centre</a:t>
            </a:r>
            <a:endParaRPr kumimoji="1" lang="ja-JP" altLang="en-US" sz="900" dirty="0"/>
          </a:p>
        </p:txBody>
      </p:sp>
      <p:sp>
        <p:nvSpPr>
          <p:cNvPr id="8" name="楕円 7">
            <a:extLst>
              <a:ext uri="{FF2B5EF4-FFF2-40B4-BE49-F238E27FC236}">
                <a16:creationId xmlns:a16="http://schemas.microsoft.com/office/drawing/2014/main" id="{DAD194EE-1082-4435-A41C-460A07FBAD8A}"/>
              </a:ext>
            </a:extLst>
          </p:cNvPr>
          <p:cNvSpPr/>
          <p:nvPr/>
        </p:nvSpPr>
        <p:spPr>
          <a:xfrm>
            <a:off x="8043169" y="2654423"/>
            <a:ext cx="2104008" cy="84337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3612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080552"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5</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963051" y="4181314"/>
            <a:ext cx="2678100"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3955784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fontScale="90000"/>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kumimoji="1" lang="en-US" altLang="ja-JP" sz="4000" dirty="0">
                <a:latin typeface="HG丸ｺﾞｼｯｸM-PRO" panose="020F0400000000000000" pitchFamily="50" charset="-128"/>
                <a:ea typeface="HG丸ｺﾞｼｯｸM-PRO" panose="020F0400000000000000" pitchFamily="50" charset="-128"/>
              </a:rPr>
              <a:t>6</a:t>
            </a:r>
            <a:r>
              <a:rPr kumimoji="1" lang="ja-JP" altLang="en-US" sz="4000" dirty="0">
                <a:latin typeface="HG丸ｺﾞｼｯｸM-PRO" panose="020F0400000000000000" pitchFamily="50" charset="-128"/>
                <a:ea typeface="HG丸ｺﾞｼｯｸM-PRO" panose="020F0400000000000000" pitchFamily="50" charset="-128"/>
              </a:rPr>
              <a:t>　カンボジア</a:t>
            </a:r>
            <a:r>
              <a:rPr lang="ja-JP" altLang="en-US" sz="4000" dirty="0">
                <a:latin typeface="HG丸ｺﾞｼｯｸM-PRO" panose="020F0400000000000000" pitchFamily="50" charset="-128"/>
                <a:ea typeface="HG丸ｺﾞｼｯｸM-PRO" panose="020F0400000000000000" pitchFamily="50" charset="-128"/>
              </a:rPr>
              <a:t>人の主な宗教は？</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3400148" y="2423609"/>
            <a:ext cx="463414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イスラム教</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00148" y="3232954"/>
            <a:ext cx="4394446"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キリスト教</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00148" y="3992956"/>
            <a:ext cx="377300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仏教</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00148" y="4788026"/>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cs typeface="Angsana New" panose="02020603050405020304" pitchFamily="18" charset="-34"/>
              </a:rPr>
              <a:t>D</a:t>
            </a:r>
            <a:r>
              <a:rPr kumimoji="1" lang="ja-JP" altLang="en-US" sz="3600" dirty="0">
                <a:latin typeface="HG丸ｺﾞｼｯｸM-PRO" panose="020F0400000000000000" pitchFamily="50" charset="-128"/>
                <a:ea typeface="HG丸ｺﾞｼｯｸM-PRO" panose="020F0400000000000000" pitchFamily="50" charset="-128"/>
                <a:cs typeface="Angsana New" panose="02020603050405020304" pitchFamily="18" charset="-34"/>
              </a:rPr>
              <a:t>　</a:t>
            </a:r>
            <a:r>
              <a:rPr kumimoji="1" lang="ja-JP" altLang="en-US" sz="3600" dirty="0">
                <a:latin typeface="HG丸ｺﾞｼｯｸM-PRO" panose="020F0400000000000000" pitchFamily="50" charset="-128"/>
                <a:ea typeface="HG丸ｺﾞｼｯｸM-PRO" panose="020F0400000000000000" pitchFamily="50" charset="-128"/>
                <a:cs typeface="Angsana New" panose="02020603050405020304" pitchFamily="18" charset="-34"/>
                <a:hlinkClick r:id="rId2" action="ppaction://hlinksldjump">
                  <a:extLst>
                    <a:ext uri="{A12FA001-AC4F-418D-AE19-62706E023703}">
                      <ahyp:hlinkClr xmlns:ahyp="http://schemas.microsoft.com/office/drawing/2018/hyperlinkcolor" val="tx"/>
                    </a:ext>
                  </a:extLst>
                </a:hlinkClick>
              </a:rPr>
              <a:t>ヒンズー教</a:t>
            </a:r>
            <a:endParaRPr kumimoji="1" lang="ja-JP" altLang="en-US" sz="3600" dirty="0">
              <a:latin typeface="HG丸ｺﾞｼｯｸM-PRO" panose="020F0400000000000000" pitchFamily="50" charset="-128"/>
              <a:ea typeface="HG丸ｺﾞｼｯｸM-PRO" panose="020F0400000000000000" pitchFamily="50" charset="-128"/>
              <a:cs typeface="Angsana New" panose="02020603050405020304" pitchFamily="18" charset="-34"/>
            </a:endParaRPr>
          </a:p>
        </p:txBody>
      </p:sp>
      <p:grpSp>
        <p:nvGrpSpPr>
          <p:cNvPr id="8" name="グループ化 7">
            <a:extLst>
              <a:ext uri="{FF2B5EF4-FFF2-40B4-BE49-F238E27FC236}">
                <a16:creationId xmlns:a16="http://schemas.microsoft.com/office/drawing/2014/main" id="{3D08925D-4D5E-4DC6-9954-240DAB10464C}"/>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005BA497-A0ED-4ED3-956A-85A18DBDA671}"/>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45C8757B-8099-40CA-B9AF-5A32B7975503}"/>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2548737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722666" y="931345"/>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2081412" y="3229103"/>
            <a:ext cx="3363527" cy="825623"/>
          </a:xfrm>
        </p:spPr>
        <p:txBody>
          <a:bodyPr>
            <a:normAutofit fontScale="92500" lnSpcReduction="10000"/>
          </a:bodyPr>
          <a:lstStyle/>
          <a:p>
            <a:r>
              <a:rPr kumimoji="1" lang="ja-JP" altLang="en-US" sz="2400" dirty="0">
                <a:latin typeface="HG丸ｺﾞｼｯｸM-PRO" panose="020F0400000000000000" pitchFamily="50" charset="-128"/>
                <a:ea typeface="HG丸ｺﾞｼｯｸM-PRO" panose="020F0400000000000000" pitchFamily="50" charset="-128"/>
              </a:rPr>
              <a:t>カンボジア国民の９８％が仏教徒です。</a:t>
            </a: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2003646" y="5091289"/>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675135" y="5304045"/>
            <a:ext cx="237625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pic>
        <p:nvPicPr>
          <p:cNvPr id="6" name="図プレースホルダー 5">
            <a:extLst>
              <a:ext uri="{FF2B5EF4-FFF2-40B4-BE49-F238E27FC236}">
                <a16:creationId xmlns:a16="http://schemas.microsoft.com/office/drawing/2014/main" id="{9FAAC0DA-9570-46F6-8644-B374D355748E}"/>
              </a:ext>
            </a:extLst>
          </p:cNvPr>
          <p:cNvPicPr>
            <a:picLocks noGrp="1" noChangeAspect="1"/>
          </p:cNvPicPr>
          <p:nvPr>
            <p:ph type="pic" idx="1"/>
          </p:nvPr>
        </p:nvPicPr>
        <p:blipFill>
          <a:blip r:embed="rId3"/>
          <a:srcRect t="738" b="738"/>
          <a:stretch>
            <a:fillRect/>
          </a:stretch>
        </p:blipFill>
        <p:spPr>
          <a:xfrm>
            <a:off x="7129962" y="52651"/>
            <a:ext cx="4230654" cy="6267635"/>
          </a:xfrm>
        </p:spPr>
      </p:pic>
      <p:sp>
        <p:nvSpPr>
          <p:cNvPr id="7" name="テキスト ボックス 6">
            <a:extLst>
              <a:ext uri="{FF2B5EF4-FFF2-40B4-BE49-F238E27FC236}">
                <a16:creationId xmlns:a16="http://schemas.microsoft.com/office/drawing/2014/main" id="{3D050D1F-02BC-4DAA-A263-DBA553DB73D0}"/>
              </a:ext>
            </a:extLst>
          </p:cNvPr>
          <p:cNvSpPr txBox="1"/>
          <p:nvPr/>
        </p:nvSpPr>
        <p:spPr>
          <a:xfrm>
            <a:off x="1144751" y="158231"/>
            <a:ext cx="816746" cy="369332"/>
          </a:xfrm>
          <a:prstGeom prst="rect">
            <a:avLst/>
          </a:prstGeom>
          <a:noFill/>
        </p:spPr>
        <p:txBody>
          <a:bodyPr wrap="square" rtlCol="0">
            <a:spAutoFit/>
          </a:bodyPr>
          <a:lstStyle/>
          <a:p>
            <a:r>
              <a:rPr kumimoji="1" lang="ja-JP" altLang="en-US" dirty="0"/>
              <a:t>問</a:t>
            </a:r>
            <a:r>
              <a:rPr kumimoji="1" lang="en-US" altLang="ja-JP" dirty="0"/>
              <a:t>6</a:t>
            </a:r>
            <a:endParaRPr kumimoji="1" lang="ja-JP" altLang="en-US" dirty="0"/>
          </a:p>
        </p:txBody>
      </p:sp>
      <p:sp>
        <p:nvSpPr>
          <p:cNvPr id="12" name="テキスト ボックス 11">
            <a:extLst>
              <a:ext uri="{FF2B5EF4-FFF2-40B4-BE49-F238E27FC236}">
                <a16:creationId xmlns:a16="http://schemas.microsoft.com/office/drawing/2014/main" id="{5DAA7387-8093-41F7-AAE9-8E12400F7093}"/>
              </a:ext>
            </a:extLst>
          </p:cNvPr>
          <p:cNvSpPr txBox="1"/>
          <p:nvPr/>
        </p:nvSpPr>
        <p:spPr>
          <a:xfrm>
            <a:off x="7202635" y="6076083"/>
            <a:ext cx="1732241" cy="230832"/>
          </a:xfrm>
          <a:prstGeom prst="rect">
            <a:avLst/>
          </a:prstGeom>
          <a:noFill/>
        </p:spPr>
        <p:txBody>
          <a:bodyPr wrap="square" rtlCol="0">
            <a:spAutoFit/>
          </a:bodyPr>
          <a:lstStyle/>
          <a:p>
            <a:r>
              <a:rPr kumimoji="1" lang="en-US" altLang="ja-JP" sz="900" dirty="0"/>
              <a:t>©ASEAN-Japan Centre</a:t>
            </a:r>
            <a:endParaRPr kumimoji="1" lang="ja-JP" altLang="en-US" sz="900" dirty="0"/>
          </a:p>
        </p:txBody>
      </p:sp>
      <p:sp>
        <p:nvSpPr>
          <p:cNvPr id="8" name="テキスト ボックス 7">
            <a:extLst>
              <a:ext uri="{FF2B5EF4-FFF2-40B4-BE49-F238E27FC236}">
                <a16:creationId xmlns:a16="http://schemas.microsoft.com/office/drawing/2014/main" id="{267111F6-3D75-4B2C-8BF1-52B8C8C7FD22}"/>
              </a:ext>
            </a:extLst>
          </p:cNvPr>
          <p:cNvSpPr txBox="1"/>
          <p:nvPr/>
        </p:nvSpPr>
        <p:spPr>
          <a:xfrm>
            <a:off x="8726751" y="6374165"/>
            <a:ext cx="2734324" cy="276999"/>
          </a:xfrm>
          <a:prstGeom prst="rect">
            <a:avLst/>
          </a:prstGeom>
          <a:noFill/>
        </p:spPr>
        <p:txBody>
          <a:bodyPr wrap="square" rtlCol="0">
            <a:spAutoFit/>
          </a:bodyPr>
          <a:lstStyle/>
          <a:p>
            <a:r>
              <a:rPr lang="ja-JP" altLang="en-US" sz="1200" dirty="0">
                <a:latin typeface="HG丸ｺﾞｼｯｸM-PRO" panose="020F0400000000000000" pitchFamily="50" charset="-128"/>
                <a:ea typeface="HG丸ｺﾞｼｯｸM-PRO" panose="020F0400000000000000" pitchFamily="50" charset="-128"/>
              </a:rPr>
              <a:t>プリアヴィヘア寺院</a:t>
            </a:r>
            <a:r>
              <a:rPr lang="ja-JP" altLang="en-US" sz="1200" b="1" dirty="0">
                <a:latin typeface="HG丸ｺﾞｼｯｸM-PRO" panose="020F0400000000000000" pitchFamily="50" charset="-128"/>
                <a:ea typeface="HG丸ｺﾞｼｯｸM-PRO" panose="020F0400000000000000" pitchFamily="50" charset="-128"/>
              </a:rPr>
              <a:t>　</a:t>
            </a:r>
            <a:r>
              <a:rPr kumimoji="1" lang="zh-CN" altLang="en-US" sz="1200" dirty="0">
                <a:latin typeface="HG丸ｺﾞｼｯｸM-PRO" panose="020F0400000000000000" pitchFamily="50" charset="-128"/>
                <a:ea typeface="HG丸ｺﾞｼｯｸM-PRO" panose="020F0400000000000000" pitchFamily="50" charset="-128"/>
              </a:rPr>
              <a:t>中央祠堂内部</a:t>
            </a:r>
            <a:endParaRPr kumimoji="1" lang="ja-JP" altLang="en-US" sz="12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188897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329125"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92963"/>
            <a:ext cx="816746" cy="369332"/>
          </a:xfrm>
          <a:prstGeom prst="rect">
            <a:avLst/>
          </a:prstGeom>
          <a:noFill/>
        </p:spPr>
        <p:txBody>
          <a:bodyPr wrap="square" rtlCol="0">
            <a:spAutoFit/>
          </a:bodyPr>
          <a:lstStyle/>
          <a:p>
            <a:r>
              <a:rPr kumimoji="1" lang="ja-JP" altLang="en-US" dirty="0"/>
              <a:t>問</a:t>
            </a:r>
            <a:r>
              <a:rPr kumimoji="1" lang="en-US" altLang="ja-JP" dirty="0"/>
              <a:t>6</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909787" y="4181314"/>
            <a:ext cx="2456158"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1850414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問１　カンボジアの首都は？</a:t>
            </a:r>
          </a:p>
        </p:txBody>
      </p:sp>
      <p:sp>
        <p:nvSpPr>
          <p:cNvPr id="4" name="テキスト ボックス 3">
            <a:hlinkClick r:id="rId2" action="ppaction://hlinksldjump"/>
            <a:extLst>
              <a:ext uri="{FF2B5EF4-FFF2-40B4-BE49-F238E27FC236}">
                <a16:creationId xmlns:a16="http://schemas.microsoft.com/office/drawing/2014/main" id="{CF68DB62-617D-4BDD-A2C4-C20D36636F64}"/>
              </a:ext>
            </a:extLst>
          </p:cNvPr>
          <p:cNvSpPr txBox="1"/>
          <p:nvPr/>
        </p:nvSpPr>
        <p:spPr>
          <a:xfrm>
            <a:off x="3400148" y="2157274"/>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プノンペン</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17904" y="2916444"/>
            <a:ext cx="436781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ビエンチャン</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09026" y="3708869"/>
            <a:ext cx="4580877"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シェムリアップ</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00148" y="4583837"/>
            <a:ext cx="4296792"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カンポット</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292DB342-BAB1-4481-BFFE-7F7BD333096C}"/>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5827FDAA-3AFA-41C0-8745-171ED920BF99}"/>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50AE4E8A-96A8-4FAF-89DE-34CDF7EC6F2B}"/>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229639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Autofit/>
          </a:bodyPr>
          <a:lstStyle/>
          <a:p>
            <a:pPr algn="l"/>
            <a:r>
              <a:rPr kumimoji="1" lang="ja-JP" altLang="en-US" sz="3200" dirty="0">
                <a:latin typeface="HG丸ｺﾞｼｯｸM-PRO" panose="020F0400000000000000" pitchFamily="50" charset="-128"/>
                <a:ea typeface="HG丸ｺﾞｼｯｸM-PRO" panose="020F0400000000000000" pitchFamily="50" charset="-128"/>
              </a:rPr>
              <a:t>問</a:t>
            </a:r>
            <a:r>
              <a:rPr lang="en-US" altLang="ja-JP" sz="3200" dirty="0">
                <a:latin typeface="HG丸ｺﾞｼｯｸM-PRO" panose="020F0400000000000000" pitchFamily="50" charset="-128"/>
                <a:ea typeface="HG丸ｺﾞｼｯｸM-PRO" panose="020F0400000000000000" pitchFamily="50" charset="-128"/>
              </a:rPr>
              <a:t>7</a:t>
            </a:r>
            <a:r>
              <a:rPr kumimoji="1" lang="ja-JP" altLang="en-US" sz="3200" dirty="0">
                <a:latin typeface="HG丸ｺﾞｼｯｸM-PRO" panose="020F0400000000000000" pitchFamily="50" charset="-128"/>
                <a:ea typeface="HG丸ｺﾞｼｯｸM-PRO" panose="020F0400000000000000" pitchFamily="50" charset="-128"/>
              </a:rPr>
              <a:t>　カンボジア</a:t>
            </a:r>
            <a:r>
              <a:rPr lang="ja-JP" altLang="en-US" sz="3200" dirty="0">
                <a:latin typeface="HG丸ｺﾞｼｯｸM-PRO" panose="020F0400000000000000" pitchFamily="50" charset="-128"/>
                <a:ea typeface="HG丸ｺﾞｼｯｸM-PRO" panose="020F0400000000000000" pitchFamily="50" charset="-128"/>
              </a:rPr>
              <a:t>では「お盆」は何日間あるでしょうか？</a:t>
            </a:r>
            <a:endParaRPr kumimoji="1" lang="ja-JP" altLang="en-US" sz="32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3400148" y="2414731"/>
            <a:ext cx="316932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１日間</a:t>
            </a:r>
            <a:endParaRPr kumimoji="1" lang="en-US" altLang="ja-JP"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00149" y="3232954"/>
            <a:ext cx="3169328"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３日間</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00148" y="3992956"/>
            <a:ext cx="3559945"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７日間</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00148" y="4788026"/>
            <a:ext cx="347116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１５日間</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DE409C7F-A938-47C2-946A-E82EB958C010}"/>
              </a:ext>
            </a:extLst>
          </p:cNvPr>
          <p:cNvGrpSpPr/>
          <p:nvPr/>
        </p:nvGrpSpPr>
        <p:grpSpPr>
          <a:xfrm>
            <a:off x="9260842" y="262886"/>
            <a:ext cx="2458790" cy="416402"/>
            <a:chOff x="9295246" y="350158"/>
            <a:chExt cx="2458790" cy="416402"/>
          </a:xfrm>
        </p:grpSpPr>
        <p:sp>
          <p:nvSpPr>
            <p:cNvPr id="9" name="テキスト ボックス 8">
              <a:extLst>
                <a:ext uri="{FF2B5EF4-FFF2-40B4-BE49-F238E27FC236}">
                  <a16:creationId xmlns:a16="http://schemas.microsoft.com/office/drawing/2014/main" id="{D4F22470-94FF-42FE-9EFC-0F16C7197F49}"/>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356C6B3B-4A48-4D14-8606-4723B6E4C310}"/>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183027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693001" y="814393"/>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1669002" y="2900989"/>
            <a:ext cx="4140109" cy="1681922"/>
          </a:xfrm>
        </p:spPr>
        <p:txBody>
          <a:bodyPr>
            <a:normAutofit/>
          </a:bodyPr>
          <a:lstStyle/>
          <a:p>
            <a:pPr>
              <a:spcBef>
                <a:spcPts val="0"/>
              </a:spcBef>
              <a:spcAft>
                <a:spcPts val="0"/>
              </a:spcAft>
            </a:pPr>
            <a:r>
              <a:rPr lang="ja-JP" altLang="en-US" sz="2800" dirty="0">
                <a:latin typeface="HG丸ｺﾞｼｯｸM-PRO" panose="020F0400000000000000" pitchFamily="50" charset="-128"/>
                <a:ea typeface="HG丸ｺﾞｼｯｸM-PRO" panose="020F0400000000000000" pitchFamily="50" charset="-128"/>
              </a:rPr>
              <a:t>１</a:t>
            </a:r>
            <a:r>
              <a:rPr lang="en-US" altLang="ja-JP" sz="2800" dirty="0">
                <a:latin typeface="HG丸ｺﾞｼｯｸM-PRO" panose="020F0400000000000000" pitchFamily="50" charset="-128"/>
                <a:ea typeface="HG丸ｺﾞｼｯｸM-PRO" panose="020F0400000000000000" pitchFamily="50" charset="-128"/>
              </a:rPr>
              <a:t>5</a:t>
            </a:r>
            <a:r>
              <a:rPr lang="ja-JP" altLang="en-US" sz="2800" dirty="0">
                <a:latin typeface="HG丸ｺﾞｼｯｸM-PRO" panose="020F0400000000000000" pitchFamily="50" charset="-128"/>
                <a:ea typeface="HG丸ｺﾞｼｯｸM-PRO" panose="020F0400000000000000" pitchFamily="50" charset="-128"/>
              </a:rPr>
              <a:t>日間。中でも大切な３日間は祝日になります。</a:t>
            </a:r>
            <a:endParaRPr lang="en-US" altLang="ja-JP" sz="2800" dirty="0">
              <a:latin typeface="HG丸ｺﾞｼｯｸM-PRO" panose="020F0400000000000000" pitchFamily="50" charset="-128"/>
              <a:ea typeface="HG丸ｺﾞｼｯｸM-PRO" panose="020F0400000000000000" pitchFamily="50" charset="-128"/>
            </a:endParaRPr>
          </a:p>
          <a:p>
            <a:pPr>
              <a:spcBef>
                <a:spcPts val="0"/>
              </a:spcBef>
              <a:spcAft>
                <a:spcPts val="0"/>
              </a:spcAft>
            </a:pPr>
            <a:r>
              <a:rPr lang="ja-JP" altLang="en-US" sz="2800" b="1" dirty="0">
                <a:latin typeface="HG丸ｺﾞｼｯｸM-PRO" panose="020F0400000000000000" pitchFamily="50" charset="-128"/>
                <a:ea typeface="HG丸ｺﾞｼｯｸM-PRO" panose="020F0400000000000000" pitchFamily="50" charset="-128"/>
              </a:rPr>
              <a:t>お盆（プチュンパン）</a:t>
            </a:r>
            <a:endParaRPr lang="en-US" altLang="ja-JP" sz="2400" dirty="0">
              <a:latin typeface="HG丸ｺﾞｼｯｸM-PRO" panose="020F0400000000000000" pitchFamily="50" charset="-128"/>
              <a:ea typeface="HG丸ｺﾞｼｯｸM-PRO" panose="020F0400000000000000" pitchFamily="50" charset="-128"/>
            </a:endParaRP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2003646" y="5206703"/>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701927" y="5419459"/>
            <a:ext cx="2580287"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7" name="テキスト ボックス 6">
            <a:extLst>
              <a:ext uri="{FF2B5EF4-FFF2-40B4-BE49-F238E27FC236}">
                <a16:creationId xmlns:a16="http://schemas.microsoft.com/office/drawing/2014/main" id="{AC5EC7AA-489D-4A1B-B0D4-66B3E92442E3}"/>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7</a:t>
            </a:r>
            <a:endParaRPr kumimoji="1" lang="ja-JP" altLang="en-US" dirty="0"/>
          </a:p>
        </p:txBody>
      </p:sp>
      <p:pic>
        <p:nvPicPr>
          <p:cNvPr id="15" name="図プレースホルダー 14">
            <a:extLst>
              <a:ext uri="{FF2B5EF4-FFF2-40B4-BE49-F238E27FC236}">
                <a16:creationId xmlns:a16="http://schemas.microsoft.com/office/drawing/2014/main" id="{97719DDC-9203-48A7-BB45-9F51FBAE5C9B}"/>
              </a:ext>
            </a:extLst>
          </p:cNvPr>
          <p:cNvPicPr>
            <a:picLocks noGrp="1" noChangeAspect="1"/>
          </p:cNvPicPr>
          <p:nvPr>
            <p:ph type="pic" idx="1"/>
          </p:nvPr>
        </p:nvPicPr>
        <p:blipFill>
          <a:blip r:embed="rId3"/>
          <a:srcRect t="4138" b="4138"/>
          <a:stretch>
            <a:fillRect/>
          </a:stretch>
        </p:blipFill>
        <p:spPr>
          <a:xfrm>
            <a:off x="6528015" y="1865512"/>
            <a:ext cx="4076213" cy="2804144"/>
          </a:xfrm>
        </p:spPr>
      </p:pic>
      <p:sp>
        <p:nvSpPr>
          <p:cNvPr id="16" name="テキスト ボックス 15">
            <a:extLst>
              <a:ext uri="{FF2B5EF4-FFF2-40B4-BE49-F238E27FC236}">
                <a16:creationId xmlns:a16="http://schemas.microsoft.com/office/drawing/2014/main" id="{4B967ED0-7E45-40C0-84EF-357CE3847D5C}"/>
              </a:ext>
            </a:extLst>
          </p:cNvPr>
          <p:cNvSpPr txBox="1"/>
          <p:nvPr/>
        </p:nvSpPr>
        <p:spPr>
          <a:xfrm>
            <a:off x="6457674" y="4739318"/>
            <a:ext cx="4216894" cy="830997"/>
          </a:xfrm>
          <a:prstGeom prst="rect">
            <a:avLst/>
          </a:prstGeom>
          <a:noFill/>
        </p:spPr>
        <p:txBody>
          <a:bodyPr wrap="square" rtlCol="0">
            <a:spAutoFit/>
          </a:bodyPr>
          <a:lstStyle/>
          <a:p>
            <a:r>
              <a:rPr lang="ja-JP" altLang="en-US" sz="1600" dirty="0">
                <a:latin typeface="HG丸ｺﾞｼｯｸM-PRO" panose="020F0400000000000000" pitchFamily="50" charset="-128"/>
                <a:ea typeface="HG丸ｺﾞｼｯｸM-PRO" panose="020F0400000000000000" pitchFamily="50" charset="-128"/>
              </a:rPr>
              <a:t>寺にお参りして僧侶に食施や*寄進をします。</a:t>
            </a:r>
            <a:endParaRPr lang="en-US" altLang="ja-JP" sz="1600" dirty="0">
              <a:latin typeface="HG丸ｺﾞｼｯｸM-PRO" panose="020F0400000000000000" pitchFamily="50" charset="-128"/>
              <a:ea typeface="HG丸ｺﾞｼｯｸM-PRO" panose="020F0400000000000000" pitchFamily="50" charset="-128"/>
            </a:endParaRPr>
          </a:p>
          <a:p>
            <a:endParaRPr kumimoji="1" lang="en-US" altLang="ja-JP" dirty="0"/>
          </a:p>
          <a:p>
            <a:pPr algn="r"/>
            <a:r>
              <a:rPr lang="ja-JP" altLang="en-US" sz="1400" dirty="0"/>
              <a:t>＊社寺等に物品や金銭を寄付すること。</a:t>
            </a:r>
          </a:p>
        </p:txBody>
      </p:sp>
      <p:sp>
        <p:nvSpPr>
          <p:cNvPr id="17" name="テキスト ボックス 16">
            <a:extLst>
              <a:ext uri="{FF2B5EF4-FFF2-40B4-BE49-F238E27FC236}">
                <a16:creationId xmlns:a16="http://schemas.microsoft.com/office/drawing/2014/main" id="{93CC914F-95D6-466A-AEAE-9228C8BB126B}"/>
              </a:ext>
            </a:extLst>
          </p:cNvPr>
          <p:cNvSpPr txBox="1"/>
          <p:nvPr/>
        </p:nvSpPr>
        <p:spPr>
          <a:xfrm>
            <a:off x="8819631" y="4403323"/>
            <a:ext cx="1837865" cy="230832"/>
          </a:xfrm>
          <a:prstGeom prst="rect">
            <a:avLst/>
          </a:prstGeom>
          <a:noFill/>
        </p:spPr>
        <p:txBody>
          <a:bodyPr wrap="square" rtlCol="0">
            <a:spAutoFit/>
          </a:bodyPr>
          <a:lstStyle/>
          <a:p>
            <a:r>
              <a:rPr kumimoji="1" lang="en-US" altLang="ja-JP" sz="900" dirty="0"/>
              <a:t>© </a:t>
            </a:r>
            <a:r>
              <a:rPr kumimoji="1" lang="ja-JP" altLang="en-US" sz="900" dirty="0"/>
              <a:t>在福岡カンボジア名誉領事館</a:t>
            </a:r>
            <a:endParaRPr kumimoji="1" lang="en-US" altLang="ja-JP" sz="900" dirty="0"/>
          </a:p>
        </p:txBody>
      </p:sp>
      <p:sp>
        <p:nvSpPr>
          <p:cNvPr id="2" name="テキスト ボックス 1">
            <a:extLst>
              <a:ext uri="{FF2B5EF4-FFF2-40B4-BE49-F238E27FC236}">
                <a16:creationId xmlns:a16="http://schemas.microsoft.com/office/drawing/2014/main" id="{315B0E25-23A5-44D0-A9B0-6EB1A0E5C4BC}"/>
              </a:ext>
            </a:extLst>
          </p:cNvPr>
          <p:cNvSpPr txBox="1"/>
          <p:nvPr/>
        </p:nvSpPr>
        <p:spPr>
          <a:xfrm>
            <a:off x="1747417" y="4582911"/>
            <a:ext cx="3916569" cy="307777"/>
          </a:xfrm>
          <a:prstGeom prst="rect">
            <a:avLst/>
          </a:prstGeom>
          <a:noFill/>
        </p:spPr>
        <p:txBody>
          <a:bodyPr wrap="square" rtlCol="0">
            <a:spAutoFit/>
          </a:bodyPr>
          <a:lstStyle/>
          <a:p>
            <a:r>
              <a:rPr kumimoji="1" lang="ja-JP" altLang="en-US" sz="1400" dirty="0"/>
              <a:t>出典：世界のともだち（偕成社）カンボジア</a:t>
            </a:r>
          </a:p>
        </p:txBody>
      </p:sp>
    </p:spTree>
    <p:extLst>
      <p:ext uri="{BB962C8B-B14F-4D97-AF65-F5344CB8AC3E}">
        <p14:creationId xmlns:p14="http://schemas.microsoft.com/office/powerpoint/2010/main" val="53086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320249" y="1917577"/>
            <a:ext cx="5992427"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7</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927540" y="4181314"/>
            <a:ext cx="2553813"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680090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kumimoji="1" lang="en-US" altLang="ja-JP" sz="4000" dirty="0">
                <a:latin typeface="HG丸ｺﾞｼｯｸM-PRO" panose="020F0400000000000000" pitchFamily="50" charset="-128"/>
                <a:ea typeface="HG丸ｺﾞｼｯｸM-PRO" panose="020F0400000000000000" pitchFamily="50" charset="-128"/>
              </a:rPr>
              <a:t>8</a:t>
            </a:r>
            <a:r>
              <a:rPr kumimoji="1" lang="ja-JP" altLang="en-US" sz="4000" dirty="0">
                <a:latin typeface="HG丸ｺﾞｼｯｸM-PRO" panose="020F0400000000000000" pitchFamily="50" charset="-128"/>
                <a:ea typeface="HG丸ｺﾞｼｯｸM-PRO" panose="020F0400000000000000" pitchFamily="50" charset="-128"/>
              </a:rPr>
              <a:t>　カンボジアの気候は</a:t>
            </a:r>
            <a:r>
              <a:rPr lang="ja-JP" altLang="en-US" sz="4000" dirty="0">
                <a:latin typeface="HG丸ｺﾞｼｯｸM-PRO" panose="020F0400000000000000" pitchFamily="50" charset="-128"/>
                <a:ea typeface="HG丸ｺﾞｼｯｸM-PRO" panose="020F0400000000000000" pitchFamily="50" charset="-128"/>
              </a:rPr>
              <a:t>？</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2611808" y="2427452"/>
            <a:ext cx="387066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雨季乾季</a:t>
            </a:r>
            <a:endParaRPr kumimoji="1" lang="en-US" altLang="ja-JP"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2611808" y="3264839"/>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rPr>
              <a:t>春夏秋冬</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2611808" y="4057171"/>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rPr>
              <a:t>冬のみ</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2638440" y="4849615"/>
            <a:ext cx="8218950"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rPr>
              <a:t>春夏秋冬はあるが日本と時期が逆　</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BFDF8F49-C73A-4A36-A725-0F6394BD4ACA}"/>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DABC6350-2C66-400A-A91A-470ACE9462F6}"/>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866B7586-CD55-4BAC-80D0-612C2E9CAEEA}"/>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90686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749299" y="1027988"/>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2660594" y="3475520"/>
            <a:ext cx="2026816" cy="825623"/>
          </a:xfrm>
        </p:spPr>
        <p:txBody>
          <a:bodyPr>
            <a:normAutofit/>
          </a:bodyPr>
          <a:lstStyle/>
          <a:p>
            <a:r>
              <a:rPr lang="ja-JP" altLang="en-US" sz="3600" dirty="0">
                <a:latin typeface="HG丸ｺﾞｼｯｸM-PRO" panose="020F0400000000000000" pitchFamily="50" charset="-128"/>
                <a:ea typeface="HG丸ｺﾞｼｯｸM-PRO" panose="020F0400000000000000" pitchFamily="50" charset="-128"/>
              </a:rPr>
              <a:t>雨季乾季</a:t>
            </a:r>
            <a:endParaRPr lang="en-US" altLang="ja-JP" sz="3600" dirty="0">
              <a:latin typeface="HG丸ｺﾞｼｯｸM-PRO" panose="020F0400000000000000" pitchFamily="50" charset="-128"/>
              <a:ea typeface="HG丸ｺﾞｼｯｸM-PRO" panose="020F0400000000000000" pitchFamily="50" charset="-128"/>
            </a:endParaRP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1961497" y="5417200"/>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550848" y="5629956"/>
            <a:ext cx="2536058"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7" name="テキスト ボックス 6">
            <a:extLst>
              <a:ext uri="{FF2B5EF4-FFF2-40B4-BE49-F238E27FC236}">
                <a16:creationId xmlns:a16="http://schemas.microsoft.com/office/drawing/2014/main" id="{9C163F6A-F5D1-4411-BD10-72595711846F}"/>
              </a:ext>
            </a:extLst>
          </p:cNvPr>
          <p:cNvSpPr txBox="1"/>
          <p:nvPr/>
        </p:nvSpPr>
        <p:spPr>
          <a:xfrm>
            <a:off x="1144751" y="230819"/>
            <a:ext cx="816746" cy="369332"/>
          </a:xfrm>
          <a:prstGeom prst="rect">
            <a:avLst/>
          </a:prstGeom>
          <a:noFill/>
        </p:spPr>
        <p:txBody>
          <a:bodyPr wrap="square" rtlCol="0">
            <a:spAutoFit/>
          </a:bodyPr>
          <a:lstStyle/>
          <a:p>
            <a:r>
              <a:rPr kumimoji="1" lang="ja-JP" altLang="en-US" dirty="0"/>
              <a:t>問</a:t>
            </a:r>
            <a:r>
              <a:rPr kumimoji="1" lang="en-US" altLang="ja-JP" dirty="0"/>
              <a:t>8</a:t>
            </a:r>
            <a:endParaRPr kumimoji="1" lang="ja-JP" altLang="en-US" dirty="0"/>
          </a:p>
        </p:txBody>
      </p:sp>
      <p:sp>
        <p:nvSpPr>
          <p:cNvPr id="2" name="テキスト ボックス 1">
            <a:extLst>
              <a:ext uri="{FF2B5EF4-FFF2-40B4-BE49-F238E27FC236}">
                <a16:creationId xmlns:a16="http://schemas.microsoft.com/office/drawing/2014/main" id="{58836F52-8529-4E0D-B33B-3D831BAF5A22}"/>
              </a:ext>
            </a:extLst>
          </p:cNvPr>
          <p:cNvSpPr txBox="1"/>
          <p:nvPr/>
        </p:nvSpPr>
        <p:spPr>
          <a:xfrm>
            <a:off x="6608415" y="1321084"/>
            <a:ext cx="4118842" cy="4031873"/>
          </a:xfrm>
          <a:prstGeom prst="rect">
            <a:avLst/>
          </a:prstGeom>
          <a:noFill/>
          <a:ln>
            <a:solidFill>
              <a:schemeClr val="tx1"/>
            </a:solidFill>
          </a:ln>
        </p:spPr>
        <p:txBody>
          <a:bodyPr wrap="square" rtlCol="0">
            <a:spAutoFit/>
          </a:bodyPr>
          <a:lstStyle/>
          <a:p>
            <a:pPr algn="ctr"/>
            <a:r>
              <a:rPr lang="en-US" altLang="ja-JP" sz="3200" dirty="0">
                <a:latin typeface="HG丸ｺﾞｼｯｸM-PRO" panose="020F0400000000000000" pitchFamily="50" charset="-128"/>
                <a:ea typeface="HG丸ｺﾞｼｯｸM-PRO" panose="020F0400000000000000" pitchFamily="50" charset="-128"/>
              </a:rPr>
              <a:t>5</a:t>
            </a:r>
            <a:r>
              <a:rPr lang="ja-JP" altLang="en-US" sz="3200" dirty="0">
                <a:latin typeface="HG丸ｺﾞｼｯｸM-PRO" panose="020F0400000000000000" pitchFamily="50" charset="-128"/>
                <a:ea typeface="HG丸ｺﾞｼｯｸM-PRO" panose="020F0400000000000000" pitchFamily="50" charset="-128"/>
              </a:rPr>
              <a:t>～</a:t>
            </a:r>
            <a:r>
              <a:rPr lang="en-US" altLang="ja-JP" sz="3200" dirty="0">
                <a:latin typeface="HG丸ｺﾞｼｯｸM-PRO" panose="020F0400000000000000" pitchFamily="50" charset="-128"/>
                <a:ea typeface="HG丸ｺﾞｼｯｸM-PRO" panose="020F0400000000000000" pitchFamily="50" charset="-128"/>
              </a:rPr>
              <a:t>10</a:t>
            </a:r>
            <a:r>
              <a:rPr lang="ja-JP" altLang="en-US" sz="3200" dirty="0">
                <a:latin typeface="HG丸ｺﾞｼｯｸM-PRO" panose="020F0400000000000000" pitchFamily="50" charset="-128"/>
                <a:ea typeface="HG丸ｺﾞｼｯｸM-PRO" panose="020F0400000000000000" pitchFamily="50" charset="-128"/>
              </a:rPr>
              <a:t>月＝雨季</a:t>
            </a:r>
            <a:endParaRPr lang="en-US" altLang="ja-JP" sz="3200" dirty="0">
              <a:latin typeface="HG丸ｺﾞｼｯｸM-PRO" panose="020F0400000000000000" pitchFamily="50" charset="-128"/>
              <a:ea typeface="HG丸ｺﾞｼｯｸM-PRO" panose="020F0400000000000000" pitchFamily="50" charset="-128"/>
            </a:endParaRPr>
          </a:p>
          <a:p>
            <a:pPr algn="ctr"/>
            <a:r>
              <a:rPr lang="en-US" altLang="ja-JP" sz="3200" dirty="0">
                <a:latin typeface="HG丸ｺﾞｼｯｸM-PRO" panose="020F0400000000000000" pitchFamily="50" charset="-128"/>
                <a:ea typeface="HG丸ｺﾞｼｯｸM-PRO" panose="020F0400000000000000" pitchFamily="50" charset="-128"/>
              </a:rPr>
              <a:t>11</a:t>
            </a:r>
            <a:r>
              <a:rPr lang="ja-JP" altLang="en-US" sz="3200" dirty="0">
                <a:latin typeface="HG丸ｺﾞｼｯｸM-PRO" panose="020F0400000000000000" pitchFamily="50" charset="-128"/>
                <a:ea typeface="HG丸ｺﾞｼｯｸM-PRO" panose="020F0400000000000000" pitchFamily="50" charset="-128"/>
              </a:rPr>
              <a:t>～</a:t>
            </a:r>
            <a:r>
              <a:rPr lang="en-US" altLang="ja-JP" sz="3200" dirty="0">
                <a:latin typeface="HG丸ｺﾞｼｯｸM-PRO" panose="020F0400000000000000" pitchFamily="50" charset="-128"/>
                <a:ea typeface="HG丸ｺﾞｼｯｸM-PRO" panose="020F0400000000000000" pitchFamily="50" charset="-128"/>
              </a:rPr>
              <a:t>4</a:t>
            </a:r>
            <a:r>
              <a:rPr lang="ja-JP" altLang="en-US" sz="3200" dirty="0">
                <a:latin typeface="HG丸ｺﾞｼｯｸM-PRO" panose="020F0400000000000000" pitchFamily="50" charset="-128"/>
                <a:ea typeface="HG丸ｺﾞｼｯｸM-PRO" panose="020F0400000000000000" pitchFamily="50" charset="-128"/>
              </a:rPr>
              <a:t>月＝乾季</a:t>
            </a:r>
          </a:p>
          <a:p>
            <a:pPr algn="ctr"/>
            <a:endParaRPr kumimoji="1" lang="en-US" altLang="ja-JP" sz="3200" dirty="0">
              <a:latin typeface="HG丸ｺﾞｼｯｸM-PRO" panose="020F0400000000000000" pitchFamily="50" charset="-128"/>
              <a:ea typeface="HG丸ｺﾞｼｯｸM-PRO" panose="020F0400000000000000" pitchFamily="50" charset="-128"/>
            </a:endParaRPr>
          </a:p>
          <a:p>
            <a:pPr algn="ctr"/>
            <a:r>
              <a:rPr kumimoji="1" lang="en-US" altLang="ja-JP" sz="3200" dirty="0">
                <a:latin typeface="HG丸ｺﾞｼｯｸM-PRO" panose="020F0400000000000000" pitchFamily="50" charset="-128"/>
                <a:ea typeface="HG丸ｺﾞｼｯｸM-PRO" panose="020F0400000000000000" pitchFamily="50" charset="-128"/>
              </a:rPr>
              <a:t>1</a:t>
            </a:r>
            <a:r>
              <a:rPr kumimoji="1" lang="ja-JP" altLang="en-US" sz="3200" dirty="0">
                <a:latin typeface="HG丸ｺﾞｼｯｸM-PRO" panose="020F0400000000000000" pitchFamily="50" charset="-128"/>
                <a:ea typeface="HG丸ｺﾞｼｯｸM-PRO" panose="020F0400000000000000" pitchFamily="50" charset="-128"/>
              </a:rPr>
              <a:t>年</a:t>
            </a:r>
            <a:r>
              <a:rPr lang="ja-JP" altLang="en-US" sz="3200" dirty="0">
                <a:latin typeface="HG丸ｺﾞｼｯｸM-PRO" panose="020F0400000000000000" pitchFamily="50" charset="-128"/>
                <a:ea typeface="HG丸ｺﾞｼｯｸM-PRO" panose="020F0400000000000000" pitchFamily="50" charset="-128"/>
              </a:rPr>
              <a:t>中気温が高く</a:t>
            </a:r>
            <a:endParaRPr lang="en-US" altLang="ja-JP" sz="3200" dirty="0">
              <a:latin typeface="HG丸ｺﾞｼｯｸM-PRO" panose="020F0400000000000000" pitchFamily="50" charset="-128"/>
              <a:ea typeface="HG丸ｺﾞｼｯｸM-PRO" panose="020F0400000000000000" pitchFamily="50" charset="-128"/>
            </a:endParaRPr>
          </a:p>
          <a:p>
            <a:pPr algn="ctr"/>
            <a:r>
              <a:rPr lang="ja-JP" altLang="en-US" sz="3200" dirty="0">
                <a:latin typeface="HG丸ｺﾞｼｯｸM-PRO" panose="020F0400000000000000" pitchFamily="50" charset="-128"/>
                <a:ea typeface="HG丸ｺﾞｼｯｸM-PRO" panose="020F0400000000000000" pitchFamily="50" charset="-128"/>
              </a:rPr>
              <a:t>首都プノンペンの</a:t>
            </a:r>
            <a:endParaRPr lang="en-US" altLang="ja-JP" sz="3200" dirty="0">
              <a:latin typeface="HG丸ｺﾞｼｯｸM-PRO" panose="020F0400000000000000" pitchFamily="50" charset="-128"/>
              <a:ea typeface="HG丸ｺﾞｼｯｸM-PRO" panose="020F0400000000000000" pitchFamily="50" charset="-128"/>
            </a:endParaRPr>
          </a:p>
          <a:p>
            <a:pPr algn="ctr"/>
            <a:r>
              <a:rPr lang="ja-JP" altLang="en-US" sz="3200" dirty="0">
                <a:latin typeface="HG丸ｺﾞｼｯｸM-PRO" panose="020F0400000000000000" pitchFamily="50" charset="-128"/>
                <a:ea typeface="HG丸ｺﾞｼｯｸM-PRO" panose="020F0400000000000000" pitchFamily="50" charset="-128"/>
              </a:rPr>
              <a:t>平均気温は</a:t>
            </a:r>
            <a:endParaRPr lang="en-US" altLang="ja-JP" sz="3200" dirty="0">
              <a:latin typeface="HG丸ｺﾞｼｯｸM-PRO" panose="020F0400000000000000" pitchFamily="50" charset="-128"/>
              <a:ea typeface="HG丸ｺﾞｼｯｸM-PRO" panose="020F0400000000000000" pitchFamily="50" charset="-128"/>
            </a:endParaRPr>
          </a:p>
          <a:p>
            <a:pPr algn="ctr"/>
            <a:r>
              <a:rPr kumimoji="1" lang="en-US" altLang="ja-JP" sz="3200" dirty="0">
                <a:latin typeface="HG丸ｺﾞｼｯｸM-PRO" panose="020F0400000000000000" pitchFamily="50" charset="-128"/>
                <a:ea typeface="HG丸ｺﾞｼｯｸM-PRO" panose="020F0400000000000000" pitchFamily="50" charset="-128"/>
              </a:rPr>
              <a:t>1</a:t>
            </a:r>
            <a:r>
              <a:rPr kumimoji="1" lang="ja-JP" altLang="en-US" sz="3200" dirty="0">
                <a:latin typeface="HG丸ｺﾞｼｯｸM-PRO" panose="020F0400000000000000" pitchFamily="50" charset="-128"/>
                <a:ea typeface="HG丸ｺﾞｼｯｸM-PRO" panose="020F0400000000000000" pitchFamily="50" charset="-128"/>
              </a:rPr>
              <a:t>月＝</a:t>
            </a:r>
            <a:r>
              <a:rPr kumimoji="1" lang="en-US" altLang="ja-JP" sz="3200" dirty="0">
                <a:latin typeface="HG丸ｺﾞｼｯｸM-PRO" panose="020F0400000000000000" pitchFamily="50" charset="-128"/>
                <a:ea typeface="HG丸ｺﾞｼｯｸM-PRO" panose="020F0400000000000000" pitchFamily="50" charset="-128"/>
              </a:rPr>
              <a:t>26</a:t>
            </a:r>
            <a:r>
              <a:rPr kumimoji="1" lang="ja-JP" altLang="en-US" sz="3200" dirty="0">
                <a:latin typeface="HG丸ｺﾞｼｯｸM-PRO" panose="020F0400000000000000" pitchFamily="50" charset="-128"/>
                <a:ea typeface="HG丸ｺﾞｼｯｸM-PRO" panose="020F0400000000000000" pitchFamily="50" charset="-128"/>
              </a:rPr>
              <a:t>度</a:t>
            </a:r>
            <a:endParaRPr kumimoji="1" lang="en-US" altLang="ja-JP" sz="3200" dirty="0">
              <a:latin typeface="HG丸ｺﾞｼｯｸM-PRO" panose="020F0400000000000000" pitchFamily="50" charset="-128"/>
              <a:ea typeface="HG丸ｺﾞｼｯｸM-PRO" panose="020F0400000000000000" pitchFamily="50" charset="-128"/>
            </a:endParaRPr>
          </a:p>
          <a:p>
            <a:pPr algn="ctr"/>
            <a:r>
              <a:rPr kumimoji="1" lang="ja-JP" altLang="en-US" sz="3200" dirty="0">
                <a:latin typeface="HG丸ｺﾞｼｯｸM-PRO" panose="020F0400000000000000" pitchFamily="50" charset="-128"/>
                <a:ea typeface="HG丸ｺﾞｼｯｸM-PRO" panose="020F0400000000000000" pitchFamily="50" charset="-128"/>
              </a:rPr>
              <a:t>７月＝</a:t>
            </a:r>
            <a:r>
              <a:rPr kumimoji="1" lang="en-US" altLang="ja-JP" sz="3200" dirty="0">
                <a:latin typeface="HG丸ｺﾞｼｯｸM-PRO" panose="020F0400000000000000" pitchFamily="50" charset="-128"/>
                <a:ea typeface="HG丸ｺﾞｼｯｸM-PRO" panose="020F0400000000000000" pitchFamily="50" charset="-128"/>
              </a:rPr>
              <a:t>28</a:t>
            </a:r>
            <a:r>
              <a:rPr kumimoji="1" lang="ja-JP" altLang="en-US" sz="3200" dirty="0">
                <a:latin typeface="HG丸ｺﾞｼｯｸM-PRO" panose="020F0400000000000000" pitchFamily="50" charset="-128"/>
                <a:ea typeface="HG丸ｺﾞｼｯｸM-PRO" panose="020F0400000000000000" pitchFamily="50" charset="-128"/>
              </a:rPr>
              <a:t>度</a:t>
            </a:r>
            <a:endParaRPr kumimoji="1" lang="en-US" altLang="ja-JP" sz="32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BAF4FEBC-1817-40E5-B243-33D9AA882E31}"/>
              </a:ext>
            </a:extLst>
          </p:cNvPr>
          <p:cNvSpPr txBox="1"/>
          <p:nvPr/>
        </p:nvSpPr>
        <p:spPr>
          <a:xfrm>
            <a:off x="7119892" y="5476067"/>
            <a:ext cx="3719744" cy="523220"/>
          </a:xfrm>
          <a:prstGeom prst="rect">
            <a:avLst/>
          </a:prstGeom>
          <a:noFill/>
        </p:spPr>
        <p:txBody>
          <a:bodyPr wrap="square" rtlCol="0">
            <a:spAutoFit/>
          </a:bodyPr>
          <a:lstStyle/>
          <a:p>
            <a:r>
              <a:rPr kumimoji="1" lang="ja-JP" altLang="en-US" sz="1400" dirty="0"/>
              <a:t>平均気温参考データ：</a:t>
            </a:r>
            <a:r>
              <a:rPr kumimoji="1" lang="en-US" altLang="ja-JP" sz="1400" dirty="0"/>
              <a:t>weather-and- climate</a:t>
            </a:r>
          </a:p>
          <a:p>
            <a:r>
              <a:rPr kumimoji="1" lang="en-US" altLang="ja-JP" sz="1400" dirty="0"/>
              <a:t>                                  </a:t>
            </a:r>
            <a:r>
              <a:rPr kumimoji="1" lang="ja-JP" altLang="en-US" sz="1400" dirty="0"/>
              <a:t>　　　　プノンペン</a:t>
            </a:r>
            <a:r>
              <a:rPr kumimoji="1" lang="en-US" altLang="ja-JP" sz="1400" dirty="0"/>
              <a:t>2019</a:t>
            </a:r>
            <a:endParaRPr kumimoji="1" lang="ja-JP" altLang="en-US" sz="1400" dirty="0"/>
          </a:p>
        </p:txBody>
      </p:sp>
    </p:spTree>
    <p:extLst>
      <p:ext uri="{BB962C8B-B14F-4D97-AF65-F5344CB8AC3E}">
        <p14:creationId xmlns:p14="http://schemas.microsoft.com/office/powerpoint/2010/main" val="481880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595457"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8</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99338"/>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7016316" y="4181314"/>
            <a:ext cx="2553813"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4056156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kumimoji="1" lang="en-US" altLang="ja-JP" sz="4000" dirty="0">
                <a:latin typeface="HG丸ｺﾞｼｯｸM-PRO" panose="020F0400000000000000" pitchFamily="50" charset="-128"/>
                <a:ea typeface="HG丸ｺﾞｼｯｸM-PRO" panose="020F0400000000000000" pitchFamily="50" charset="-128"/>
              </a:rPr>
              <a:t>9</a:t>
            </a:r>
            <a:r>
              <a:rPr kumimoji="1" lang="ja-JP" altLang="en-US" sz="4000" dirty="0">
                <a:latin typeface="HG丸ｺﾞｼｯｸM-PRO" panose="020F0400000000000000" pitchFamily="50" charset="-128"/>
                <a:ea typeface="HG丸ｺﾞｼｯｸM-PRO" panose="020F0400000000000000" pitchFamily="50" charset="-128"/>
              </a:rPr>
              <a:t>　カンボジアの国花は</a:t>
            </a:r>
            <a:r>
              <a:rPr lang="ja-JP" altLang="en-US" sz="4000" dirty="0">
                <a:latin typeface="HG丸ｺﾞｼｯｸM-PRO" panose="020F0400000000000000" pitchFamily="50" charset="-128"/>
                <a:ea typeface="HG丸ｺﾞｼｯｸM-PRO" panose="020F0400000000000000" pitchFamily="50" charset="-128"/>
              </a:rPr>
              <a:t>？</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3400148" y="2423609"/>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ユリ</a:t>
            </a:r>
            <a:endParaRPr kumimoji="1" lang="en-US" altLang="ja-JP"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3400148" y="3232954"/>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ひまわり</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3400148" y="3992956"/>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ハス</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3435660" y="4788026"/>
            <a:ext cx="368423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ロムドゥオル</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54DB8645-7E7C-47C1-88A0-128DB40FF9C8}"/>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47C1EE6E-D3E9-4E17-A4CD-4B19F0459865}"/>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CCD99CCB-3E25-42CA-81E5-493323410B53}"/>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3702058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669002" y="848418"/>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1799459" y="3235594"/>
            <a:ext cx="3515557" cy="643950"/>
          </a:xfrm>
        </p:spPr>
        <p:txBody>
          <a:bodyPr>
            <a:normAutofit/>
          </a:bodyPr>
          <a:lstStyle/>
          <a:p>
            <a:pPr algn="ctr"/>
            <a:r>
              <a:rPr lang="ja-JP" altLang="en-US" sz="2400" dirty="0">
                <a:latin typeface="HG丸ｺﾞｼｯｸM-PRO" panose="020F0400000000000000" pitchFamily="50" charset="-128"/>
                <a:ea typeface="HG丸ｺﾞｼｯｸM-PRO" panose="020F0400000000000000" pitchFamily="50" charset="-128"/>
              </a:rPr>
              <a:t>ロムドゥオル</a:t>
            </a:r>
            <a:endParaRPr lang="en-US" altLang="ja-JP" sz="2400" dirty="0">
              <a:latin typeface="HG丸ｺﾞｼｯｸM-PRO" panose="020F0400000000000000" pitchFamily="50" charset="-128"/>
              <a:ea typeface="HG丸ｺﾞｼｯｸM-PRO" panose="020F0400000000000000" pitchFamily="50" charset="-128"/>
            </a:endParaRP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1817215" y="5091289"/>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586354" y="5295167"/>
            <a:ext cx="2790802"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7" name="テキスト ボックス 6">
            <a:extLst>
              <a:ext uri="{FF2B5EF4-FFF2-40B4-BE49-F238E27FC236}">
                <a16:creationId xmlns:a16="http://schemas.microsoft.com/office/drawing/2014/main" id="{0F91662E-FAFB-4B92-93FD-78FCA197BA9C}"/>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9</a:t>
            </a:r>
            <a:endParaRPr kumimoji="1" lang="ja-JP" altLang="en-US" dirty="0"/>
          </a:p>
        </p:txBody>
      </p:sp>
      <p:sp>
        <p:nvSpPr>
          <p:cNvPr id="12" name="テキスト ボックス 11">
            <a:extLst>
              <a:ext uri="{FF2B5EF4-FFF2-40B4-BE49-F238E27FC236}">
                <a16:creationId xmlns:a16="http://schemas.microsoft.com/office/drawing/2014/main" id="{46FD3251-39E4-4462-A830-4E044148678B}"/>
              </a:ext>
            </a:extLst>
          </p:cNvPr>
          <p:cNvSpPr txBox="1"/>
          <p:nvPr/>
        </p:nvSpPr>
        <p:spPr>
          <a:xfrm>
            <a:off x="6622748" y="4703553"/>
            <a:ext cx="3515557" cy="1477328"/>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草丈</a:t>
            </a:r>
            <a:r>
              <a:rPr kumimoji="1" lang="en-US" altLang="ja-JP"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sym typeface="Wingdings" panose="05000000000000000000" pitchFamily="2" charset="2"/>
              </a:rPr>
              <a:t>8~12m</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幹の太さ： 直径</a:t>
            </a:r>
            <a:r>
              <a:rPr kumimoji="1" lang="en-US" altLang="ja-JP" dirty="0">
                <a:latin typeface="メイリオ" panose="020B0604030504040204" pitchFamily="50" charset="-128"/>
                <a:ea typeface="メイリオ" panose="020B0604030504040204" pitchFamily="50" charset="-128"/>
              </a:rPr>
              <a:t>20~30cm</a:t>
            </a:r>
          </a:p>
          <a:p>
            <a:r>
              <a:rPr kumimoji="1" lang="ja-JP" altLang="en-US" dirty="0">
                <a:latin typeface="メイリオ" panose="020B0604030504040204" pitchFamily="50" charset="-128"/>
                <a:ea typeface="メイリオ" panose="020B0604030504040204" pitchFamily="50" charset="-128"/>
              </a:rPr>
              <a:t>花：黄色みかかった白い花</a:t>
            </a:r>
          </a:p>
          <a:p>
            <a:r>
              <a:rPr lang="ja-JP" altLang="en-US" b="0" i="0" dirty="0">
                <a:effectLst/>
                <a:ea typeface="Meiryo" panose="020B0604030504040204" pitchFamily="50" charset="-128"/>
              </a:rPr>
              <a:t>夕方から夜にかけて、良い香りを放ちます。</a:t>
            </a:r>
            <a:endParaRPr kumimoji="1" lang="ja-JP" altLang="en-US" dirty="0"/>
          </a:p>
        </p:txBody>
      </p:sp>
      <p:pic>
        <p:nvPicPr>
          <p:cNvPr id="15" name="図 14">
            <a:extLst>
              <a:ext uri="{FF2B5EF4-FFF2-40B4-BE49-F238E27FC236}">
                <a16:creationId xmlns:a16="http://schemas.microsoft.com/office/drawing/2014/main" id="{DD48738F-6A5B-4D7C-B9FC-0537B3A37765}"/>
              </a:ext>
            </a:extLst>
          </p:cNvPr>
          <p:cNvPicPr>
            <a:picLocks noChangeAspect="1"/>
          </p:cNvPicPr>
          <p:nvPr/>
        </p:nvPicPr>
        <p:blipFill>
          <a:blip r:embed="rId3"/>
          <a:stretch>
            <a:fillRect/>
          </a:stretch>
        </p:blipFill>
        <p:spPr>
          <a:xfrm>
            <a:off x="5639988" y="1070891"/>
            <a:ext cx="5221748" cy="3483885"/>
          </a:xfrm>
          <a:prstGeom prst="rect">
            <a:avLst/>
          </a:prstGeom>
        </p:spPr>
      </p:pic>
      <p:sp>
        <p:nvSpPr>
          <p:cNvPr id="16" name="テキスト ボックス 15">
            <a:extLst>
              <a:ext uri="{FF2B5EF4-FFF2-40B4-BE49-F238E27FC236}">
                <a16:creationId xmlns:a16="http://schemas.microsoft.com/office/drawing/2014/main" id="{C68A4395-BEF2-4329-B896-F2738135B4EC}"/>
              </a:ext>
            </a:extLst>
          </p:cNvPr>
          <p:cNvSpPr txBox="1"/>
          <p:nvPr/>
        </p:nvSpPr>
        <p:spPr>
          <a:xfrm>
            <a:off x="9192738" y="4293166"/>
            <a:ext cx="1668998" cy="261610"/>
          </a:xfrm>
          <a:prstGeom prst="rect">
            <a:avLst/>
          </a:prstGeom>
          <a:noFill/>
        </p:spPr>
        <p:txBody>
          <a:bodyPr wrap="square" rtlCol="0">
            <a:spAutoFit/>
          </a:bodyPr>
          <a:lstStyle/>
          <a:p>
            <a:r>
              <a:rPr kumimoji="1" lang="ja-JP" altLang="en-US" sz="1100" dirty="0"/>
              <a:t>提供：オフィス</a:t>
            </a:r>
            <a:r>
              <a:rPr kumimoji="1" lang="en-US" altLang="ja-JP" sz="1100" dirty="0" err="1"/>
              <a:t>seishiron</a:t>
            </a:r>
            <a:endParaRPr kumimoji="1" lang="ja-JP" altLang="en-US" sz="1100" dirty="0"/>
          </a:p>
        </p:txBody>
      </p:sp>
    </p:spTree>
    <p:extLst>
      <p:ext uri="{BB962C8B-B14F-4D97-AF65-F5344CB8AC3E}">
        <p14:creationId xmlns:p14="http://schemas.microsoft.com/office/powerpoint/2010/main" val="1935024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595457"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9</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838765" y="4181314"/>
            <a:ext cx="2553813"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2058889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fontScale="90000"/>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lang="en-US" altLang="ja-JP" sz="4000" dirty="0">
                <a:latin typeface="HG丸ｺﾞｼｯｸM-PRO" panose="020F0400000000000000" pitchFamily="50" charset="-128"/>
                <a:ea typeface="HG丸ｺﾞｼｯｸM-PRO" panose="020F0400000000000000" pitchFamily="50" charset="-128"/>
              </a:rPr>
              <a:t>10</a:t>
            </a:r>
            <a:r>
              <a:rPr kumimoji="1" lang="ja-JP" altLang="en-US" sz="4000" dirty="0">
                <a:latin typeface="HG丸ｺﾞｼｯｸM-PRO" panose="020F0400000000000000" pitchFamily="50" charset="-128"/>
                <a:ea typeface="HG丸ｺﾞｼｯｸM-PRO" panose="020F0400000000000000" pitchFamily="50" charset="-128"/>
              </a:rPr>
              <a:t>　カンボジアの世界遺産で</a:t>
            </a:r>
            <a:r>
              <a:rPr lang="ja-JP" altLang="en-US" sz="4000" dirty="0">
                <a:latin typeface="HG丸ｺﾞｼｯｸM-PRO" panose="020F0400000000000000" pitchFamily="50" charset="-128"/>
                <a:ea typeface="HG丸ｺﾞｼｯｸM-PRO" panose="020F0400000000000000" pitchFamily="50" charset="-128"/>
              </a:rPr>
              <a:t>は</a:t>
            </a:r>
            <a:br>
              <a:rPr lang="en-US" altLang="ja-JP" sz="4000" dirty="0">
                <a:latin typeface="HG丸ｺﾞｼｯｸM-PRO" panose="020F0400000000000000" pitchFamily="50" charset="-128"/>
                <a:ea typeface="HG丸ｺﾞｼｯｸM-PRO" panose="020F0400000000000000" pitchFamily="50" charset="-128"/>
              </a:rPr>
            </a:br>
            <a:r>
              <a:rPr kumimoji="1" lang="ja-JP" altLang="en-US" sz="4000" dirty="0">
                <a:latin typeface="HG丸ｺﾞｼｯｸM-PRO" panose="020F0400000000000000" pitchFamily="50" charset="-128"/>
                <a:ea typeface="HG丸ｺﾞｼｯｸM-PRO" panose="020F0400000000000000" pitchFamily="50" charset="-128"/>
              </a:rPr>
              <a:t>ないものはどれ</a:t>
            </a:r>
            <a:r>
              <a:rPr lang="ja-JP" altLang="en-US" sz="4000" dirty="0">
                <a:latin typeface="HG丸ｺﾞｼｯｸM-PRO" panose="020F0400000000000000" pitchFamily="50" charset="-128"/>
                <a:ea typeface="HG丸ｺﾞｼｯｸM-PRO" panose="020F0400000000000000" pitchFamily="50" charset="-128"/>
              </a:rPr>
              <a:t>？</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2130641" y="2385768"/>
            <a:ext cx="891317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lang="ja-JP" altLang="en-US" sz="32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アンコールワット遺跡群</a:t>
            </a:r>
            <a:endParaRPr kumimoji="1" lang="en-US" altLang="ja-JP"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2130641" y="3168586"/>
            <a:ext cx="5459767" cy="707886"/>
          </a:xfrm>
          <a:prstGeom prst="rect">
            <a:avLst/>
          </a:prstGeom>
          <a:noFill/>
        </p:spPr>
        <p:txBody>
          <a:bodyPr wrap="square" rtlCol="0">
            <a:spAutoFit/>
          </a:bodyPr>
          <a:lstStyle/>
          <a:p>
            <a:r>
              <a:rPr kumimoji="1" lang="en-US" altLang="ja-JP" sz="4000" dirty="0">
                <a:latin typeface="HG丸ｺﾞｼｯｸM-PRO" panose="020F0400000000000000" pitchFamily="50" charset="-128"/>
                <a:ea typeface="HG丸ｺﾞｼｯｸM-PRO" panose="020F0400000000000000" pitchFamily="50" charset="-128"/>
              </a:rPr>
              <a:t>B</a:t>
            </a:r>
            <a:r>
              <a:rPr kumimoji="1" lang="ja-JP" altLang="en-US" sz="4000" dirty="0">
                <a:latin typeface="HG丸ｺﾞｼｯｸM-PRO" panose="020F0400000000000000" pitchFamily="50" charset="-128"/>
                <a:ea typeface="HG丸ｺﾞｼｯｸM-PRO" panose="020F0400000000000000" pitchFamily="50" charset="-128"/>
              </a:rPr>
              <a:t>　</a:t>
            </a:r>
            <a:r>
              <a:rPr lang="ja-JP" altLang="en-US" sz="32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プレアヴィヘア寺院</a:t>
            </a:r>
            <a:endParaRPr kumimoji="1" lang="ja-JP" altLang="en-US" sz="40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2130641" y="4112812"/>
            <a:ext cx="748210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lang="ja-JP" altLang="en-US" sz="32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サンボープレイクック遺跡</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2130641" y="5025561"/>
            <a:ext cx="559115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2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ボロブドゥ</a:t>
            </a:r>
            <a:r>
              <a:rPr lang="ja-JP" altLang="en-US" sz="32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ー</a:t>
            </a:r>
            <a:r>
              <a:rPr kumimoji="1" lang="ja-JP" altLang="en-US" sz="32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ル遺跡</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B6973DD7-185C-415C-9EAF-4712D0889FD0}"/>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E0EFE89B-FBE5-4549-999E-E69696FCDA14}"/>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F38DF63F-B945-46DE-A4B3-8085315F89FA}"/>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2152827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5">
            <a:extLst>
              <a:ext uri="{FF2B5EF4-FFF2-40B4-BE49-F238E27FC236}">
                <a16:creationId xmlns:a16="http://schemas.microsoft.com/office/drawing/2014/main" id="{89EA112E-F103-48C0-98AF-8619F7F3A113}"/>
              </a:ext>
            </a:extLst>
          </p:cNvPr>
          <p:cNvPicPr>
            <a:picLocks noGrp="1" noChangeAspect="1"/>
          </p:cNvPicPr>
          <p:nvPr>
            <p:ph type="pic" idx="1"/>
          </p:nvPr>
        </p:nvPicPr>
        <p:blipFill>
          <a:blip r:embed="rId2"/>
          <a:srcRect l="28056" r="28056"/>
          <a:stretch>
            <a:fillRect/>
          </a:stretch>
        </p:blipFill>
        <p:spPr/>
      </p:pic>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829198" y="951055"/>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2514744" y="3279476"/>
            <a:ext cx="3110992" cy="732450"/>
          </a:xfrm>
        </p:spPr>
        <p:txBody>
          <a:bodyPr>
            <a:normAutofit/>
          </a:bodyPr>
          <a:lstStyle/>
          <a:p>
            <a:r>
              <a:rPr kumimoji="1" lang="ja-JP" altLang="en-US" sz="2400" dirty="0">
                <a:latin typeface="HG丸ｺﾞｼｯｸM-PRO" panose="020F0400000000000000" pitchFamily="50" charset="-128"/>
                <a:ea typeface="HG丸ｺﾞｼｯｸM-PRO" panose="020F0400000000000000" pitchFamily="50" charset="-128"/>
              </a:rPr>
              <a:t>首都：プノンペン</a:t>
            </a:r>
          </a:p>
        </p:txBody>
      </p:sp>
      <p:sp>
        <p:nvSpPr>
          <p:cNvPr id="10" name="四角形: 角を丸くする 9">
            <a:hlinkClick r:id="rId3" action="ppaction://hlinksldjump"/>
            <a:extLst>
              <a:ext uri="{FF2B5EF4-FFF2-40B4-BE49-F238E27FC236}">
                <a16:creationId xmlns:a16="http://schemas.microsoft.com/office/drawing/2014/main" id="{9294A7B5-A839-49F8-8476-FFB4AFBDD686}"/>
              </a:ext>
            </a:extLst>
          </p:cNvPr>
          <p:cNvSpPr/>
          <p:nvPr/>
        </p:nvSpPr>
        <p:spPr>
          <a:xfrm>
            <a:off x="2003646" y="5091289"/>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3" action="ppaction://hlinksldjump"/>
            <a:extLst>
              <a:ext uri="{FF2B5EF4-FFF2-40B4-BE49-F238E27FC236}">
                <a16:creationId xmlns:a16="http://schemas.microsoft.com/office/drawing/2014/main" id="{FCF92F3A-33CC-4B7E-AAE8-A2643AFD1A08}"/>
              </a:ext>
            </a:extLst>
          </p:cNvPr>
          <p:cNvSpPr txBox="1"/>
          <p:nvPr/>
        </p:nvSpPr>
        <p:spPr>
          <a:xfrm>
            <a:off x="2675135" y="5304045"/>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12" name="テキスト ボックス 11">
            <a:extLst>
              <a:ext uri="{FF2B5EF4-FFF2-40B4-BE49-F238E27FC236}">
                <a16:creationId xmlns:a16="http://schemas.microsoft.com/office/drawing/2014/main" id="{7738774C-6643-425F-9AD3-2AAA3D8FB0FA}"/>
              </a:ext>
            </a:extLst>
          </p:cNvPr>
          <p:cNvSpPr txBox="1"/>
          <p:nvPr/>
        </p:nvSpPr>
        <p:spPr>
          <a:xfrm>
            <a:off x="1012452" y="153775"/>
            <a:ext cx="816746" cy="369332"/>
          </a:xfrm>
          <a:prstGeom prst="rect">
            <a:avLst/>
          </a:prstGeom>
          <a:noFill/>
        </p:spPr>
        <p:txBody>
          <a:bodyPr wrap="square" rtlCol="0">
            <a:spAutoFit/>
          </a:bodyPr>
          <a:lstStyle/>
          <a:p>
            <a:r>
              <a:rPr kumimoji="1" lang="ja-JP" altLang="en-US" dirty="0"/>
              <a:t>問１</a:t>
            </a:r>
          </a:p>
        </p:txBody>
      </p:sp>
      <p:sp>
        <p:nvSpPr>
          <p:cNvPr id="13" name="テキスト ボックス 12">
            <a:extLst>
              <a:ext uri="{FF2B5EF4-FFF2-40B4-BE49-F238E27FC236}">
                <a16:creationId xmlns:a16="http://schemas.microsoft.com/office/drawing/2014/main" id="{B0928736-2A27-4AD6-89A7-2D8B0A7C1D0C}"/>
              </a:ext>
            </a:extLst>
          </p:cNvPr>
          <p:cNvSpPr txBox="1"/>
          <p:nvPr/>
        </p:nvSpPr>
        <p:spPr>
          <a:xfrm>
            <a:off x="10150502" y="4923017"/>
            <a:ext cx="1343771"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14" name="テキスト ボックス 13">
            <a:extLst>
              <a:ext uri="{FF2B5EF4-FFF2-40B4-BE49-F238E27FC236}">
                <a16:creationId xmlns:a16="http://schemas.microsoft.com/office/drawing/2014/main" id="{74B64965-113F-4F7A-92A9-11C1C46CB8F8}"/>
              </a:ext>
            </a:extLst>
          </p:cNvPr>
          <p:cNvSpPr txBox="1"/>
          <p:nvPr/>
        </p:nvSpPr>
        <p:spPr>
          <a:xfrm>
            <a:off x="9703293" y="6380434"/>
            <a:ext cx="1732241" cy="230832"/>
          </a:xfrm>
          <a:prstGeom prst="rect">
            <a:avLst/>
          </a:prstGeom>
          <a:noFill/>
        </p:spPr>
        <p:txBody>
          <a:bodyPr wrap="square" rtlCol="0">
            <a:spAutoFit/>
          </a:bodyPr>
          <a:lstStyle/>
          <a:p>
            <a:r>
              <a:rPr kumimoji="1" lang="en-US" altLang="ja-JP" sz="900" dirty="0"/>
              <a:t>©ASEAN-Japan Centre</a:t>
            </a:r>
            <a:endParaRPr kumimoji="1" lang="ja-JP" altLang="en-US" sz="900" dirty="0"/>
          </a:p>
        </p:txBody>
      </p:sp>
    </p:spTree>
    <p:extLst>
      <p:ext uri="{BB962C8B-B14F-4D97-AF65-F5344CB8AC3E}">
        <p14:creationId xmlns:p14="http://schemas.microsoft.com/office/powerpoint/2010/main" val="3257110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749299" y="863166"/>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1632413" y="2814220"/>
            <a:ext cx="5078027" cy="2689879"/>
          </a:xfrm>
        </p:spPr>
        <p:txBody>
          <a:bodyPr>
            <a:normAutofit fontScale="85000" lnSpcReduction="10000"/>
          </a:bodyPr>
          <a:lstStyle/>
          <a:p>
            <a:r>
              <a:rPr lang="ja-JP" altLang="en-US" sz="2400" dirty="0">
                <a:latin typeface="HG丸ｺﾞｼｯｸM-PRO" panose="020F0400000000000000" pitchFamily="50" charset="-128"/>
                <a:ea typeface="HG丸ｺﾞｼｯｸM-PRO" panose="020F0400000000000000" pitchFamily="50" charset="-128"/>
              </a:rPr>
              <a:t>ボロブドゥールはインドネシア</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カンボジア世界遺産：</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シェムリアップのアンコールワット遺跡群</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プレアヴィヘア寺院</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サンボープレイクック遺跡</a:t>
            </a:r>
            <a:endParaRPr lang="en-US" altLang="ja-JP" sz="2400" dirty="0">
              <a:latin typeface="HG丸ｺﾞｼｯｸM-PRO" panose="020F0400000000000000" pitchFamily="50" charset="-128"/>
              <a:ea typeface="HG丸ｺﾞｼｯｸM-PRO" panose="020F0400000000000000" pitchFamily="50" charset="-128"/>
            </a:endParaRPr>
          </a:p>
          <a:p>
            <a:endParaRPr kumimoji="1" lang="ja-JP" altLang="en-US" sz="2400" dirty="0">
              <a:latin typeface="HG丸ｺﾞｼｯｸM-PRO" panose="020F0400000000000000" pitchFamily="50" charset="-128"/>
              <a:ea typeface="HG丸ｺﾞｼｯｸM-PRO" panose="020F0400000000000000" pitchFamily="50" charset="-128"/>
            </a:endParaRP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2225587" y="5504100"/>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938909" y="5716856"/>
            <a:ext cx="2465036"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クイズをおわる⇒</a:t>
            </a:r>
          </a:p>
        </p:txBody>
      </p:sp>
      <p:pic>
        <p:nvPicPr>
          <p:cNvPr id="6" name="図プレースホルダー 5">
            <a:extLst>
              <a:ext uri="{FF2B5EF4-FFF2-40B4-BE49-F238E27FC236}">
                <a16:creationId xmlns:a16="http://schemas.microsoft.com/office/drawing/2014/main" id="{FE5FAC09-2A35-43B1-80D5-5918FCBA460D}"/>
              </a:ext>
            </a:extLst>
          </p:cNvPr>
          <p:cNvPicPr>
            <a:picLocks noGrp="1" noChangeAspect="1"/>
          </p:cNvPicPr>
          <p:nvPr>
            <p:ph type="pic" idx="1"/>
          </p:nvPr>
        </p:nvPicPr>
        <p:blipFill>
          <a:blip r:embed="rId3"/>
          <a:srcRect l="28056" r="28056"/>
          <a:stretch>
            <a:fillRect/>
          </a:stretch>
        </p:blipFill>
        <p:spPr>
          <a:xfrm>
            <a:off x="7306374" y="3229"/>
            <a:ext cx="4092565" cy="6062294"/>
          </a:xfrm>
        </p:spPr>
      </p:pic>
      <p:sp>
        <p:nvSpPr>
          <p:cNvPr id="7" name="テキスト ボックス 6">
            <a:extLst>
              <a:ext uri="{FF2B5EF4-FFF2-40B4-BE49-F238E27FC236}">
                <a16:creationId xmlns:a16="http://schemas.microsoft.com/office/drawing/2014/main" id="{D1B6ACED-7580-4730-8E2F-89193C72F0A9}"/>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問１</a:t>
            </a:r>
            <a:r>
              <a:rPr kumimoji="1" lang="en-US" altLang="ja-JP" dirty="0"/>
              <a:t>0</a:t>
            </a:r>
            <a:endParaRPr kumimoji="1" lang="ja-JP" altLang="en-US" dirty="0"/>
          </a:p>
        </p:txBody>
      </p:sp>
      <p:sp>
        <p:nvSpPr>
          <p:cNvPr id="12" name="テキスト ボックス 11">
            <a:extLst>
              <a:ext uri="{FF2B5EF4-FFF2-40B4-BE49-F238E27FC236}">
                <a16:creationId xmlns:a16="http://schemas.microsoft.com/office/drawing/2014/main" id="{A3D7D7F5-F4E4-4061-BAF0-DBDEB9B808CE}"/>
              </a:ext>
            </a:extLst>
          </p:cNvPr>
          <p:cNvSpPr txBox="1"/>
          <p:nvPr/>
        </p:nvSpPr>
        <p:spPr>
          <a:xfrm>
            <a:off x="7306374" y="5801496"/>
            <a:ext cx="1732241" cy="230832"/>
          </a:xfrm>
          <a:prstGeom prst="rect">
            <a:avLst/>
          </a:prstGeom>
          <a:noFill/>
        </p:spPr>
        <p:txBody>
          <a:bodyPr wrap="square" rtlCol="0">
            <a:spAutoFit/>
          </a:bodyPr>
          <a:lstStyle/>
          <a:p>
            <a:r>
              <a:rPr kumimoji="1" lang="en-US" altLang="ja-JP" sz="900" dirty="0"/>
              <a:t>©ASEAN-Japan Centre</a:t>
            </a:r>
            <a:endParaRPr kumimoji="1" lang="ja-JP" altLang="en-US" sz="900" dirty="0"/>
          </a:p>
        </p:txBody>
      </p:sp>
      <p:sp>
        <p:nvSpPr>
          <p:cNvPr id="13" name="テキスト ボックス 12">
            <a:extLst>
              <a:ext uri="{FF2B5EF4-FFF2-40B4-BE49-F238E27FC236}">
                <a16:creationId xmlns:a16="http://schemas.microsoft.com/office/drawing/2014/main" id="{E341D2F6-781B-44AB-B793-73F7C93E1C73}"/>
              </a:ext>
            </a:extLst>
          </p:cNvPr>
          <p:cNvSpPr txBox="1"/>
          <p:nvPr/>
        </p:nvSpPr>
        <p:spPr>
          <a:xfrm>
            <a:off x="9144002" y="6161100"/>
            <a:ext cx="2210538" cy="276999"/>
          </a:xfrm>
          <a:prstGeom prst="rect">
            <a:avLst/>
          </a:prstGeom>
          <a:noFill/>
        </p:spPr>
        <p:txBody>
          <a:bodyPr wrap="square" rtlCol="0">
            <a:spAutoFit/>
          </a:bodyPr>
          <a:lstStyle/>
          <a:p>
            <a:r>
              <a:rPr lang="ja-JP" altLang="en-US" sz="1200" dirty="0">
                <a:latin typeface="HG丸ｺﾞｼｯｸM-PRO" panose="020F0400000000000000" pitchFamily="50" charset="-128"/>
                <a:ea typeface="HG丸ｺﾞｼｯｸM-PRO" panose="020F0400000000000000" pitchFamily="50" charset="-128"/>
              </a:rPr>
              <a:t>アンコールワット　中央祠堂</a:t>
            </a:r>
            <a:endParaRPr lang="en-US" altLang="ja-JP" sz="12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837980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595457" y="1917577"/>
            <a:ext cx="5717219"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問１</a:t>
            </a:r>
            <a:r>
              <a:rPr kumimoji="1" lang="en-US" altLang="ja-JP" dirty="0"/>
              <a:t>0</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758863" y="4181314"/>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クイズをおわる⇒</a:t>
            </a:r>
          </a:p>
        </p:txBody>
      </p:sp>
    </p:spTree>
    <p:extLst>
      <p:ext uri="{BB962C8B-B14F-4D97-AF65-F5344CB8AC3E}">
        <p14:creationId xmlns:p14="http://schemas.microsoft.com/office/powerpoint/2010/main" val="1094505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3B3C6F1-7B3D-4688-9FBC-8F0FD6C471D0}"/>
              </a:ext>
            </a:extLst>
          </p:cNvPr>
          <p:cNvSpPr txBox="1"/>
          <p:nvPr/>
        </p:nvSpPr>
        <p:spPr>
          <a:xfrm>
            <a:off x="1020758" y="715996"/>
            <a:ext cx="4393924" cy="769441"/>
          </a:xfrm>
          <a:prstGeom prst="rect">
            <a:avLst/>
          </a:prstGeom>
          <a:noFill/>
        </p:spPr>
        <p:txBody>
          <a:bodyPr wrap="square" rtlCol="0">
            <a:spAutoFit/>
          </a:bodyPr>
          <a:lstStyle/>
          <a:p>
            <a:r>
              <a:rPr kumimoji="1" lang="ja-JP" altLang="en-US" sz="4400">
                <a:latin typeface="HG丸ｺﾞｼｯｸM-PRO" panose="020F0400000000000000" pitchFamily="50" charset="-128"/>
                <a:ea typeface="HG丸ｺﾞｼｯｸM-PRO" panose="020F0400000000000000" pitchFamily="50" charset="-128"/>
              </a:rPr>
              <a:t>クイズおわり</a:t>
            </a:r>
            <a:endParaRPr kumimoji="1" lang="ja-JP" altLang="en-US" sz="4400" dirty="0">
              <a:latin typeface="HG丸ｺﾞｼｯｸM-PRO" panose="020F0400000000000000" pitchFamily="50" charset="-128"/>
              <a:ea typeface="HG丸ｺﾞｼｯｸM-PRO" panose="020F0400000000000000" pitchFamily="50" charset="-128"/>
            </a:endParaRPr>
          </a:p>
        </p:txBody>
      </p:sp>
      <p:sp>
        <p:nvSpPr>
          <p:cNvPr id="3" name="テキスト ボックス 2">
            <a:extLst>
              <a:ext uri="{FF2B5EF4-FFF2-40B4-BE49-F238E27FC236}">
                <a16:creationId xmlns:a16="http://schemas.microsoft.com/office/drawing/2014/main" id="{18C79A8C-3544-4251-B214-255617D9E2CF}"/>
              </a:ext>
            </a:extLst>
          </p:cNvPr>
          <p:cNvSpPr txBox="1"/>
          <p:nvPr/>
        </p:nvSpPr>
        <p:spPr>
          <a:xfrm>
            <a:off x="1211018" y="1971631"/>
            <a:ext cx="5333218" cy="3785652"/>
          </a:xfrm>
          <a:prstGeom prst="rect">
            <a:avLst/>
          </a:prstGeom>
          <a:noFill/>
        </p:spPr>
        <p:txBody>
          <a:bodyPr wrap="square" rtlCol="0">
            <a:spAutoFit/>
          </a:bodyPr>
          <a:lstStyle/>
          <a:p>
            <a:r>
              <a:rPr kumimoji="1" lang="ja-JP" altLang="en-US" sz="2400" dirty="0">
                <a:latin typeface="HG丸ｺﾞｼｯｸM-PRO" panose="020F0400000000000000" pitchFamily="50" charset="-128"/>
                <a:ea typeface="HG丸ｺﾞｼｯｸM-PRO" panose="020F0400000000000000" pitchFamily="50" charset="-128"/>
              </a:rPr>
              <a:t>何問正解したかな？</a:t>
            </a:r>
            <a:endParaRPr kumimoji="1" lang="en-US" altLang="ja-JP" sz="2400" dirty="0">
              <a:latin typeface="HG丸ｺﾞｼｯｸM-PRO" panose="020F0400000000000000" pitchFamily="50" charset="-128"/>
              <a:ea typeface="HG丸ｺﾞｼｯｸM-PRO" panose="020F0400000000000000" pitchFamily="50" charset="-128"/>
            </a:endParaRPr>
          </a:p>
          <a:p>
            <a:endParaRPr kumimoji="1" lang="en-US" altLang="ja-JP" sz="2400" dirty="0">
              <a:latin typeface="HG丸ｺﾞｼｯｸM-PRO" panose="020F0400000000000000" pitchFamily="50" charset="-128"/>
              <a:ea typeface="HG丸ｺﾞｼｯｸM-PRO" panose="020F0400000000000000" pitchFamily="50" charset="-128"/>
            </a:endParaRPr>
          </a:p>
          <a:p>
            <a:r>
              <a:rPr kumimoji="1" lang="en-US" altLang="ja-JP" sz="2400" dirty="0">
                <a:latin typeface="HG丸ｺﾞｼｯｸM-PRO" panose="020F0400000000000000" pitchFamily="50" charset="-128"/>
                <a:ea typeface="HG丸ｺﾞｼｯｸM-PRO" panose="020F0400000000000000" pitchFamily="50" charset="-128"/>
              </a:rPr>
              <a:t>【</a:t>
            </a:r>
            <a:r>
              <a:rPr kumimoji="1" lang="ja-JP" altLang="en-US" sz="2400" dirty="0">
                <a:latin typeface="HG丸ｺﾞｼｯｸM-PRO" panose="020F0400000000000000" pitchFamily="50" charset="-128"/>
                <a:ea typeface="HG丸ｺﾞｼｯｸM-PRO" panose="020F0400000000000000" pitchFamily="50" charset="-128"/>
              </a:rPr>
              <a:t>全問～８問正解者</a:t>
            </a:r>
            <a:r>
              <a:rPr kumimoji="1" lang="en-US" altLang="ja-JP" sz="2400" dirty="0">
                <a:latin typeface="HG丸ｺﾞｼｯｸM-PRO" panose="020F0400000000000000" pitchFamily="50" charset="-128"/>
                <a:ea typeface="HG丸ｺﾞｼｯｸM-PRO" panose="020F0400000000000000" pitchFamily="50" charset="-128"/>
              </a:rPr>
              <a:t>】</a:t>
            </a:r>
          </a:p>
          <a:p>
            <a:r>
              <a:rPr kumimoji="1" lang="ja-JP" altLang="en-US" sz="2400" dirty="0">
                <a:latin typeface="HG丸ｺﾞｼｯｸM-PRO" panose="020F0400000000000000" pitchFamily="50" charset="-128"/>
                <a:ea typeface="HG丸ｺﾞｼｯｸM-PRO" panose="020F0400000000000000" pitchFamily="50" charset="-128"/>
              </a:rPr>
              <a:t>　　　カンボジア大好き</a:t>
            </a:r>
            <a:endParaRPr kumimoji="1" lang="en-US" altLang="ja-JP" sz="2400" dirty="0">
              <a:latin typeface="HG丸ｺﾞｼｯｸM-PRO" panose="020F0400000000000000" pitchFamily="50" charset="-128"/>
              <a:ea typeface="HG丸ｺﾞｼｯｸM-PRO" panose="020F0400000000000000" pitchFamily="50" charset="-128"/>
            </a:endParaRPr>
          </a:p>
          <a:p>
            <a:r>
              <a:rPr kumimoji="1" lang="ja-JP" altLang="en-US" sz="2400" dirty="0">
                <a:latin typeface="HG丸ｺﾞｼｯｸM-PRO" panose="020F0400000000000000" pitchFamily="50" charset="-128"/>
                <a:ea typeface="HG丸ｺﾞｼｯｸM-PRO" panose="020F0400000000000000" pitchFamily="50" charset="-128"/>
              </a:rPr>
              <a:t>　　　　</a:t>
            </a:r>
            <a:endParaRPr kumimoji="1" lang="en-US" altLang="ja-JP" sz="2400" dirty="0">
              <a:latin typeface="HG丸ｺﾞｼｯｸM-PRO" panose="020F0400000000000000" pitchFamily="50" charset="-128"/>
              <a:ea typeface="HG丸ｺﾞｼｯｸM-PRO" panose="020F0400000000000000" pitchFamily="50" charset="-128"/>
            </a:endParaRPr>
          </a:p>
          <a:p>
            <a:r>
              <a:rPr kumimoji="1" lang="en-US" altLang="ja-JP" sz="2400" dirty="0">
                <a:latin typeface="HG丸ｺﾞｼｯｸM-PRO" panose="020F0400000000000000" pitchFamily="50" charset="-128"/>
                <a:ea typeface="HG丸ｺﾞｼｯｸM-PRO" panose="020F0400000000000000" pitchFamily="50" charset="-128"/>
              </a:rPr>
              <a:t>【</a:t>
            </a:r>
            <a:r>
              <a:rPr kumimoji="1" lang="ja-JP" altLang="en-US" sz="2400" dirty="0">
                <a:latin typeface="HG丸ｺﾞｼｯｸM-PRO" panose="020F0400000000000000" pitchFamily="50" charset="-128"/>
                <a:ea typeface="HG丸ｺﾞｼｯｸM-PRO" panose="020F0400000000000000" pitchFamily="50" charset="-128"/>
              </a:rPr>
              <a:t>５問～７問正解者</a:t>
            </a:r>
            <a:r>
              <a:rPr kumimoji="1" lang="en-US" altLang="ja-JP" sz="2400" dirty="0">
                <a:latin typeface="HG丸ｺﾞｼｯｸM-PRO" panose="020F0400000000000000" pitchFamily="50" charset="-128"/>
                <a:ea typeface="HG丸ｺﾞｼｯｸM-PRO" panose="020F0400000000000000" pitchFamily="50" charset="-128"/>
              </a:rPr>
              <a:t>】</a:t>
            </a:r>
          </a:p>
          <a:p>
            <a:r>
              <a:rPr kumimoji="1" lang="ja-JP" altLang="en-US" sz="2400" dirty="0">
                <a:latin typeface="HG丸ｺﾞｼｯｸM-PRO" panose="020F0400000000000000" pitchFamily="50" charset="-128"/>
                <a:ea typeface="HG丸ｺﾞｼｯｸM-PRO" panose="020F0400000000000000" pitchFamily="50" charset="-128"/>
              </a:rPr>
              <a:t>　　　カンボジア好きかも</a:t>
            </a:r>
            <a:endParaRPr kumimoji="1" lang="en-US" altLang="ja-JP" sz="2400" dirty="0">
              <a:latin typeface="HG丸ｺﾞｼｯｸM-PRO" panose="020F0400000000000000" pitchFamily="50" charset="-128"/>
              <a:ea typeface="HG丸ｺﾞｼｯｸM-PRO" panose="020F0400000000000000" pitchFamily="50" charset="-128"/>
            </a:endParaRPr>
          </a:p>
          <a:p>
            <a:endParaRPr kumimoji="1" lang="en-US" altLang="ja-JP" sz="2400" dirty="0">
              <a:latin typeface="HG丸ｺﾞｼｯｸM-PRO" panose="020F0400000000000000" pitchFamily="50" charset="-128"/>
              <a:ea typeface="HG丸ｺﾞｼｯｸM-PRO" panose="020F0400000000000000" pitchFamily="50" charset="-128"/>
            </a:endParaRPr>
          </a:p>
          <a:p>
            <a:endParaRPr kumimoji="1" lang="en-US" altLang="ja-JP" sz="2400" dirty="0">
              <a:latin typeface="HG丸ｺﾞｼｯｸM-PRO" panose="020F0400000000000000" pitchFamily="50" charset="-128"/>
              <a:ea typeface="HG丸ｺﾞｼｯｸM-PRO" panose="020F0400000000000000" pitchFamily="50" charset="-128"/>
            </a:endParaRPr>
          </a:p>
          <a:p>
            <a:r>
              <a:rPr kumimoji="1" lang="ja-JP" altLang="en-US" sz="2400" dirty="0">
                <a:latin typeface="HG丸ｺﾞｼｯｸM-PRO" panose="020F0400000000000000" pitchFamily="50" charset="-128"/>
                <a:ea typeface="HG丸ｺﾞｼｯｸM-PRO" panose="020F0400000000000000" pitchFamily="50" charset="-128"/>
              </a:rPr>
              <a:t>他の国のクイズにも挑戦してね。</a:t>
            </a:r>
            <a:endParaRPr kumimoji="1" lang="en-US" altLang="ja-JP" sz="2400" dirty="0">
              <a:latin typeface="HG丸ｺﾞｼｯｸM-PRO" panose="020F0400000000000000" pitchFamily="50" charset="-128"/>
              <a:ea typeface="HG丸ｺﾞｼｯｸM-PRO" panose="020F0400000000000000" pitchFamily="50" charset="-128"/>
            </a:endParaRPr>
          </a:p>
        </p:txBody>
      </p:sp>
      <p:pic>
        <p:nvPicPr>
          <p:cNvPr id="4" name="図 3" descr="ミラー が含まれている画像&#10;&#10;自動的に生成された説明">
            <a:extLst>
              <a:ext uri="{FF2B5EF4-FFF2-40B4-BE49-F238E27FC236}">
                <a16:creationId xmlns:a16="http://schemas.microsoft.com/office/drawing/2014/main" id="{E5FA34B9-D142-4D47-B079-0B3188641442}"/>
              </a:ext>
            </a:extLst>
          </p:cNvPr>
          <p:cNvPicPr>
            <a:picLocks noChangeAspect="1"/>
          </p:cNvPicPr>
          <p:nvPr/>
        </p:nvPicPr>
        <p:blipFill>
          <a:blip r:embed="rId2"/>
          <a:stretch>
            <a:fillRect/>
          </a:stretch>
        </p:blipFill>
        <p:spPr>
          <a:xfrm>
            <a:off x="5914973" y="1576005"/>
            <a:ext cx="5262013" cy="3705989"/>
          </a:xfrm>
          <a:prstGeom prst="rect">
            <a:avLst/>
          </a:prstGeom>
        </p:spPr>
      </p:pic>
      <p:sp>
        <p:nvSpPr>
          <p:cNvPr id="36" name="テキスト ボックス 35">
            <a:extLst>
              <a:ext uri="{FF2B5EF4-FFF2-40B4-BE49-F238E27FC236}">
                <a16:creationId xmlns:a16="http://schemas.microsoft.com/office/drawing/2014/main" id="{B5C71F5A-EFC5-457F-A7AC-E65B12DD52AF}"/>
              </a:ext>
            </a:extLst>
          </p:cNvPr>
          <p:cNvSpPr txBox="1"/>
          <p:nvPr/>
        </p:nvSpPr>
        <p:spPr>
          <a:xfrm>
            <a:off x="6544236" y="2303490"/>
            <a:ext cx="3877985" cy="2599460"/>
          </a:xfrm>
          <a:prstGeom prst="rect">
            <a:avLst/>
          </a:prstGeom>
          <a:noFill/>
        </p:spPr>
        <p:txBody>
          <a:bodyPr vert="eaVert" wrap="square" rtlCol="0">
            <a:spAutoFit/>
          </a:bodyPr>
          <a:lstStyle/>
          <a:p>
            <a:pPr algn="ctr"/>
            <a:r>
              <a:rPr kumimoji="1" lang="ja-JP" altLang="en-US" sz="1600" b="1" dirty="0">
                <a:solidFill>
                  <a:schemeClr val="bg1"/>
                </a:solidFill>
                <a:latin typeface="HG丸ｺﾞｼｯｸM-PRO" panose="020F0400000000000000" pitchFamily="50" charset="-128"/>
                <a:ea typeface="HG丸ｺﾞｼｯｸM-PRO" panose="020F0400000000000000" pitchFamily="50" charset="-128"/>
              </a:rPr>
              <a:t>がんばりましたで賞</a:t>
            </a:r>
            <a:endParaRPr kumimoji="1" lang="en-US" altLang="ja-JP" sz="1600" b="1"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b="1"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　あなたは、この度</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カンボジアのクイズに</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挑戦し、たくさん学べ</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ましたので、ここに評</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します。</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　　　</a:t>
            </a:r>
            <a:endParaRPr kumimoji="1" lang="en-US" altLang="ja-JP" sz="1600" dirty="0">
              <a:solidFill>
                <a:schemeClr val="bg1"/>
              </a:solidFill>
              <a:latin typeface="HG丸ｺﾞｼｯｸM-PRO" panose="020F0400000000000000" pitchFamily="50" charset="-128"/>
              <a:ea typeface="HG丸ｺﾞｼｯｸM-PRO" panose="020F0400000000000000" pitchFamily="50" charset="-128"/>
            </a:endParaRPr>
          </a:p>
          <a:p>
            <a:r>
              <a:rPr kumimoji="1" lang="ja-JP" altLang="en-US" sz="1600">
                <a:solidFill>
                  <a:schemeClr val="bg1"/>
                </a:solidFill>
                <a:latin typeface="HG丸ｺﾞｼｯｸM-PRO" panose="020F0400000000000000" pitchFamily="50" charset="-128"/>
                <a:ea typeface="HG丸ｺﾞｼｯｸM-PRO" panose="020F0400000000000000" pitchFamily="50" charset="-128"/>
              </a:rPr>
              <a:t>　　　カンボジア</a:t>
            </a:r>
            <a:r>
              <a:rPr kumimoji="1" lang="ja-JP" altLang="en-US" sz="1600" dirty="0">
                <a:solidFill>
                  <a:schemeClr val="bg1"/>
                </a:solidFill>
                <a:latin typeface="HG丸ｺﾞｼｯｸM-PRO" panose="020F0400000000000000" pitchFamily="50" charset="-128"/>
                <a:ea typeface="HG丸ｺﾞｼｯｸM-PRO" panose="020F0400000000000000" pitchFamily="50" charset="-128"/>
              </a:rPr>
              <a:t>の達人</a:t>
            </a:r>
            <a:endParaRPr kumimoji="1" lang="en-US" altLang="ja-JP" sz="1100" dirty="0">
              <a:solidFill>
                <a:schemeClr val="bg1"/>
              </a:solidFill>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8877F089-AC98-44B3-86DC-4C6D5A13A3EC}"/>
              </a:ext>
            </a:extLst>
          </p:cNvPr>
          <p:cNvSpPr txBox="1"/>
          <p:nvPr/>
        </p:nvSpPr>
        <p:spPr>
          <a:xfrm>
            <a:off x="7102136" y="6172787"/>
            <a:ext cx="4074850" cy="369332"/>
          </a:xfrm>
          <a:prstGeom prst="rect">
            <a:avLst/>
          </a:prstGeom>
          <a:noFill/>
        </p:spPr>
        <p:txBody>
          <a:bodyPr wrap="square" rtlCol="0">
            <a:spAutoFit/>
          </a:bodyPr>
          <a:lstStyle/>
          <a:p>
            <a:r>
              <a:rPr kumimoji="1" lang="ja-JP" altLang="en-US" dirty="0"/>
              <a:t>監修：在大阪カンボジア王国名誉領事館</a:t>
            </a:r>
          </a:p>
        </p:txBody>
      </p:sp>
    </p:spTree>
    <p:extLst>
      <p:ext uri="{BB962C8B-B14F-4D97-AF65-F5344CB8AC3E}">
        <p14:creationId xmlns:p14="http://schemas.microsoft.com/office/powerpoint/2010/main" val="1615129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036164" y="1882065"/>
            <a:ext cx="6090081"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問１</a:t>
            </a:r>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6758863" y="4181314"/>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283937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a:xfrm>
            <a:off x="2380988" y="879077"/>
            <a:ext cx="7958331" cy="1077229"/>
          </a:xfrm>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kumimoji="1" lang="en-US" altLang="ja-JP" sz="4000" dirty="0">
                <a:latin typeface="HG丸ｺﾞｼｯｸM-PRO" panose="020F0400000000000000" pitchFamily="50" charset="-128"/>
                <a:ea typeface="HG丸ｺﾞｼｯｸM-PRO" panose="020F0400000000000000" pitchFamily="50" charset="-128"/>
              </a:rPr>
              <a:t>2</a:t>
            </a:r>
            <a:r>
              <a:rPr kumimoji="1" lang="ja-JP" altLang="en-US" sz="4000" dirty="0">
                <a:latin typeface="HG丸ｺﾞｼｯｸM-PRO" panose="020F0400000000000000" pitchFamily="50" charset="-128"/>
                <a:ea typeface="HG丸ｺﾞｼｯｸM-PRO" panose="020F0400000000000000" pitchFamily="50" charset="-128"/>
              </a:rPr>
              <a:t>　カンボジアはどこにある？</a:t>
            </a: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2636666" y="2157274"/>
            <a:ext cx="6072327"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ミャンマーとタイの間</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2601154" y="2931111"/>
            <a:ext cx="8105313"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3" action="ppaction://hlinksldjump">
                  <a:extLst>
                    <a:ext uri="{A12FA001-AC4F-418D-AE19-62706E023703}">
                      <ahyp:hlinkClr xmlns:ahyp="http://schemas.microsoft.com/office/drawing/2018/hyperlinkcolor" val="tx"/>
                    </a:ext>
                  </a:extLst>
                </a:hlinkClick>
              </a:rPr>
              <a:t>タイとラオスとベトナムに隣接</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2618910" y="3743418"/>
            <a:ext cx="7661432"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マレーシアとシンガポールの間</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2611808" y="4608472"/>
            <a:ext cx="5893000"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r>
              <a:rPr kumimoji="1" lang="ja-JP" altLang="en-US" sz="3600" dirty="0">
                <a:latin typeface="HG丸ｺﾞｼｯｸM-PRO" panose="020F0400000000000000" pitchFamily="50" charset="-128"/>
                <a:ea typeface="HG丸ｺﾞｼｯｸM-PRO" panose="020F0400000000000000" pitchFamily="50" charset="-128"/>
              </a:rPr>
              <a:t>　</a:t>
            </a:r>
            <a:r>
              <a:rPr kumimoji="1" lang="ja-JP" altLang="en-US" sz="3600" dirty="0">
                <a:latin typeface="HG丸ｺﾞｼｯｸM-PRO" panose="020F0400000000000000" pitchFamily="50" charset="-128"/>
                <a:ea typeface="HG丸ｺﾞｼｯｸM-PRO" panose="020F0400000000000000" pitchFamily="50" charset="-128"/>
                <a:hlinkClick r:id="rId2" action="ppaction://hlinksldjump">
                  <a:extLst>
                    <a:ext uri="{A12FA001-AC4F-418D-AE19-62706E023703}">
                      <ahyp:hlinkClr xmlns:ahyp="http://schemas.microsoft.com/office/drawing/2018/hyperlinkcolor" val="tx"/>
                    </a:ext>
                  </a:extLst>
                </a:hlinkClick>
              </a:rPr>
              <a:t>インドネシアと隣接</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8" name="グループ化 7">
            <a:extLst>
              <a:ext uri="{FF2B5EF4-FFF2-40B4-BE49-F238E27FC236}">
                <a16:creationId xmlns:a16="http://schemas.microsoft.com/office/drawing/2014/main" id="{C3A05F23-679A-429C-BBC7-29CC9B17BC65}"/>
              </a:ext>
            </a:extLst>
          </p:cNvPr>
          <p:cNvGrpSpPr/>
          <p:nvPr/>
        </p:nvGrpSpPr>
        <p:grpSpPr>
          <a:xfrm>
            <a:off x="9340744" y="261381"/>
            <a:ext cx="2458790" cy="416402"/>
            <a:chOff x="9295246" y="350158"/>
            <a:chExt cx="2458790" cy="416402"/>
          </a:xfrm>
        </p:grpSpPr>
        <p:sp>
          <p:nvSpPr>
            <p:cNvPr id="9" name="テキスト ボックス 8">
              <a:extLst>
                <a:ext uri="{FF2B5EF4-FFF2-40B4-BE49-F238E27FC236}">
                  <a16:creationId xmlns:a16="http://schemas.microsoft.com/office/drawing/2014/main" id="{84DD8373-DBC2-4166-A4C0-F0433AB30938}"/>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0" name="図 9">
              <a:extLst>
                <a:ext uri="{FF2B5EF4-FFF2-40B4-BE49-F238E27FC236}">
                  <a16:creationId xmlns:a16="http://schemas.microsoft.com/office/drawing/2014/main" id="{B535027D-7E95-4500-B95C-165A4915B177}"/>
                </a:ext>
              </a:extLst>
            </p:cNvPr>
            <p:cNvPicPr>
              <a:picLocks noChangeAspect="1"/>
            </p:cNvPicPr>
            <p:nvPr/>
          </p:nvPicPr>
          <p:blipFill>
            <a:blip r:embed="rId4"/>
            <a:stretch>
              <a:fillRect/>
            </a:stretch>
          </p:blipFill>
          <p:spPr>
            <a:xfrm>
              <a:off x="9295246" y="350158"/>
              <a:ext cx="416402" cy="416402"/>
            </a:xfrm>
            <a:prstGeom prst="rect">
              <a:avLst/>
            </a:prstGeom>
          </p:spPr>
        </p:pic>
      </p:grpSp>
    </p:spTree>
    <p:extLst>
      <p:ext uri="{BB962C8B-B14F-4D97-AF65-F5344CB8AC3E}">
        <p14:creationId xmlns:p14="http://schemas.microsoft.com/office/powerpoint/2010/main" val="96724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473693" y="944932"/>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1588612" y="3058161"/>
            <a:ext cx="3971874" cy="1196307"/>
          </a:xfrm>
        </p:spPr>
        <p:txBody>
          <a:bodyPr>
            <a:normAutofit/>
          </a:bodyPr>
          <a:lstStyle/>
          <a:p>
            <a:r>
              <a:rPr kumimoji="1" lang="ja-JP" altLang="en-US" sz="2400" dirty="0">
                <a:latin typeface="HG丸ｺﾞｼｯｸM-PRO" panose="020F0400000000000000" pitchFamily="50" charset="-128"/>
                <a:ea typeface="HG丸ｺﾞｼｯｸM-PRO" panose="020F0400000000000000" pitchFamily="50" charset="-128"/>
              </a:rPr>
              <a:t>タイ、ラオス、ベトナムに隣接</a:t>
            </a:r>
          </a:p>
        </p:txBody>
      </p:sp>
      <p:sp>
        <p:nvSpPr>
          <p:cNvPr id="13" name="四角形: 角を丸くする 12">
            <a:hlinkClick r:id="rId2" action="ppaction://hlinksldjump"/>
            <a:extLst>
              <a:ext uri="{FF2B5EF4-FFF2-40B4-BE49-F238E27FC236}">
                <a16:creationId xmlns:a16="http://schemas.microsoft.com/office/drawing/2014/main" id="{68121881-B409-4593-A221-60130D857D76}"/>
              </a:ext>
            </a:extLst>
          </p:cNvPr>
          <p:cNvSpPr/>
          <p:nvPr/>
        </p:nvSpPr>
        <p:spPr>
          <a:xfrm>
            <a:off x="1763504" y="5100221"/>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hlinkClick r:id="rId2" action="ppaction://hlinksldjump"/>
            <a:extLst>
              <a:ext uri="{FF2B5EF4-FFF2-40B4-BE49-F238E27FC236}">
                <a16:creationId xmlns:a16="http://schemas.microsoft.com/office/drawing/2014/main" id="{A17ED781-1D92-471B-A051-FD7DB49C03F8}"/>
              </a:ext>
            </a:extLst>
          </p:cNvPr>
          <p:cNvSpPr txBox="1"/>
          <p:nvPr/>
        </p:nvSpPr>
        <p:spPr>
          <a:xfrm>
            <a:off x="2263324" y="5312977"/>
            <a:ext cx="2965626"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15" name="テキスト ボックス 14">
            <a:extLst>
              <a:ext uri="{FF2B5EF4-FFF2-40B4-BE49-F238E27FC236}">
                <a16:creationId xmlns:a16="http://schemas.microsoft.com/office/drawing/2014/main" id="{70204412-41F7-4637-A187-F3C6BA144E4A}"/>
              </a:ext>
            </a:extLst>
          </p:cNvPr>
          <p:cNvSpPr txBox="1"/>
          <p:nvPr/>
        </p:nvSpPr>
        <p:spPr>
          <a:xfrm>
            <a:off x="1065320" y="147553"/>
            <a:ext cx="816746" cy="369332"/>
          </a:xfrm>
          <a:prstGeom prst="rect">
            <a:avLst/>
          </a:prstGeom>
          <a:noFill/>
        </p:spPr>
        <p:txBody>
          <a:bodyPr wrap="square" rtlCol="0">
            <a:spAutoFit/>
          </a:bodyPr>
          <a:lstStyle/>
          <a:p>
            <a:r>
              <a:rPr kumimoji="1" lang="ja-JP" altLang="en-US" dirty="0"/>
              <a:t>問</a:t>
            </a:r>
            <a:r>
              <a:rPr kumimoji="1" lang="en-US" altLang="ja-JP" dirty="0"/>
              <a:t>2</a:t>
            </a:r>
            <a:endParaRPr kumimoji="1" lang="ja-JP" altLang="en-US" dirty="0"/>
          </a:p>
        </p:txBody>
      </p:sp>
      <p:pic>
        <p:nvPicPr>
          <p:cNvPr id="6" name="図 5">
            <a:extLst>
              <a:ext uri="{FF2B5EF4-FFF2-40B4-BE49-F238E27FC236}">
                <a16:creationId xmlns:a16="http://schemas.microsoft.com/office/drawing/2014/main" id="{1B0C9646-D061-4959-B055-B62DC34167EB}"/>
              </a:ext>
            </a:extLst>
          </p:cNvPr>
          <p:cNvPicPr>
            <a:picLocks noChangeAspect="1"/>
          </p:cNvPicPr>
          <p:nvPr/>
        </p:nvPicPr>
        <p:blipFill>
          <a:blip r:embed="rId3"/>
          <a:stretch>
            <a:fillRect/>
          </a:stretch>
        </p:blipFill>
        <p:spPr>
          <a:xfrm>
            <a:off x="5915484" y="1074377"/>
            <a:ext cx="5270361" cy="4713863"/>
          </a:xfrm>
          <a:prstGeom prst="rect">
            <a:avLst/>
          </a:prstGeom>
        </p:spPr>
      </p:pic>
      <p:sp>
        <p:nvSpPr>
          <p:cNvPr id="7" name="テキスト ボックス 6">
            <a:extLst>
              <a:ext uri="{FF2B5EF4-FFF2-40B4-BE49-F238E27FC236}">
                <a16:creationId xmlns:a16="http://schemas.microsoft.com/office/drawing/2014/main" id="{FB7025C2-BD6C-4094-A8DA-4749A41F7929}"/>
              </a:ext>
            </a:extLst>
          </p:cNvPr>
          <p:cNvSpPr txBox="1"/>
          <p:nvPr/>
        </p:nvSpPr>
        <p:spPr>
          <a:xfrm>
            <a:off x="9397425" y="5513033"/>
            <a:ext cx="1788420" cy="270590"/>
          </a:xfrm>
          <a:prstGeom prst="rect">
            <a:avLst/>
          </a:prstGeom>
          <a:noFill/>
        </p:spPr>
        <p:txBody>
          <a:bodyPr wrap="square" rtlCol="0">
            <a:spAutoFit/>
          </a:bodyPr>
          <a:lstStyle/>
          <a:p>
            <a:r>
              <a:rPr kumimoji="1" lang="ja-JP" altLang="en-US" sz="1100" dirty="0">
                <a:solidFill>
                  <a:schemeClr val="bg1"/>
                </a:solidFill>
              </a:rPr>
              <a:t>地図データ＠</a:t>
            </a:r>
            <a:r>
              <a:rPr kumimoji="1" lang="en-US" altLang="ja-JP" sz="1100" dirty="0">
                <a:solidFill>
                  <a:schemeClr val="bg1"/>
                </a:solidFill>
              </a:rPr>
              <a:t>Google2020</a:t>
            </a:r>
            <a:endParaRPr kumimoji="1" lang="ja-JP" altLang="en-US" sz="1100" dirty="0">
              <a:solidFill>
                <a:schemeClr val="bg1"/>
              </a:solidFill>
            </a:endParaRPr>
          </a:p>
        </p:txBody>
      </p:sp>
      <p:sp>
        <p:nvSpPr>
          <p:cNvPr id="8" name="テキスト ボックス 7">
            <a:extLst>
              <a:ext uri="{FF2B5EF4-FFF2-40B4-BE49-F238E27FC236}">
                <a16:creationId xmlns:a16="http://schemas.microsoft.com/office/drawing/2014/main" id="{97760A30-D9A5-4597-91AD-5E17A3FFA894}"/>
              </a:ext>
            </a:extLst>
          </p:cNvPr>
          <p:cNvSpPr txBox="1"/>
          <p:nvPr/>
        </p:nvSpPr>
        <p:spPr>
          <a:xfrm>
            <a:off x="6566266" y="1242874"/>
            <a:ext cx="811078" cy="307777"/>
          </a:xfrm>
          <a:prstGeom prst="rect">
            <a:avLst/>
          </a:prstGeom>
          <a:noFill/>
        </p:spPr>
        <p:txBody>
          <a:bodyPr wrap="square" rtlCol="0">
            <a:spAutoFit/>
          </a:bodyPr>
          <a:lstStyle/>
          <a:p>
            <a:r>
              <a:rPr kumimoji="1" lang="ja-JP" altLang="en-US" sz="1400" dirty="0">
                <a:solidFill>
                  <a:schemeClr val="bg1"/>
                </a:solidFill>
                <a:latin typeface="HGｺﾞｼｯｸE" panose="020B0909000000000000" pitchFamily="49" charset="-128"/>
                <a:ea typeface="HGｺﾞｼｯｸE" panose="020B0909000000000000" pitchFamily="49" charset="-128"/>
              </a:rPr>
              <a:t>タイ</a:t>
            </a:r>
          </a:p>
        </p:txBody>
      </p:sp>
      <p:sp>
        <p:nvSpPr>
          <p:cNvPr id="10" name="テキスト ボックス 9">
            <a:extLst>
              <a:ext uri="{FF2B5EF4-FFF2-40B4-BE49-F238E27FC236}">
                <a16:creationId xmlns:a16="http://schemas.microsoft.com/office/drawing/2014/main" id="{6D84B0F3-88AF-4CA0-BD23-2437C4D19892}"/>
              </a:ext>
            </a:extLst>
          </p:cNvPr>
          <p:cNvSpPr txBox="1"/>
          <p:nvPr/>
        </p:nvSpPr>
        <p:spPr>
          <a:xfrm>
            <a:off x="8858184" y="2719607"/>
            <a:ext cx="811078" cy="307777"/>
          </a:xfrm>
          <a:prstGeom prst="rect">
            <a:avLst/>
          </a:prstGeom>
          <a:noFill/>
        </p:spPr>
        <p:txBody>
          <a:bodyPr wrap="square" rtlCol="0">
            <a:spAutoFit/>
          </a:bodyPr>
          <a:lstStyle/>
          <a:p>
            <a:r>
              <a:rPr kumimoji="1" lang="ja-JP" altLang="en-US" sz="1400" dirty="0">
                <a:solidFill>
                  <a:schemeClr val="bg1"/>
                </a:solidFill>
                <a:latin typeface="HGｺﾞｼｯｸE" panose="020B0909000000000000" pitchFamily="49" charset="-128"/>
                <a:ea typeface="HGｺﾞｼｯｸE" panose="020B0909000000000000" pitchFamily="49" charset="-128"/>
              </a:rPr>
              <a:t>ラオス</a:t>
            </a:r>
          </a:p>
        </p:txBody>
      </p:sp>
    </p:spTree>
    <p:extLst>
      <p:ext uri="{BB962C8B-B14F-4D97-AF65-F5344CB8AC3E}">
        <p14:creationId xmlns:p14="http://schemas.microsoft.com/office/powerpoint/2010/main" val="3027345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FE4163-48F5-49EC-8543-639FEB37F4D4}"/>
              </a:ext>
            </a:extLst>
          </p:cNvPr>
          <p:cNvSpPr txBox="1"/>
          <p:nvPr/>
        </p:nvSpPr>
        <p:spPr>
          <a:xfrm>
            <a:off x="3169330" y="1917577"/>
            <a:ext cx="5850384" cy="923330"/>
          </a:xfrm>
          <a:prstGeom prst="rect">
            <a:avLst/>
          </a:prstGeom>
          <a:noFill/>
        </p:spPr>
        <p:txBody>
          <a:bodyPr wrap="square" rtlCol="0">
            <a:spAutoFit/>
          </a:bodyPr>
          <a:lstStyle/>
          <a:p>
            <a:r>
              <a:rPr kumimoji="1" lang="ja-JP" altLang="en-US" sz="5400" dirty="0">
                <a:latin typeface="HG丸ｺﾞｼｯｸM-PRO" panose="020F0400000000000000" pitchFamily="50" charset="-128"/>
                <a:ea typeface="HG丸ｺﾞｼｯｸM-PRO" panose="020F0400000000000000" pitchFamily="50" charset="-128"/>
              </a:rPr>
              <a:t>おっと！まちがい</a:t>
            </a:r>
          </a:p>
        </p:txBody>
      </p:sp>
      <p:sp>
        <p:nvSpPr>
          <p:cNvPr id="3" name="テキスト ボックス 2">
            <a:extLst>
              <a:ext uri="{FF2B5EF4-FFF2-40B4-BE49-F238E27FC236}">
                <a16:creationId xmlns:a16="http://schemas.microsoft.com/office/drawing/2014/main" id="{CE9CB2DC-F3D0-4E66-9A93-17DA7F17AD3D}"/>
              </a:ext>
            </a:extLst>
          </p:cNvPr>
          <p:cNvSpPr txBox="1"/>
          <p:nvPr/>
        </p:nvSpPr>
        <p:spPr>
          <a:xfrm>
            <a:off x="1260629" y="266330"/>
            <a:ext cx="816746" cy="369332"/>
          </a:xfrm>
          <a:prstGeom prst="rect">
            <a:avLst/>
          </a:prstGeom>
          <a:noFill/>
        </p:spPr>
        <p:txBody>
          <a:bodyPr wrap="square" rtlCol="0">
            <a:spAutoFit/>
          </a:bodyPr>
          <a:lstStyle/>
          <a:p>
            <a:r>
              <a:rPr kumimoji="1" lang="ja-JP" altLang="en-US" dirty="0"/>
              <a:t>問</a:t>
            </a:r>
            <a:r>
              <a:rPr kumimoji="1" lang="en-US" altLang="ja-JP" dirty="0"/>
              <a:t>2</a:t>
            </a:r>
            <a:endParaRPr kumimoji="1" lang="ja-JP" altLang="en-US" dirty="0"/>
          </a:p>
        </p:txBody>
      </p:sp>
      <p:sp>
        <p:nvSpPr>
          <p:cNvPr id="4" name="四角形: 角を丸くする 3">
            <a:hlinkClick r:id="rId2" action="ppaction://hlinksldjump"/>
            <a:extLst>
              <a:ext uri="{FF2B5EF4-FFF2-40B4-BE49-F238E27FC236}">
                <a16:creationId xmlns:a16="http://schemas.microsoft.com/office/drawing/2014/main" id="{D5CC309D-5009-4676-9AC5-22FEB3F199F1}"/>
              </a:ext>
            </a:extLst>
          </p:cNvPr>
          <p:cNvSpPr/>
          <p:nvPr/>
        </p:nvSpPr>
        <p:spPr>
          <a:xfrm>
            <a:off x="2077375" y="3986074"/>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3" action="ppaction://hlinksldjump"/>
            <a:extLst>
              <a:ext uri="{FF2B5EF4-FFF2-40B4-BE49-F238E27FC236}">
                <a16:creationId xmlns:a16="http://schemas.microsoft.com/office/drawing/2014/main" id="{47AB4128-8E23-4001-BAC9-A258F16D4609}"/>
              </a:ext>
            </a:extLst>
          </p:cNvPr>
          <p:cNvSpPr/>
          <p:nvPr/>
        </p:nvSpPr>
        <p:spPr>
          <a:xfrm>
            <a:off x="6288348" y="3999336"/>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hlinkClick r:id="rId2" action="ppaction://hlinksldjump"/>
            <a:extLst>
              <a:ext uri="{FF2B5EF4-FFF2-40B4-BE49-F238E27FC236}">
                <a16:creationId xmlns:a16="http://schemas.microsoft.com/office/drawing/2014/main" id="{691D52B7-B0F5-46A0-8A4B-0B93ED7AED8F}"/>
              </a:ext>
            </a:extLst>
          </p:cNvPr>
          <p:cNvSpPr txBox="1"/>
          <p:nvPr/>
        </p:nvSpPr>
        <p:spPr>
          <a:xfrm>
            <a:off x="2396975" y="4208018"/>
            <a:ext cx="3240349"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↩もういちど挑戦する</a:t>
            </a:r>
          </a:p>
        </p:txBody>
      </p:sp>
      <p:sp>
        <p:nvSpPr>
          <p:cNvPr id="7" name="テキスト ボックス 6">
            <a:hlinkClick r:id="rId3" action="ppaction://hlinksldjump"/>
            <a:extLst>
              <a:ext uri="{FF2B5EF4-FFF2-40B4-BE49-F238E27FC236}">
                <a16:creationId xmlns:a16="http://schemas.microsoft.com/office/drawing/2014/main" id="{EBD4726C-A15E-47A1-AC0A-93A85874B886}"/>
              </a:ext>
            </a:extLst>
          </p:cNvPr>
          <p:cNvSpPr txBox="1"/>
          <p:nvPr/>
        </p:nvSpPr>
        <p:spPr>
          <a:xfrm>
            <a:off x="7105092" y="4198830"/>
            <a:ext cx="2935553"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Tree>
    <p:extLst>
      <p:ext uri="{BB962C8B-B14F-4D97-AF65-F5344CB8AC3E}">
        <p14:creationId xmlns:p14="http://schemas.microsoft.com/office/powerpoint/2010/main" val="2689901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00FAD-FB65-4BD8-B005-C2C29928F709}"/>
              </a:ext>
            </a:extLst>
          </p:cNvPr>
          <p:cNvSpPr>
            <a:spLocks noGrp="1"/>
          </p:cNvSpPr>
          <p:nvPr>
            <p:ph type="title"/>
          </p:nvPr>
        </p:nvSpPr>
        <p:spPr/>
        <p:txBody>
          <a:bodyPr>
            <a:normAutofit/>
          </a:bodyPr>
          <a:lstStyle/>
          <a:p>
            <a:pPr algn="l"/>
            <a:r>
              <a:rPr kumimoji="1" lang="ja-JP" altLang="en-US" sz="4000" dirty="0">
                <a:latin typeface="HG丸ｺﾞｼｯｸM-PRO" panose="020F0400000000000000" pitchFamily="50" charset="-128"/>
                <a:ea typeface="HG丸ｺﾞｼｯｸM-PRO" panose="020F0400000000000000" pitchFamily="50" charset="-128"/>
              </a:rPr>
              <a:t>問</a:t>
            </a:r>
            <a:r>
              <a:rPr kumimoji="1" lang="en-US" altLang="ja-JP" sz="4000" dirty="0">
                <a:latin typeface="HG丸ｺﾞｼｯｸM-PRO" panose="020F0400000000000000" pitchFamily="50" charset="-128"/>
                <a:ea typeface="HG丸ｺﾞｼｯｸM-PRO" panose="020F0400000000000000" pitchFamily="50" charset="-128"/>
              </a:rPr>
              <a:t>3</a:t>
            </a:r>
            <a:r>
              <a:rPr kumimoji="1" lang="ja-JP" altLang="en-US" sz="4000" dirty="0">
                <a:latin typeface="HG丸ｺﾞｼｯｸM-PRO" panose="020F0400000000000000" pitchFamily="50" charset="-128"/>
                <a:ea typeface="HG丸ｺﾞｼｯｸM-PRO" panose="020F0400000000000000" pitchFamily="50" charset="-128"/>
              </a:rPr>
              <a:t>　カンボジアの国旗はどれ？</a:t>
            </a:r>
          </a:p>
        </p:txBody>
      </p:sp>
      <p:sp>
        <p:nvSpPr>
          <p:cNvPr id="4" name="テキスト ボックス 3">
            <a:extLst>
              <a:ext uri="{FF2B5EF4-FFF2-40B4-BE49-F238E27FC236}">
                <a16:creationId xmlns:a16="http://schemas.microsoft.com/office/drawing/2014/main" id="{CF68DB62-617D-4BDD-A2C4-C20D36636F64}"/>
              </a:ext>
            </a:extLst>
          </p:cNvPr>
          <p:cNvSpPr txBox="1"/>
          <p:nvPr/>
        </p:nvSpPr>
        <p:spPr>
          <a:xfrm>
            <a:off x="2706971" y="2080825"/>
            <a:ext cx="612559"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A</a:t>
            </a:r>
            <a:r>
              <a:rPr kumimoji="1" lang="ja-JP" altLang="en-US" sz="3600" dirty="0">
                <a:latin typeface="HG丸ｺﾞｼｯｸM-PRO" panose="020F0400000000000000" pitchFamily="50" charset="-128"/>
                <a:ea typeface="HG丸ｺﾞｼｯｸM-PRO" panose="020F0400000000000000" pitchFamily="50" charset="-128"/>
              </a:rPr>
              <a:t>　　</a:t>
            </a:r>
          </a:p>
        </p:txBody>
      </p:sp>
      <p:sp>
        <p:nvSpPr>
          <p:cNvPr id="5" name="テキスト ボックス 4">
            <a:extLst>
              <a:ext uri="{FF2B5EF4-FFF2-40B4-BE49-F238E27FC236}">
                <a16:creationId xmlns:a16="http://schemas.microsoft.com/office/drawing/2014/main" id="{AE71F399-3FD9-4560-92C1-E433039B8A9A}"/>
              </a:ext>
            </a:extLst>
          </p:cNvPr>
          <p:cNvSpPr txBox="1"/>
          <p:nvPr/>
        </p:nvSpPr>
        <p:spPr>
          <a:xfrm>
            <a:off x="6713860" y="2120544"/>
            <a:ext cx="534062"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B</a:t>
            </a:r>
            <a:r>
              <a:rPr kumimoji="1" lang="ja-JP" altLang="en-US" sz="3600" dirty="0">
                <a:latin typeface="HG丸ｺﾞｼｯｸM-PRO" panose="020F0400000000000000" pitchFamily="50" charset="-128"/>
                <a:ea typeface="HG丸ｺﾞｼｯｸM-PRO" panose="020F0400000000000000" pitchFamily="50" charset="-128"/>
              </a:rPr>
              <a:t>　</a:t>
            </a:r>
          </a:p>
        </p:txBody>
      </p:sp>
      <p:sp>
        <p:nvSpPr>
          <p:cNvPr id="6" name="テキスト ボックス 5">
            <a:extLst>
              <a:ext uri="{FF2B5EF4-FFF2-40B4-BE49-F238E27FC236}">
                <a16:creationId xmlns:a16="http://schemas.microsoft.com/office/drawing/2014/main" id="{407617D1-92E3-47E9-9159-AB8D1499C226}"/>
              </a:ext>
            </a:extLst>
          </p:cNvPr>
          <p:cNvSpPr txBox="1"/>
          <p:nvPr/>
        </p:nvSpPr>
        <p:spPr>
          <a:xfrm>
            <a:off x="2751359" y="4250407"/>
            <a:ext cx="523782"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C</a:t>
            </a:r>
            <a:endParaRPr kumimoji="1" lang="ja-JP" altLang="en-US" sz="3600" dirty="0">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5FC3A876-AF2F-457E-9258-3D8122035674}"/>
              </a:ext>
            </a:extLst>
          </p:cNvPr>
          <p:cNvSpPr txBox="1"/>
          <p:nvPr/>
        </p:nvSpPr>
        <p:spPr>
          <a:xfrm>
            <a:off x="6749369" y="4258952"/>
            <a:ext cx="553376" cy="646331"/>
          </a:xfrm>
          <a:prstGeom prst="rect">
            <a:avLst/>
          </a:prstGeom>
          <a:noFill/>
        </p:spPr>
        <p:txBody>
          <a:bodyPr wrap="square" rtlCol="0">
            <a:spAutoFit/>
          </a:bodyPr>
          <a:lstStyle/>
          <a:p>
            <a:r>
              <a:rPr kumimoji="1" lang="en-US" altLang="ja-JP" sz="3600" dirty="0">
                <a:latin typeface="HG丸ｺﾞｼｯｸM-PRO" panose="020F0400000000000000" pitchFamily="50" charset="-128"/>
                <a:ea typeface="HG丸ｺﾞｼｯｸM-PRO" panose="020F0400000000000000" pitchFamily="50" charset="-128"/>
              </a:rPr>
              <a:t>D</a:t>
            </a:r>
            <a:endParaRPr kumimoji="1" lang="ja-JP" altLang="en-US" sz="3600" dirty="0">
              <a:latin typeface="HG丸ｺﾞｼｯｸM-PRO" panose="020F0400000000000000" pitchFamily="50" charset="-128"/>
              <a:ea typeface="HG丸ｺﾞｼｯｸM-PRO" panose="020F0400000000000000" pitchFamily="50" charset="-128"/>
            </a:endParaRPr>
          </a:p>
        </p:txBody>
      </p:sp>
      <p:grpSp>
        <p:nvGrpSpPr>
          <p:cNvPr id="15" name="グループ化 14">
            <a:extLst>
              <a:ext uri="{FF2B5EF4-FFF2-40B4-BE49-F238E27FC236}">
                <a16:creationId xmlns:a16="http://schemas.microsoft.com/office/drawing/2014/main" id="{0ECF90A3-8F9B-4F1A-A7E7-EFEE36F42FC3}"/>
              </a:ext>
            </a:extLst>
          </p:cNvPr>
          <p:cNvGrpSpPr/>
          <p:nvPr/>
        </p:nvGrpSpPr>
        <p:grpSpPr>
          <a:xfrm>
            <a:off x="9340744" y="261381"/>
            <a:ext cx="2458790" cy="416402"/>
            <a:chOff x="9295246" y="350158"/>
            <a:chExt cx="2458790" cy="416402"/>
          </a:xfrm>
        </p:grpSpPr>
        <p:sp>
          <p:nvSpPr>
            <p:cNvPr id="16" name="テキスト ボックス 15">
              <a:extLst>
                <a:ext uri="{FF2B5EF4-FFF2-40B4-BE49-F238E27FC236}">
                  <a16:creationId xmlns:a16="http://schemas.microsoft.com/office/drawing/2014/main" id="{10159400-0B86-4107-A431-1F83EFE7FE46}"/>
                </a:ext>
              </a:extLst>
            </p:cNvPr>
            <p:cNvSpPr txBox="1"/>
            <p:nvPr/>
          </p:nvSpPr>
          <p:spPr>
            <a:xfrm>
              <a:off x="9738284" y="386714"/>
              <a:ext cx="2015752" cy="307777"/>
            </a:xfrm>
            <a:prstGeom prst="rect">
              <a:avLst/>
            </a:prstGeom>
            <a:noFill/>
          </p:spPr>
          <p:txBody>
            <a:bodyPr wrap="square" rtlCol="0">
              <a:spAutoFit/>
            </a:bodyPr>
            <a:lstStyle/>
            <a:p>
              <a:r>
                <a:rPr kumimoji="1" lang="ja-JP" altLang="en-US" sz="1400" dirty="0">
                  <a:latin typeface="HG丸ｺﾞｼｯｸM-PRO" panose="020F0400000000000000" pitchFamily="50" charset="-128"/>
                  <a:ea typeface="HG丸ｺﾞｼｯｸM-PRO" panose="020F0400000000000000" pitchFamily="50" charset="-128"/>
                </a:rPr>
                <a:t>カンボジアの達人</a:t>
              </a:r>
            </a:p>
          </p:txBody>
        </p:sp>
        <p:pic>
          <p:nvPicPr>
            <p:cNvPr id="17" name="図 16">
              <a:extLst>
                <a:ext uri="{FF2B5EF4-FFF2-40B4-BE49-F238E27FC236}">
                  <a16:creationId xmlns:a16="http://schemas.microsoft.com/office/drawing/2014/main" id="{08E939EA-50C8-4C9E-846F-487DE314EBAE}"/>
                </a:ext>
              </a:extLst>
            </p:cNvPr>
            <p:cNvPicPr>
              <a:picLocks noChangeAspect="1"/>
            </p:cNvPicPr>
            <p:nvPr/>
          </p:nvPicPr>
          <p:blipFill>
            <a:blip r:embed="rId2"/>
            <a:stretch>
              <a:fillRect/>
            </a:stretch>
          </p:blipFill>
          <p:spPr>
            <a:xfrm>
              <a:off x="9295246" y="350158"/>
              <a:ext cx="416402" cy="416402"/>
            </a:xfrm>
            <a:prstGeom prst="rect">
              <a:avLst/>
            </a:prstGeom>
          </p:spPr>
        </p:pic>
      </p:grpSp>
      <p:pic>
        <p:nvPicPr>
          <p:cNvPr id="9" name="図 8">
            <a:hlinkClick r:id="rId3" action="ppaction://hlinksldjump"/>
            <a:extLst>
              <a:ext uri="{FF2B5EF4-FFF2-40B4-BE49-F238E27FC236}">
                <a16:creationId xmlns:a16="http://schemas.microsoft.com/office/drawing/2014/main" id="{2BE85346-5197-4145-A713-AEF80FE3FE16}"/>
              </a:ext>
            </a:extLst>
          </p:cNvPr>
          <p:cNvPicPr>
            <a:picLocks noChangeAspect="1"/>
          </p:cNvPicPr>
          <p:nvPr/>
        </p:nvPicPr>
        <p:blipFill>
          <a:blip r:embed="rId4"/>
          <a:stretch>
            <a:fillRect/>
          </a:stretch>
        </p:blipFill>
        <p:spPr>
          <a:xfrm>
            <a:off x="3481242" y="2194898"/>
            <a:ext cx="2303756" cy="1535837"/>
          </a:xfrm>
          <a:prstGeom prst="rect">
            <a:avLst/>
          </a:prstGeom>
        </p:spPr>
      </p:pic>
      <p:pic>
        <p:nvPicPr>
          <p:cNvPr id="13" name="図 12">
            <a:hlinkClick r:id="rId3" action="ppaction://hlinksldjump"/>
            <a:extLst>
              <a:ext uri="{FF2B5EF4-FFF2-40B4-BE49-F238E27FC236}">
                <a16:creationId xmlns:a16="http://schemas.microsoft.com/office/drawing/2014/main" id="{BD0624C0-93FD-4A29-8B7C-B9264454122A}"/>
              </a:ext>
            </a:extLst>
          </p:cNvPr>
          <p:cNvPicPr>
            <a:picLocks noChangeAspect="1"/>
          </p:cNvPicPr>
          <p:nvPr/>
        </p:nvPicPr>
        <p:blipFill>
          <a:blip r:embed="rId5"/>
          <a:stretch>
            <a:fillRect/>
          </a:stretch>
        </p:blipFill>
        <p:spPr>
          <a:xfrm>
            <a:off x="3481242" y="4351303"/>
            <a:ext cx="2303756" cy="1535837"/>
          </a:xfrm>
          <a:prstGeom prst="rect">
            <a:avLst/>
          </a:prstGeom>
        </p:spPr>
      </p:pic>
      <p:pic>
        <p:nvPicPr>
          <p:cNvPr id="19" name="図 18">
            <a:hlinkClick r:id="rId6" action="ppaction://hlinksldjump"/>
            <a:extLst>
              <a:ext uri="{FF2B5EF4-FFF2-40B4-BE49-F238E27FC236}">
                <a16:creationId xmlns:a16="http://schemas.microsoft.com/office/drawing/2014/main" id="{D3F4C5FD-470F-4C8F-A74D-F9B7925349DF}"/>
              </a:ext>
            </a:extLst>
          </p:cNvPr>
          <p:cNvPicPr>
            <a:picLocks noChangeAspect="1"/>
          </p:cNvPicPr>
          <p:nvPr/>
        </p:nvPicPr>
        <p:blipFill>
          <a:blip r:embed="rId7"/>
          <a:stretch>
            <a:fillRect/>
          </a:stretch>
        </p:blipFill>
        <p:spPr>
          <a:xfrm>
            <a:off x="7433198" y="2237430"/>
            <a:ext cx="2303756" cy="1535838"/>
          </a:xfrm>
          <a:prstGeom prst="rect">
            <a:avLst/>
          </a:prstGeom>
        </p:spPr>
      </p:pic>
      <p:pic>
        <p:nvPicPr>
          <p:cNvPr id="23" name="図 22">
            <a:hlinkClick r:id="rId3" action="ppaction://hlinksldjump"/>
            <a:extLst>
              <a:ext uri="{FF2B5EF4-FFF2-40B4-BE49-F238E27FC236}">
                <a16:creationId xmlns:a16="http://schemas.microsoft.com/office/drawing/2014/main" id="{CF83E63A-5213-44E3-956D-35C6E26951F2}"/>
              </a:ext>
            </a:extLst>
          </p:cNvPr>
          <p:cNvPicPr>
            <a:picLocks noChangeAspect="1"/>
          </p:cNvPicPr>
          <p:nvPr/>
        </p:nvPicPr>
        <p:blipFill>
          <a:blip r:embed="rId8"/>
          <a:stretch>
            <a:fillRect/>
          </a:stretch>
        </p:blipFill>
        <p:spPr>
          <a:xfrm>
            <a:off x="7433198" y="4370303"/>
            <a:ext cx="2303756" cy="1535837"/>
          </a:xfrm>
          <a:prstGeom prst="rect">
            <a:avLst/>
          </a:prstGeom>
        </p:spPr>
      </p:pic>
    </p:spTree>
    <p:extLst>
      <p:ext uri="{BB962C8B-B14F-4D97-AF65-F5344CB8AC3E}">
        <p14:creationId xmlns:p14="http://schemas.microsoft.com/office/powerpoint/2010/main" val="4004646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F63AC7-1645-48DA-9F6D-E10D47C8C2BE}"/>
              </a:ext>
            </a:extLst>
          </p:cNvPr>
          <p:cNvSpPr>
            <a:spLocks noGrp="1"/>
          </p:cNvSpPr>
          <p:nvPr>
            <p:ph type="title"/>
          </p:nvPr>
        </p:nvSpPr>
        <p:spPr>
          <a:xfrm>
            <a:off x="1758177" y="863166"/>
            <a:ext cx="3970986" cy="1900473"/>
          </a:xfrm>
        </p:spPr>
        <p:txBody>
          <a:bodyPr>
            <a:normAutofit/>
          </a:bodyPr>
          <a:lstStyle/>
          <a:p>
            <a:pPr algn="ctr"/>
            <a:r>
              <a:rPr kumimoji="1" lang="ja-JP" altLang="en-US" sz="11500" dirty="0">
                <a:latin typeface="HG丸ｺﾞｼｯｸM-PRO" panose="020F0400000000000000" pitchFamily="50" charset="-128"/>
                <a:ea typeface="HG丸ｺﾞｼｯｸM-PRO" panose="020F0400000000000000" pitchFamily="50" charset="-128"/>
              </a:rPr>
              <a:t>正解</a:t>
            </a:r>
          </a:p>
        </p:txBody>
      </p:sp>
      <p:sp>
        <p:nvSpPr>
          <p:cNvPr id="4" name="テキスト プレースホルダー 3">
            <a:extLst>
              <a:ext uri="{FF2B5EF4-FFF2-40B4-BE49-F238E27FC236}">
                <a16:creationId xmlns:a16="http://schemas.microsoft.com/office/drawing/2014/main" id="{43A5873D-2822-4BD0-8D7B-13848D052E84}"/>
              </a:ext>
            </a:extLst>
          </p:cNvPr>
          <p:cNvSpPr>
            <a:spLocks noGrp="1"/>
          </p:cNvSpPr>
          <p:nvPr>
            <p:ph type="body" sz="half" idx="2"/>
          </p:nvPr>
        </p:nvSpPr>
        <p:spPr>
          <a:xfrm>
            <a:off x="6267634" y="3737136"/>
            <a:ext cx="4243526" cy="2494987"/>
          </a:xfrm>
          <a:ln>
            <a:solidFill>
              <a:schemeClr val="tx1"/>
            </a:solidFill>
            <a:prstDash val="sysDot"/>
          </a:ln>
        </p:spPr>
        <p:txBody>
          <a:bodyPr>
            <a:normAutofit/>
          </a:bodyPr>
          <a:lstStyle/>
          <a:p>
            <a:pPr>
              <a:lnSpc>
                <a:spcPct val="110000"/>
              </a:lnSpc>
              <a:spcBef>
                <a:spcPts val="0"/>
              </a:spcBef>
              <a:spcAft>
                <a:spcPts val="0"/>
              </a:spcAft>
            </a:pPr>
            <a:r>
              <a:rPr lang="ja-JP" altLang="en-US" b="1" dirty="0">
                <a:latin typeface="HG丸ｺﾞｼｯｸM-PRO" panose="020F0400000000000000" pitchFamily="50" charset="-128"/>
                <a:ea typeface="HG丸ｺﾞｼｯｸM-PRO" panose="020F0400000000000000" pitchFamily="50" charset="-128"/>
              </a:rPr>
              <a:t>　国旗解説：</a:t>
            </a:r>
          </a:p>
          <a:p>
            <a:pPr>
              <a:lnSpc>
                <a:spcPct val="110000"/>
              </a:lnSpc>
              <a:spcBef>
                <a:spcPts val="0"/>
              </a:spcBef>
              <a:spcAft>
                <a:spcPts val="0"/>
              </a:spcAft>
            </a:pPr>
            <a:r>
              <a:rPr lang="ja-JP" altLang="en-US" dirty="0">
                <a:latin typeface="HG丸ｺﾞｼｯｸM-PRO" panose="020F0400000000000000" pitchFamily="50" charset="-128"/>
                <a:ea typeface="HG丸ｺﾞｼｯｸM-PRO" panose="020F0400000000000000" pitchFamily="50" charset="-128"/>
              </a:rPr>
              <a:t>　　　青＝王権</a:t>
            </a:r>
            <a:endParaRPr lang="en-US" altLang="ja-JP" dirty="0">
              <a:latin typeface="HG丸ｺﾞｼｯｸM-PRO" panose="020F0400000000000000" pitchFamily="50" charset="-128"/>
              <a:ea typeface="HG丸ｺﾞｼｯｸM-PRO" panose="020F0400000000000000" pitchFamily="50" charset="-128"/>
            </a:endParaRPr>
          </a:p>
          <a:p>
            <a:pPr>
              <a:lnSpc>
                <a:spcPct val="110000"/>
              </a:lnSpc>
              <a:spcBef>
                <a:spcPts val="0"/>
              </a:spcBef>
              <a:spcAft>
                <a:spcPts val="0"/>
              </a:spcAft>
            </a:pPr>
            <a:r>
              <a:rPr lang="ja-JP" altLang="en-US" dirty="0">
                <a:latin typeface="HG丸ｺﾞｼｯｸM-PRO" panose="020F0400000000000000" pitchFamily="50" charset="-128"/>
                <a:ea typeface="HG丸ｺﾞｼｯｸM-PRO" panose="020F0400000000000000" pitchFamily="50" charset="-128"/>
              </a:rPr>
              <a:t>　　　赤＝家</a:t>
            </a:r>
            <a:endParaRPr lang="en-US" altLang="ja-JP" dirty="0">
              <a:latin typeface="HG丸ｺﾞｼｯｸM-PRO" panose="020F0400000000000000" pitchFamily="50" charset="-128"/>
              <a:ea typeface="HG丸ｺﾞｼｯｸM-PRO" panose="020F0400000000000000" pitchFamily="50" charset="-128"/>
            </a:endParaRPr>
          </a:p>
          <a:p>
            <a:pPr>
              <a:lnSpc>
                <a:spcPct val="110000"/>
              </a:lnSpc>
              <a:spcBef>
                <a:spcPts val="0"/>
              </a:spcBef>
              <a:spcAft>
                <a:spcPts val="0"/>
              </a:spcAft>
            </a:pPr>
            <a:r>
              <a:rPr lang="ja-JP" altLang="en-US" dirty="0">
                <a:latin typeface="HG丸ｺﾞｼｯｸM-PRO" panose="020F0400000000000000" pitchFamily="50" charset="-128"/>
                <a:ea typeface="HG丸ｺﾞｼｯｸM-PRO" panose="020F0400000000000000" pitchFamily="50" charset="-128"/>
              </a:rPr>
              <a:t>　　　白＝仏教徒</a:t>
            </a:r>
            <a:endParaRPr lang="en-US" altLang="ja-JP" dirty="0">
              <a:latin typeface="HG丸ｺﾞｼｯｸM-PRO" panose="020F0400000000000000" pitchFamily="50" charset="-128"/>
              <a:ea typeface="HG丸ｺﾞｼｯｸM-PRO" panose="020F0400000000000000" pitchFamily="50" charset="-128"/>
            </a:endParaRPr>
          </a:p>
          <a:p>
            <a:pPr>
              <a:lnSpc>
                <a:spcPct val="110000"/>
              </a:lnSpc>
              <a:spcBef>
                <a:spcPts val="0"/>
              </a:spcBef>
              <a:spcAft>
                <a:spcPts val="0"/>
              </a:spcAft>
            </a:pPr>
            <a:r>
              <a:rPr lang="ja-JP" altLang="en-US" dirty="0">
                <a:latin typeface="HG丸ｺﾞｼｯｸM-PRO" panose="020F0400000000000000" pitchFamily="50" charset="-128"/>
                <a:ea typeface="HG丸ｺﾞｼｯｸM-PRO" panose="020F0400000000000000" pitchFamily="50" charset="-128"/>
              </a:rPr>
              <a:t>　を表しています。</a:t>
            </a:r>
            <a:endParaRPr lang="en-US" altLang="ja-JP" dirty="0">
              <a:latin typeface="HG丸ｺﾞｼｯｸM-PRO" panose="020F0400000000000000" pitchFamily="50" charset="-128"/>
              <a:ea typeface="HG丸ｺﾞｼｯｸM-PRO" panose="020F0400000000000000" pitchFamily="50" charset="-128"/>
            </a:endParaRPr>
          </a:p>
          <a:p>
            <a:pPr>
              <a:lnSpc>
                <a:spcPct val="110000"/>
              </a:lnSpc>
              <a:spcBef>
                <a:spcPts val="0"/>
              </a:spcBef>
              <a:spcAft>
                <a:spcPts val="0"/>
              </a:spcAft>
            </a:pPr>
            <a:endParaRPr lang="en-US" altLang="ja-JP" dirty="0">
              <a:latin typeface="HG丸ｺﾞｼｯｸM-PRO" panose="020F0400000000000000" pitchFamily="50" charset="-128"/>
              <a:ea typeface="HG丸ｺﾞｼｯｸM-PRO" panose="020F0400000000000000" pitchFamily="50" charset="-128"/>
            </a:endParaRPr>
          </a:p>
          <a:p>
            <a:pPr>
              <a:lnSpc>
                <a:spcPct val="110000"/>
              </a:lnSpc>
              <a:spcBef>
                <a:spcPts val="0"/>
              </a:spcBef>
              <a:spcAft>
                <a:spcPts val="0"/>
              </a:spcAft>
            </a:pPr>
            <a:r>
              <a:rPr lang="ja-JP" altLang="en-US" dirty="0">
                <a:latin typeface="HG丸ｺﾞｼｯｸM-PRO" panose="020F0400000000000000" pitchFamily="50" charset="-128"/>
                <a:ea typeface="HG丸ｺﾞｼｯｸM-PRO" panose="020F0400000000000000" pitchFamily="50" charset="-128"/>
              </a:rPr>
              <a:t>中央の紋章はアンコール遺跡です。</a:t>
            </a:r>
          </a:p>
        </p:txBody>
      </p:sp>
      <p:sp>
        <p:nvSpPr>
          <p:cNvPr id="10" name="四角形: 角を丸くする 9">
            <a:hlinkClick r:id="rId2" action="ppaction://hlinksldjump"/>
            <a:extLst>
              <a:ext uri="{FF2B5EF4-FFF2-40B4-BE49-F238E27FC236}">
                <a16:creationId xmlns:a16="http://schemas.microsoft.com/office/drawing/2014/main" id="{9294A7B5-A839-49F8-8476-FFB4AFBDD686}"/>
              </a:ext>
            </a:extLst>
          </p:cNvPr>
          <p:cNvSpPr/>
          <p:nvPr/>
        </p:nvSpPr>
        <p:spPr>
          <a:xfrm>
            <a:off x="1977012" y="5091289"/>
            <a:ext cx="3622090" cy="82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FCF92F3A-33CC-4B7E-AAE8-A2643AFD1A08}"/>
              </a:ext>
            </a:extLst>
          </p:cNvPr>
          <p:cNvSpPr txBox="1"/>
          <p:nvPr/>
        </p:nvSpPr>
        <p:spPr>
          <a:xfrm>
            <a:off x="2621868" y="5304045"/>
            <a:ext cx="2829022" cy="400110"/>
          </a:xfrm>
          <a:prstGeom prst="rect">
            <a:avLst/>
          </a:prstGeom>
          <a:noFill/>
        </p:spPr>
        <p:txBody>
          <a:bodyPr wrap="square" rtlCol="0">
            <a:spAutoFit/>
          </a:bodyPr>
          <a:lstStyle/>
          <a:p>
            <a:r>
              <a:rPr kumimoji="1" lang="ja-JP" altLang="en-US" sz="2000" dirty="0">
                <a:latin typeface="HG丸ｺﾞｼｯｸM-PRO" panose="020F0400000000000000" pitchFamily="50" charset="-128"/>
                <a:ea typeface="HG丸ｺﾞｼｯｸM-PRO" panose="020F0400000000000000" pitchFamily="50" charset="-128"/>
              </a:rPr>
              <a:t>次の問題に行く⇒</a:t>
            </a:r>
          </a:p>
        </p:txBody>
      </p:sp>
      <p:sp>
        <p:nvSpPr>
          <p:cNvPr id="9" name="テキスト ボックス 8">
            <a:extLst>
              <a:ext uri="{FF2B5EF4-FFF2-40B4-BE49-F238E27FC236}">
                <a16:creationId xmlns:a16="http://schemas.microsoft.com/office/drawing/2014/main" id="{0E89EC1E-5C2C-43BE-9239-958543244B75}"/>
              </a:ext>
            </a:extLst>
          </p:cNvPr>
          <p:cNvSpPr txBox="1"/>
          <p:nvPr/>
        </p:nvSpPr>
        <p:spPr>
          <a:xfrm>
            <a:off x="1144751" y="266330"/>
            <a:ext cx="816746" cy="369332"/>
          </a:xfrm>
          <a:prstGeom prst="rect">
            <a:avLst/>
          </a:prstGeom>
          <a:noFill/>
        </p:spPr>
        <p:txBody>
          <a:bodyPr wrap="square" rtlCol="0">
            <a:spAutoFit/>
          </a:bodyPr>
          <a:lstStyle/>
          <a:p>
            <a:r>
              <a:rPr kumimoji="1" lang="ja-JP" altLang="en-US" dirty="0"/>
              <a:t>問</a:t>
            </a:r>
            <a:r>
              <a:rPr kumimoji="1" lang="en-US" altLang="ja-JP" dirty="0"/>
              <a:t>3</a:t>
            </a:r>
            <a:endParaRPr kumimoji="1" lang="ja-JP" altLang="en-US" dirty="0"/>
          </a:p>
        </p:txBody>
      </p:sp>
      <p:pic>
        <p:nvPicPr>
          <p:cNvPr id="8" name="図 7">
            <a:extLst>
              <a:ext uri="{FF2B5EF4-FFF2-40B4-BE49-F238E27FC236}">
                <a16:creationId xmlns:a16="http://schemas.microsoft.com/office/drawing/2014/main" id="{75C4F3D2-9A11-415C-BE12-79D32CCAD499}"/>
              </a:ext>
            </a:extLst>
          </p:cNvPr>
          <p:cNvPicPr>
            <a:picLocks noChangeAspect="1"/>
          </p:cNvPicPr>
          <p:nvPr/>
        </p:nvPicPr>
        <p:blipFill>
          <a:blip r:embed="rId3"/>
          <a:stretch>
            <a:fillRect/>
          </a:stretch>
        </p:blipFill>
        <p:spPr>
          <a:xfrm>
            <a:off x="6356410" y="856972"/>
            <a:ext cx="3970986" cy="2647325"/>
          </a:xfrm>
          <a:prstGeom prst="rect">
            <a:avLst/>
          </a:prstGeom>
        </p:spPr>
      </p:pic>
      <p:sp>
        <p:nvSpPr>
          <p:cNvPr id="2" name="テキスト ボックス 1">
            <a:extLst>
              <a:ext uri="{FF2B5EF4-FFF2-40B4-BE49-F238E27FC236}">
                <a16:creationId xmlns:a16="http://schemas.microsoft.com/office/drawing/2014/main" id="{CA0A076F-4C57-4E89-AE29-6A6ACB4367C3}"/>
              </a:ext>
            </a:extLst>
          </p:cNvPr>
          <p:cNvSpPr txBox="1"/>
          <p:nvPr/>
        </p:nvSpPr>
        <p:spPr>
          <a:xfrm>
            <a:off x="8620220" y="6271418"/>
            <a:ext cx="2095129" cy="276999"/>
          </a:xfrm>
          <a:prstGeom prst="rect">
            <a:avLst/>
          </a:prstGeom>
          <a:noFill/>
        </p:spPr>
        <p:txBody>
          <a:bodyPr wrap="square" rtlCol="0">
            <a:spAutoFit/>
          </a:bodyPr>
          <a:lstStyle/>
          <a:p>
            <a:r>
              <a:rPr kumimoji="1" lang="ja-JP" altLang="en-US" sz="1200" dirty="0"/>
              <a:t>参考：日本アセアンセンター</a:t>
            </a:r>
          </a:p>
        </p:txBody>
      </p:sp>
    </p:spTree>
    <p:extLst>
      <p:ext uri="{BB962C8B-B14F-4D97-AF65-F5344CB8AC3E}">
        <p14:creationId xmlns:p14="http://schemas.microsoft.com/office/powerpoint/2010/main" val="745418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マディソン">
  <a:themeElements>
    <a:clrScheme name="ユーザー定義 11">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FFFFFF"/>
      </a:hlink>
      <a:folHlink>
        <a:srgbClr val="FFFFFF"/>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TM16401375[[fn=マディソン]]</Template>
  <TotalTime>0</TotalTime>
  <Words>898</Words>
  <Application>Microsoft Office PowerPoint</Application>
  <PresentationFormat>ワイド画面</PresentationFormat>
  <Paragraphs>218</Paragraphs>
  <Slides>32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HGｺﾞｼｯｸE</vt:lpstr>
      <vt:lpstr>HG丸ｺﾞｼｯｸM-PRO</vt:lpstr>
      <vt:lpstr>メイリオ</vt:lpstr>
      <vt:lpstr>Arial</vt:lpstr>
      <vt:lpstr>MS Shell Dlg 2</vt:lpstr>
      <vt:lpstr>Wingdings</vt:lpstr>
      <vt:lpstr>Wingdings 3</vt:lpstr>
      <vt:lpstr>マディソン</vt:lpstr>
      <vt:lpstr>カンボジア王国</vt:lpstr>
      <vt:lpstr>問１　カンボジアの首都は？</vt:lpstr>
      <vt:lpstr>正解</vt:lpstr>
      <vt:lpstr>PowerPoint プレゼンテーション</vt:lpstr>
      <vt:lpstr>問2　カンボジアはどこにある？</vt:lpstr>
      <vt:lpstr>正解</vt:lpstr>
      <vt:lpstr>PowerPoint プレゼンテーション</vt:lpstr>
      <vt:lpstr>問3　カンボジアの国旗はどれ？</vt:lpstr>
      <vt:lpstr>正解</vt:lpstr>
      <vt:lpstr>PowerPoint プレゼンテーション</vt:lpstr>
      <vt:lpstr>問4　カンボジアは豊かな自然を有することから、何と呼ばれているでしょうか？</vt:lpstr>
      <vt:lpstr>正解</vt:lpstr>
      <vt:lpstr>PowerPoint プレゼンテーション</vt:lpstr>
      <vt:lpstr>問5　カンボジアの言語は？</vt:lpstr>
      <vt:lpstr>正解</vt:lpstr>
      <vt:lpstr>PowerPoint プレゼンテーション</vt:lpstr>
      <vt:lpstr>問6　カンボジア人の主な宗教は？</vt:lpstr>
      <vt:lpstr>正解</vt:lpstr>
      <vt:lpstr>PowerPoint プレゼンテーション</vt:lpstr>
      <vt:lpstr>問7　カンボジアでは「お盆」は何日間あるでしょうか？</vt:lpstr>
      <vt:lpstr>正解</vt:lpstr>
      <vt:lpstr>PowerPoint プレゼンテーション</vt:lpstr>
      <vt:lpstr>問8　カンボジアの気候は？</vt:lpstr>
      <vt:lpstr>正解</vt:lpstr>
      <vt:lpstr>PowerPoint プレゼンテーション</vt:lpstr>
      <vt:lpstr>問9　カンボジアの国花は？</vt:lpstr>
      <vt:lpstr>正解</vt:lpstr>
      <vt:lpstr>PowerPoint プレゼンテーション</vt:lpstr>
      <vt:lpstr>問10　カンボジアの世界遺産では ないものはどれ？</vt:lpstr>
      <vt:lpstr>正解</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カンボジア</dc:title>
  <dc:creator>aseko asean</dc:creator>
  <cp:lastModifiedBy> </cp:lastModifiedBy>
  <cp:revision>68</cp:revision>
  <dcterms:created xsi:type="dcterms:W3CDTF">2020-06-10T04:44:23Z</dcterms:created>
  <dcterms:modified xsi:type="dcterms:W3CDTF">2020-10-05T00:25:40Z</dcterms:modified>
</cp:coreProperties>
</file>