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6"/>
  </p:notesMasterIdLst>
  <p:handoutMasterIdLst>
    <p:handoutMasterId r:id="rId7"/>
  </p:handoutMasterIdLst>
  <p:sldIdLst>
    <p:sldId id="319" r:id="rId2"/>
    <p:sldId id="324" r:id="rId3"/>
    <p:sldId id="322" r:id="rId4"/>
    <p:sldId id="323" r:id="rId5"/>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DEEF"/>
    <a:srgbClr val="9DC3E6"/>
    <a:srgbClr val="A4E6FA"/>
    <a:srgbClr val="92D050"/>
    <a:srgbClr val="FFFFFF"/>
    <a:srgbClr val="FF0000"/>
    <a:srgbClr val="FFD966"/>
    <a:srgbClr val="F8D7CD"/>
    <a:srgbClr val="FFFFCC"/>
    <a:srgbClr val="F46C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72" autoAdjust="0"/>
    <p:restoredTop sz="94333" autoAdjust="0"/>
  </p:normalViewPr>
  <p:slideViewPr>
    <p:cSldViewPr snapToGrid="0">
      <p:cViewPr varScale="1">
        <p:scale>
          <a:sx n="72" d="100"/>
          <a:sy n="72" d="100"/>
        </p:scale>
        <p:origin x="1248" y="60"/>
      </p:cViewPr>
      <p:guideLst/>
    </p:cSldViewPr>
  </p:slideViewPr>
  <p:notesTextViewPr>
    <p:cViewPr>
      <p:scale>
        <a:sx n="1" d="1"/>
        <a:sy n="1" d="1"/>
      </p:scale>
      <p:origin x="0" y="0"/>
    </p:cViewPr>
  </p:notesTextViewPr>
  <p:notesViewPr>
    <p:cSldViewPr snapToGrid="0">
      <p:cViewPr varScale="1">
        <p:scale>
          <a:sx n="52" d="100"/>
          <a:sy n="52" d="100"/>
        </p:scale>
        <p:origin x="296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4" name="フッター プレースホルダー 3"/>
          <p:cNvSpPr>
            <a:spLocks noGrp="1"/>
          </p:cNvSpPr>
          <p:nvPr>
            <p:ph type="ftr" sz="quarter" idx="2"/>
          </p:nvPr>
        </p:nvSpPr>
        <p:spPr>
          <a:xfrm>
            <a:off x="1" y="9371287"/>
            <a:ext cx="2918831" cy="495028"/>
          </a:xfrm>
          <a:prstGeom prst="rect">
            <a:avLst/>
          </a:prstGeom>
        </p:spPr>
        <p:txBody>
          <a:bodyPr vert="horz" lIns="91440" tIns="45720" rIns="91440" bIns="45720" rtlCol="0" anchor="b"/>
          <a:lstStyle>
            <a:lvl1pPr algn="l">
              <a:defRPr sz="1200"/>
            </a:lvl1pPr>
          </a:lstStyle>
          <a:p>
            <a:endParaRPr kumimoji="1" lang="ja-JP" altLang="en-US"/>
          </a:p>
        </p:txBody>
      </p:sp>
    </p:spTree>
    <p:extLst>
      <p:ext uri="{BB962C8B-B14F-4D97-AF65-F5344CB8AC3E}">
        <p14:creationId xmlns:p14="http://schemas.microsoft.com/office/powerpoint/2010/main" val="894763049"/>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4" y="0"/>
            <a:ext cx="2918831" cy="495029"/>
          </a:xfrm>
          <a:prstGeom prst="rect">
            <a:avLst/>
          </a:prstGeom>
        </p:spPr>
        <p:txBody>
          <a:bodyPr vert="horz" lIns="91440" tIns="45720" rIns="91440" bIns="45720" rtlCol="0"/>
          <a:lstStyle>
            <a:lvl1pPr algn="r">
              <a:defRPr sz="1200"/>
            </a:lvl1pPr>
          </a:lstStyle>
          <a:p>
            <a:endParaRPr kumimoji="1" lang="ja-JP" altLang="en-US"/>
          </a:p>
        </p:txBody>
      </p:sp>
      <p:sp>
        <p:nvSpPr>
          <p:cNvPr id="4" name="スライド イメージ プレースホルダー 3"/>
          <p:cNvSpPr>
            <a:spLocks noGrp="1" noRot="1" noChangeAspect="1"/>
          </p:cNvSpPr>
          <p:nvPr>
            <p:ph type="sldImg" idx="2"/>
          </p:nvPr>
        </p:nvSpPr>
        <p:spPr>
          <a:xfrm>
            <a:off x="1147763" y="1231900"/>
            <a:ext cx="4440237" cy="3330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4"/>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287"/>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4" y="9371287"/>
            <a:ext cx="2918831" cy="495028"/>
          </a:xfrm>
          <a:prstGeom prst="rect">
            <a:avLst/>
          </a:prstGeom>
        </p:spPr>
        <p:txBody>
          <a:bodyPr vert="horz" lIns="91440" tIns="45720" rIns="91440" bIns="45720" rtlCol="0" anchor="b"/>
          <a:lstStyle>
            <a:lvl1pPr algn="r">
              <a:defRPr sz="1200"/>
            </a:lvl1pPr>
          </a:lstStyle>
          <a:p>
            <a:fld id="{21AEB706-BC12-45B8-AAFE-DFC128844C1A}" type="slidenum">
              <a:rPr kumimoji="1" lang="ja-JP" altLang="en-US" smtClean="0"/>
              <a:t>‹#›</a:t>
            </a:fld>
            <a:endParaRPr kumimoji="1" lang="ja-JP" altLang="en-US"/>
          </a:p>
        </p:txBody>
      </p:sp>
    </p:spTree>
    <p:extLst>
      <p:ext uri="{BB962C8B-B14F-4D97-AF65-F5344CB8AC3E}">
        <p14:creationId xmlns:p14="http://schemas.microsoft.com/office/powerpoint/2010/main" val="31742379"/>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5B3EBA-AC42-449E-8129-9993230AB8BD}" type="slidenum">
              <a:rPr kumimoji="0"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272710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5B3EBA-AC42-449E-8129-9993230AB8BD}" type="slidenum">
              <a:rPr kumimoji="0"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610444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5B3EBA-AC42-449E-8129-9993230AB8BD}" type="slidenum">
              <a:rPr kumimoji="0"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738755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5B3EBA-AC42-449E-8129-9993230AB8BD}" type="slidenum">
              <a:rPr kumimoji="0"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719317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a:t>2019/5/14</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1279647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2019/5/14</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2260199304"/>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2019/5/14</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1021849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2019/5/14</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2457475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r>
              <a:rPr kumimoji="1" lang="en-US" altLang="ja-JP"/>
              <a:t>2019/5/14</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1671246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r>
              <a:rPr kumimoji="1" lang="en-US" altLang="ja-JP"/>
              <a:t>2019/5/14</a:t>
            </a:r>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266373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r>
              <a:rPr kumimoji="1" lang="en-US" altLang="ja-JP"/>
              <a:t>2019/5/14</a:t>
            </a:r>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1895568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r>
              <a:rPr kumimoji="1" lang="en-US" altLang="ja-JP"/>
              <a:t>2019/5/14</a:t>
            </a:r>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3659520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en-US" altLang="ja-JP"/>
              <a:t>2019/5/14</a:t>
            </a:r>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1056873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2019/5/14</a:t>
            </a:r>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3122250019"/>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2019/5/14</a:t>
            </a:r>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547164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2019/5/14</a:t>
            </a:r>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29854133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496388" y="141790"/>
            <a:ext cx="8139612" cy="487954"/>
          </a:xfrm>
          <a:prstGeom prst="rect">
            <a:avLst/>
          </a:prstGeom>
        </p:spPr>
        <p:txBody>
          <a:bodyPr wrap="square">
            <a:spAutoFit/>
          </a:bodyPr>
          <a:lstStyle/>
          <a:p>
            <a:pPr algn="ctr" defTabSz="326584">
              <a:defRPr/>
            </a:pPr>
            <a:r>
              <a:rPr lang="ja-JP" altLang="en-US" sz="2571" dirty="0">
                <a:solidFill>
                  <a:prstClr val="black"/>
                </a:solidFill>
                <a:latin typeface="Meiryo UI" panose="020B0604030504040204" pitchFamily="50" charset="-128"/>
                <a:ea typeface="Meiryo UI" panose="020B0604030504040204" pitchFamily="50" charset="-128"/>
              </a:rPr>
              <a:t>募集要項・仕様書のポイント</a:t>
            </a:r>
          </a:p>
        </p:txBody>
      </p:sp>
      <p:cxnSp>
        <p:nvCxnSpPr>
          <p:cNvPr id="9" name="直線コネクタ 8"/>
          <p:cNvCxnSpPr/>
          <p:nvPr/>
        </p:nvCxnSpPr>
        <p:spPr>
          <a:xfrm>
            <a:off x="242" y="808741"/>
            <a:ext cx="9157807" cy="0"/>
          </a:xfrm>
          <a:prstGeom prst="line">
            <a:avLst/>
          </a:prstGeom>
          <a:ln w="44450">
            <a:solidFill>
              <a:srgbClr val="0070C0"/>
            </a:solidFill>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64396" y="230142"/>
            <a:ext cx="1102329" cy="421106"/>
          </a:xfrm>
          <a:prstGeom prst="rect">
            <a:avLst/>
          </a:prstGeom>
        </p:spPr>
      </p:pic>
      <p:sp>
        <p:nvSpPr>
          <p:cNvPr id="23" name="正方形/長方形 26"/>
          <p:cNvSpPr>
            <a:spLocks noChangeArrowheads="1"/>
          </p:cNvSpPr>
          <p:nvPr/>
        </p:nvSpPr>
        <p:spPr bwMode="auto">
          <a:xfrm>
            <a:off x="496388" y="1128630"/>
            <a:ext cx="7894441" cy="51428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25714"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326578" fontAlgn="base">
              <a:spcBef>
                <a:spcPct val="0"/>
              </a:spcBef>
              <a:spcAft>
                <a:spcPct val="0"/>
              </a:spcAft>
              <a:defRPr/>
            </a:pPr>
            <a:r>
              <a:rPr lang="ja-JP" altLang="en-US" sz="2571" b="1" dirty="0">
                <a:solidFill>
                  <a:srgbClr val="FFFFFF"/>
                </a:solidFill>
                <a:latin typeface="Meiryo UI" panose="020B0604030504040204" pitchFamily="50" charset="-128"/>
                <a:ea typeface="Meiryo UI" panose="020B0604030504040204" pitchFamily="50" charset="-128"/>
              </a:rPr>
              <a:t>施設の目的と当面の主な課題</a:t>
            </a:r>
          </a:p>
        </p:txBody>
      </p:sp>
      <p:sp>
        <p:nvSpPr>
          <p:cNvPr id="24" name="テキスト ボックス 23"/>
          <p:cNvSpPr txBox="1"/>
          <p:nvPr/>
        </p:nvSpPr>
        <p:spPr>
          <a:xfrm>
            <a:off x="496388" y="1962804"/>
            <a:ext cx="7894441" cy="4410135"/>
          </a:xfrm>
          <a:prstGeom prst="roundRect">
            <a:avLst>
              <a:gd name="adj" fmla="val 13566"/>
            </a:avLst>
          </a:prstGeom>
          <a:solidFill>
            <a:srgbClr val="D2DEEF"/>
          </a:solidFill>
        </p:spPr>
        <p:txBody>
          <a:bodyPr wrap="square" rtlCol="0" anchor="ctr" anchorCtr="0">
            <a:spAutoFit/>
          </a:bodyPr>
          <a:lstStyle/>
          <a:p>
            <a:pPr defTabSz="326578">
              <a:defRPr/>
            </a:pPr>
            <a:r>
              <a:rPr kumimoji="1" lang="ja-JP" altLang="en-US" sz="2000" dirty="0">
                <a:solidFill>
                  <a:prstClr val="black"/>
                </a:solidFill>
                <a:latin typeface="Meiryo UI" panose="020B0604030504040204" pitchFamily="50" charset="-128"/>
                <a:ea typeface="Meiryo UI" panose="020B0604030504040204" pitchFamily="50" charset="-128"/>
              </a:rPr>
              <a:t>堺市立文化館は、市民に美術作品等の鑑賞の機会及び発表の場を提供し、市民の芸術文化の振興に寄与することを目的としている施設で、堺 アルフォンス・ミュシャ館とギャラリーを有する。</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326578">
              <a:defRPr/>
            </a:pPr>
            <a:endParaRPr kumimoji="1" lang="ja-JP" altLang="en-US" sz="2000" dirty="0">
              <a:solidFill>
                <a:prstClr val="black"/>
              </a:solidFill>
              <a:latin typeface="Meiryo UI" panose="020B0604030504040204" pitchFamily="50" charset="-128"/>
              <a:ea typeface="Meiryo UI" panose="020B0604030504040204" pitchFamily="50" charset="-128"/>
            </a:endParaRPr>
          </a:p>
          <a:p>
            <a:pPr defTabSz="326578">
              <a:defRPr/>
            </a:pPr>
            <a:r>
              <a:rPr kumimoji="1" lang="ja-JP" altLang="en-US" sz="2000" dirty="0">
                <a:solidFill>
                  <a:prstClr val="black"/>
                </a:solidFill>
                <a:latin typeface="Meiryo UI" panose="020B0604030504040204" pitchFamily="50" charset="-128"/>
                <a:ea typeface="Meiryo UI" panose="020B0604030504040204" pitchFamily="50" charset="-128"/>
              </a:rPr>
              <a:t>堺 アルフォンス・ミュシャ館では、故土居君雄氏のご遺族から寄贈いただいた、アール・ヌーヴォーの代表的芸術家、アルフォンス・ミュシャの初期から晩年期にわたる作品約</a:t>
            </a:r>
            <a:r>
              <a:rPr kumimoji="1" lang="en-US" altLang="ja-JP" sz="2000" dirty="0">
                <a:solidFill>
                  <a:prstClr val="black"/>
                </a:solidFill>
                <a:latin typeface="Meiryo UI" panose="020B0604030504040204" pitchFamily="50" charset="-128"/>
                <a:ea typeface="Meiryo UI" panose="020B0604030504040204" pitchFamily="50" charset="-128"/>
              </a:rPr>
              <a:t>520</a:t>
            </a:r>
            <a:r>
              <a:rPr kumimoji="1" lang="ja-JP" altLang="en-US" sz="2000" dirty="0">
                <a:solidFill>
                  <a:prstClr val="black"/>
                </a:solidFill>
                <a:latin typeface="Meiryo UI" panose="020B0604030504040204" pitchFamily="50" charset="-128"/>
                <a:ea typeface="Meiryo UI" panose="020B0604030504040204" pitchFamily="50" charset="-128"/>
              </a:rPr>
              <a:t>点を所管しており、これらを活用した企画展等を通じ、堺 アルフォンス・ミュシャ館の更なる認知度向上等を図る必要がある。</a:t>
            </a: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326578">
              <a:defRPr/>
            </a:pPr>
            <a:endParaRPr kumimoji="1" lang="en-US" altLang="ja-JP" sz="2000" dirty="0">
              <a:solidFill>
                <a:prstClr val="black"/>
              </a:solidFill>
              <a:latin typeface="Meiryo UI" panose="020B0604030504040204" pitchFamily="50" charset="-128"/>
              <a:ea typeface="Meiryo UI" panose="020B0604030504040204" pitchFamily="50" charset="-128"/>
            </a:endParaRPr>
          </a:p>
          <a:p>
            <a:pPr defTabSz="326578">
              <a:defRPr/>
            </a:pPr>
            <a:r>
              <a:rPr kumimoji="1" lang="ja-JP" altLang="en-US" sz="2000" dirty="0">
                <a:solidFill>
                  <a:prstClr val="black"/>
                </a:solidFill>
                <a:latin typeface="Meiryo UI" panose="020B0604030504040204" pitchFamily="50" charset="-128"/>
                <a:ea typeface="Meiryo UI" panose="020B0604030504040204" pitchFamily="50" charset="-128"/>
              </a:rPr>
              <a:t>ギャラリーは、市民文化活動の発表の場として一般貸出を行うほか、堺市所蔵美術作品展や堺市展など、市の芸術文化施策と密接に結び付いた事業を体現する場として活用されているが、更なる稼働率の向上等を図る必要がある。</a:t>
            </a:r>
          </a:p>
        </p:txBody>
      </p:sp>
      <p:sp>
        <p:nvSpPr>
          <p:cNvPr id="2" name="テキスト ボックス 1">
            <a:extLst>
              <a:ext uri="{FF2B5EF4-FFF2-40B4-BE49-F238E27FC236}">
                <a16:creationId xmlns:a16="http://schemas.microsoft.com/office/drawing/2014/main" id="{1191EF2C-5902-4A69-B80D-2D6C5AC449F6}"/>
              </a:ext>
            </a:extLst>
          </p:cNvPr>
          <p:cNvSpPr txBox="1"/>
          <p:nvPr/>
        </p:nvSpPr>
        <p:spPr>
          <a:xfrm>
            <a:off x="177275" y="200806"/>
            <a:ext cx="1875751" cy="369921"/>
          </a:xfrm>
          <a:prstGeom prst="rect">
            <a:avLst/>
          </a:prstGeom>
          <a:noFill/>
          <a:ln>
            <a:solidFill>
              <a:schemeClr val="tx1"/>
            </a:solidFill>
          </a:ln>
        </p:spPr>
        <p:txBody>
          <a:bodyPr wrap="square" rtlCol="0">
            <a:spAutoFit/>
          </a:bodyPr>
          <a:lstStyle/>
          <a:p>
            <a:pPr algn="ctr"/>
            <a:r>
              <a:rPr kumimoji="1" lang="ja-JP" altLang="en-US" dirty="0">
                <a:latin typeface="Meiryo UI" panose="020B0604030504040204" pitchFamily="50" charset="-128"/>
                <a:ea typeface="Meiryo UI" panose="020B0604030504040204" pitchFamily="50" charset="-128"/>
              </a:rPr>
              <a:t>募集要項別紙１</a:t>
            </a:r>
          </a:p>
        </p:txBody>
      </p:sp>
    </p:spTree>
    <p:extLst>
      <p:ext uri="{BB962C8B-B14F-4D97-AF65-F5344CB8AC3E}">
        <p14:creationId xmlns:p14="http://schemas.microsoft.com/office/powerpoint/2010/main" val="1600020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496388" y="141790"/>
            <a:ext cx="8139612" cy="487954"/>
          </a:xfrm>
          <a:prstGeom prst="rect">
            <a:avLst/>
          </a:prstGeom>
        </p:spPr>
        <p:txBody>
          <a:bodyPr wrap="square">
            <a:spAutoFit/>
          </a:bodyPr>
          <a:lstStyle/>
          <a:p>
            <a:pPr algn="ctr" defTabSz="326584">
              <a:defRPr/>
            </a:pPr>
            <a:r>
              <a:rPr lang="ja-JP" altLang="en-US" sz="2571" dirty="0">
                <a:solidFill>
                  <a:prstClr val="black"/>
                </a:solidFill>
                <a:latin typeface="Meiryo UI" panose="020B0604030504040204" pitchFamily="50" charset="-128"/>
                <a:ea typeface="Meiryo UI" panose="020B0604030504040204" pitchFamily="50" charset="-128"/>
              </a:rPr>
              <a:t>募集要項・仕様書のポイント</a:t>
            </a:r>
            <a:endParaRPr lang="en-US" altLang="ja-JP" sz="2571" dirty="0">
              <a:solidFill>
                <a:prstClr val="black"/>
              </a:solidFill>
              <a:latin typeface="Meiryo UI" panose="020B0604030504040204" pitchFamily="50" charset="-128"/>
              <a:ea typeface="Meiryo UI" panose="020B0604030504040204" pitchFamily="50" charset="-128"/>
            </a:endParaRPr>
          </a:p>
        </p:txBody>
      </p:sp>
      <p:cxnSp>
        <p:nvCxnSpPr>
          <p:cNvPr id="9" name="直線コネクタ 8"/>
          <p:cNvCxnSpPr/>
          <p:nvPr/>
        </p:nvCxnSpPr>
        <p:spPr>
          <a:xfrm>
            <a:off x="242" y="808741"/>
            <a:ext cx="9157807" cy="0"/>
          </a:xfrm>
          <a:prstGeom prst="line">
            <a:avLst/>
          </a:prstGeom>
          <a:ln w="44450">
            <a:solidFill>
              <a:srgbClr val="0070C0"/>
            </a:solidFill>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64396" y="230142"/>
            <a:ext cx="1102329" cy="421106"/>
          </a:xfrm>
          <a:prstGeom prst="rect">
            <a:avLst/>
          </a:prstGeom>
        </p:spPr>
      </p:pic>
      <p:sp>
        <p:nvSpPr>
          <p:cNvPr id="23" name="正方形/長方形 26"/>
          <p:cNvSpPr>
            <a:spLocks noChangeArrowheads="1"/>
          </p:cNvSpPr>
          <p:nvPr/>
        </p:nvSpPr>
        <p:spPr bwMode="auto">
          <a:xfrm>
            <a:off x="496387" y="1145347"/>
            <a:ext cx="8139613" cy="51428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25714"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326578" fontAlgn="base">
              <a:spcBef>
                <a:spcPct val="0"/>
              </a:spcBef>
              <a:spcAft>
                <a:spcPct val="0"/>
              </a:spcAft>
              <a:defRPr/>
            </a:pPr>
            <a:r>
              <a:rPr lang="ja-JP" altLang="en-US" sz="2571" b="1" dirty="0">
                <a:solidFill>
                  <a:srgbClr val="FFFFFF"/>
                </a:solidFill>
                <a:latin typeface="Meiryo UI" panose="020B0604030504040204" pitchFamily="50" charset="-128"/>
                <a:ea typeface="Meiryo UI" panose="020B0604030504040204" pitchFamily="50" charset="-128"/>
              </a:rPr>
              <a:t>指定期間</a:t>
            </a:r>
          </a:p>
        </p:txBody>
      </p:sp>
      <p:sp>
        <p:nvSpPr>
          <p:cNvPr id="24" name="テキスト ボックス 23"/>
          <p:cNvSpPr txBox="1"/>
          <p:nvPr/>
        </p:nvSpPr>
        <p:spPr>
          <a:xfrm>
            <a:off x="496388" y="1797483"/>
            <a:ext cx="8470338" cy="400110"/>
          </a:xfrm>
          <a:prstGeom prst="rect">
            <a:avLst/>
          </a:prstGeom>
          <a:solidFill>
            <a:schemeClr val="bg1"/>
          </a:solidFill>
        </p:spPr>
        <p:txBody>
          <a:bodyPr wrap="square" rtlCol="0">
            <a:spAutoFit/>
          </a:bodyPr>
          <a:lstStyle/>
          <a:p>
            <a:pPr defTabSz="326578">
              <a:defRPr/>
            </a:pPr>
            <a:r>
              <a:rPr kumimoji="1" lang="ja-JP" altLang="en-US" sz="2000" dirty="0">
                <a:solidFill>
                  <a:prstClr val="black"/>
                </a:solidFill>
                <a:latin typeface="Meiryo UI" panose="020B0604030504040204" pitchFamily="50" charset="-128"/>
                <a:ea typeface="Meiryo UI" panose="020B0604030504040204" pitchFamily="50" charset="-128"/>
              </a:rPr>
              <a:t>令和</a:t>
            </a:r>
            <a:r>
              <a:rPr kumimoji="1" lang="en-US" altLang="ja-JP" sz="2000" dirty="0">
                <a:solidFill>
                  <a:prstClr val="black"/>
                </a:solidFill>
                <a:latin typeface="Meiryo UI" panose="020B0604030504040204" pitchFamily="50" charset="-128"/>
                <a:ea typeface="Meiryo UI" panose="020B0604030504040204" pitchFamily="50" charset="-128"/>
              </a:rPr>
              <a:t>6</a:t>
            </a:r>
            <a:r>
              <a:rPr kumimoji="1" lang="ja-JP" altLang="en-US" sz="2000" dirty="0">
                <a:solidFill>
                  <a:prstClr val="black"/>
                </a:solidFill>
                <a:latin typeface="Meiryo UI" panose="020B0604030504040204" pitchFamily="50" charset="-128"/>
                <a:ea typeface="Meiryo UI" panose="020B0604030504040204" pitchFamily="50" charset="-128"/>
              </a:rPr>
              <a:t>年</a:t>
            </a:r>
            <a:r>
              <a:rPr kumimoji="1" lang="en-US" altLang="ja-JP" sz="2000" dirty="0">
                <a:solidFill>
                  <a:prstClr val="black"/>
                </a:solidFill>
                <a:latin typeface="Meiryo UI" panose="020B0604030504040204" pitchFamily="50" charset="-128"/>
                <a:ea typeface="Meiryo UI" panose="020B0604030504040204" pitchFamily="50" charset="-128"/>
              </a:rPr>
              <a:t>4</a:t>
            </a:r>
            <a:r>
              <a:rPr kumimoji="1" lang="ja-JP" altLang="en-US" sz="2000" dirty="0">
                <a:solidFill>
                  <a:prstClr val="black"/>
                </a:solidFill>
                <a:latin typeface="Meiryo UI" panose="020B0604030504040204" pitchFamily="50" charset="-128"/>
                <a:ea typeface="Meiryo UI" panose="020B0604030504040204" pitchFamily="50" charset="-128"/>
              </a:rPr>
              <a:t>月</a:t>
            </a:r>
            <a:r>
              <a:rPr kumimoji="1" lang="en-US" altLang="ja-JP" sz="2000" dirty="0">
                <a:solidFill>
                  <a:prstClr val="black"/>
                </a:solidFill>
                <a:latin typeface="Meiryo UI" panose="020B0604030504040204" pitchFamily="50" charset="-128"/>
                <a:ea typeface="Meiryo UI" panose="020B0604030504040204" pitchFamily="50" charset="-128"/>
              </a:rPr>
              <a:t>1</a:t>
            </a:r>
            <a:r>
              <a:rPr kumimoji="1" lang="ja-JP" altLang="en-US" sz="2000" dirty="0">
                <a:solidFill>
                  <a:prstClr val="black"/>
                </a:solidFill>
                <a:latin typeface="Meiryo UI" panose="020B0604030504040204" pitchFamily="50" charset="-128"/>
                <a:ea typeface="Meiryo UI" panose="020B0604030504040204" pitchFamily="50" charset="-128"/>
              </a:rPr>
              <a:t>日～令和</a:t>
            </a:r>
            <a:r>
              <a:rPr kumimoji="1" lang="en-US" altLang="ja-JP" sz="2000" dirty="0">
                <a:solidFill>
                  <a:prstClr val="black"/>
                </a:solidFill>
                <a:latin typeface="Meiryo UI" panose="020B0604030504040204" pitchFamily="50" charset="-128"/>
                <a:ea typeface="Meiryo UI" panose="020B0604030504040204" pitchFamily="50" charset="-128"/>
              </a:rPr>
              <a:t>11</a:t>
            </a:r>
            <a:r>
              <a:rPr kumimoji="1" lang="ja-JP" altLang="en-US" sz="2000" dirty="0">
                <a:solidFill>
                  <a:prstClr val="black"/>
                </a:solidFill>
                <a:latin typeface="Meiryo UI" panose="020B0604030504040204" pitchFamily="50" charset="-128"/>
                <a:ea typeface="Meiryo UI" panose="020B0604030504040204" pitchFamily="50" charset="-128"/>
              </a:rPr>
              <a:t>年</a:t>
            </a:r>
            <a:r>
              <a:rPr kumimoji="1" lang="en-US" altLang="ja-JP" sz="2000" dirty="0">
                <a:solidFill>
                  <a:prstClr val="black"/>
                </a:solidFill>
                <a:latin typeface="Meiryo UI" panose="020B0604030504040204" pitchFamily="50" charset="-128"/>
                <a:ea typeface="Meiryo UI" panose="020B0604030504040204" pitchFamily="50" charset="-128"/>
              </a:rPr>
              <a:t>3</a:t>
            </a:r>
            <a:r>
              <a:rPr kumimoji="1" lang="ja-JP" altLang="en-US" sz="2000" dirty="0">
                <a:solidFill>
                  <a:prstClr val="black"/>
                </a:solidFill>
                <a:latin typeface="Meiryo UI" panose="020B0604030504040204" pitchFamily="50" charset="-128"/>
                <a:ea typeface="Meiryo UI" panose="020B0604030504040204" pitchFamily="50" charset="-128"/>
              </a:rPr>
              <a:t>月</a:t>
            </a:r>
            <a:r>
              <a:rPr kumimoji="1" lang="en-US" altLang="ja-JP" sz="2000" dirty="0">
                <a:solidFill>
                  <a:prstClr val="black"/>
                </a:solidFill>
                <a:latin typeface="Meiryo UI" panose="020B0604030504040204" pitchFamily="50" charset="-128"/>
                <a:ea typeface="Meiryo UI" panose="020B0604030504040204" pitchFamily="50" charset="-128"/>
              </a:rPr>
              <a:t>31</a:t>
            </a:r>
            <a:r>
              <a:rPr kumimoji="1" lang="ja-JP" altLang="en-US" sz="2000" dirty="0">
                <a:solidFill>
                  <a:prstClr val="black"/>
                </a:solidFill>
                <a:latin typeface="Meiryo UI" panose="020B0604030504040204" pitchFamily="50" charset="-128"/>
                <a:ea typeface="Meiryo UI" panose="020B0604030504040204" pitchFamily="50" charset="-128"/>
              </a:rPr>
              <a:t>日（</a:t>
            </a:r>
            <a:r>
              <a:rPr kumimoji="1" lang="en-US" altLang="ja-JP" sz="2000" dirty="0">
                <a:solidFill>
                  <a:prstClr val="black"/>
                </a:solidFill>
                <a:latin typeface="Meiryo UI" panose="020B0604030504040204" pitchFamily="50" charset="-128"/>
                <a:ea typeface="Meiryo UI" panose="020B0604030504040204" pitchFamily="50" charset="-128"/>
              </a:rPr>
              <a:t>5</a:t>
            </a:r>
            <a:r>
              <a:rPr kumimoji="1" lang="ja-JP" altLang="en-US" sz="2000" dirty="0">
                <a:solidFill>
                  <a:prstClr val="black"/>
                </a:solidFill>
                <a:latin typeface="Meiryo UI" panose="020B0604030504040204" pitchFamily="50" charset="-128"/>
                <a:ea typeface="Meiryo UI" panose="020B0604030504040204" pitchFamily="50" charset="-128"/>
              </a:rPr>
              <a:t>年間）</a:t>
            </a:r>
          </a:p>
        </p:txBody>
      </p:sp>
      <p:sp>
        <p:nvSpPr>
          <p:cNvPr id="7" name="正方形/長方形 26"/>
          <p:cNvSpPr>
            <a:spLocks noChangeArrowheads="1"/>
          </p:cNvSpPr>
          <p:nvPr/>
        </p:nvSpPr>
        <p:spPr bwMode="auto">
          <a:xfrm>
            <a:off x="496387" y="2586085"/>
            <a:ext cx="8139613" cy="51428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25714"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326578" fontAlgn="base">
              <a:spcBef>
                <a:spcPct val="0"/>
              </a:spcBef>
              <a:spcAft>
                <a:spcPct val="0"/>
              </a:spcAft>
              <a:defRPr/>
            </a:pPr>
            <a:r>
              <a:rPr lang="ja-JP" altLang="en-US" sz="2571" b="1" dirty="0">
                <a:solidFill>
                  <a:srgbClr val="FFFFFF"/>
                </a:solidFill>
                <a:latin typeface="Meiryo UI" panose="020B0604030504040204" pitchFamily="50" charset="-128"/>
                <a:ea typeface="Meiryo UI" panose="020B0604030504040204" pitchFamily="50" charset="-128"/>
              </a:rPr>
              <a:t>提案上限額</a:t>
            </a:r>
          </a:p>
        </p:txBody>
      </p:sp>
      <p:sp>
        <p:nvSpPr>
          <p:cNvPr id="8" name="テキスト ボックス 7"/>
          <p:cNvSpPr txBox="1"/>
          <p:nvPr/>
        </p:nvSpPr>
        <p:spPr>
          <a:xfrm>
            <a:off x="496387" y="3244349"/>
            <a:ext cx="8392060" cy="400110"/>
          </a:xfrm>
          <a:prstGeom prst="rect">
            <a:avLst/>
          </a:prstGeom>
          <a:noFill/>
        </p:spPr>
        <p:txBody>
          <a:bodyPr wrap="square" rtlCol="0">
            <a:spAutoFit/>
          </a:bodyPr>
          <a:lstStyle/>
          <a:p>
            <a:pPr defTabSz="326578">
              <a:defRPr/>
            </a:pPr>
            <a:r>
              <a:rPr lang="en-US" altLang="ja-JP" sz="2000" dirty="0">
                <a:latin typeface="Meiryo UI" panose="020B0604030504040204" pitchFamily="50" charset="-128"/>
                <a:ea typeface="Meiryo UI" panose="020B0604030504040204" pitchFamily="50" charset="-128"/>
              </a:rPr>
              <a:t>69,951</a:t>
            </a:r>
            <a:r>
              <a:rPr lang="ja-JP" altLang="en-US" sz="2000" dirty="0">
                <a:latin typeface="Meiryo UI" panose="020B0604030504040204" pitchFamily="50" charset="-128"/>
                <a:ea typeface="Meiryo UI" panose="020B0604030504040204" pitchFamily="50" charset="-128"/>
              </a:rPr>
              <a:t>千円</a:t>
            </a:r>
            <a:endParaRPr lang="en-US" altLang="ja-JP" sz="2000"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7E30DD4C-9999-4950-839E-765BAF735BE0}"/>
              </a:ext>
            </a:extLst>
          </p:cNvPr>
          <p:cNvSpPr txBox="1"/>
          <p:nvPr/>
        </p:nvSpPr>
        <p:spPr>
          <a:xfrm>
            <a:off x="621503" y="3644459"/>
            <a:ext cx="8014497" cy="584775"/>
          </a:xfrm>
          <a:prstGeom prst="rect">
            <a:avLst/>
          </a:prstGeom>
          <a:noFill/>
        </p:spPr>
        <p:txBody>
          <a:bodyPr wrap="square" rtlCol="0">
            <a:spAutoFit/>
          </a:bodyPr>
          <a:lstStyle/>
          <a:p>
            <a:pPr defTabSz="326578">
              <a:defRPr/>
            </a:pPr>
            <a:r>
              <a:rPr lang="ja-JP" altLang="en-US" sz="1600" dirty="0">
                <a:latin typeface="Meiryo UI" panose="020B0604030504040204" pitchFamily="50" charset="-128"/>
                <a:ea typeface="Meiryo UI" panose="020B0604030504040204" pitchFamily="50" charset="-128"/>
              </a:rPr>
              <a:t>前回の提案上限額</a:t>
            </a:r>
            <a:r>
              <a:rPr lang="en-US" altLang="ja-JP" sz="1600" dirty="0">
                <a:latin typeface="Meiryo UI" panose="020B0604030504040204" pitchFamily="50" charset="-128"/>
                <a:ea typeface="Meiryo UI" panose="020B0604030504040204" pitchFamily="50" charset="-128"/>
              </a:rPr>
              <a:t>79,600</a:t>
            </a:r>
            <a:r>
              <a:rPr lang="ja-JP" altLang="en-US" sz="1600" dirty="0">
                <a:latin typeface="Meiryo UI" panose="020B0604030504040204" pitchFamily="50" charset="-128"/>
                <a:ea typeface="Meiryo UI" panose="020B0604030504040204" pitchFamily="50" charset="-128"/>
              </a:rPr>
              <a:t>千円から諸条件の変化（人件費の上昇や光熱費の高騰、市との役割分担の見直し等）を勘案し設定</a:t>
            </a:r>
            <a:endParaRPr lang="en-US" altLang="ja-JP" sz="1600" dirty="0">
              <a:latin typeface="Meiryo UI" panose="020B0604030504040204" pitchFamily="50" charset="-128"/>
              <a:ea typeface="Meiryo UI" panose="020B0604030504040204" pitchFamily="50" charset="-128"/>
            </a:endParaRPr>
          </a:p>
        </p:txBody>
      </p:sp>
      <p:sp>
        <p:nvSpPr>
          <p:cNvPr id="13" name="正方形/長方形 26">
            <a:extLst>
              <a:ext uri="{FF2B5EF4-FFF2-40B4-BE49-F238E27FC236}">
                <a16:creationId xmlns:a16="http://schemas.microsoft.com/office/drawing/2014/main" id="{B8E9A3B4-A000-43FB-9550-CDFDD5CF12BE}"/>
              </a:ext>
            </a:extLst>
          </p:cNvPr>
          <p:cNvSpPr>
            <a:spLocks noChangeArrowheads="1"/>
          </p:cNvSpPr>
          <p:nvPr/>
        </p:nvSpPr>
        <p:spPr bwMode="auto">
          <a:xfrm>
            <a:off x="508000" y="4629344"/>
            <a:ext cx="8139613" cy="51428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25714"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326578" fontAlgn="base">
              <a:spcBef>
                <a:spcPct val="0"/>
              </a:spcBef>
              <a:spcAft>
                <a:spcPct val="0"/>
              </a:spcAft>
              <a:defRPr/>
            </a:pPr>
            <a:r>
              <a:rPr lang="ja-JP" altLang="en-US" sz="2571" b="1" dirty="0">
                <a:solidFill>
                  <a:srgbClr val="FFFFFF"/>
                </a:solidFill>
                <a:latin typeface="Meiryo UI" panose="020B0604030504040204" pitchFamily="50" charset="-128"/>
                <a:ea typeface="Meiryo UI" panose="020B0604030504040204" pitchFamily="50" charset="-128"/>
              </a:rPr>
              <a:t>施設の使命</a:t>
            </a:r>
          </a:p>
        </p:txBody>
      </p:sp>
      <p:sp>
        <p:nvSpPr>
          <p:cNvPr id="14" name="テキスト ボックス 13">
            <a:extLst>
              <a:ext uri="{FF2B5EF4-FFF2-40B4-BE49-F238E27FC236}">
                <a16:creationId xmlns:a16="http://schemas.microsoft.com/office/drawing/2014/main" id="{487596E6-BFF4-4994-86C1-71B869F02351}"/>
              </a:ext>
            </a:extLst>
          </p:cNvPr>
          <p:cNvSpPr txBox="1"/>
          <p:nvPr/>
        </p:nvSpPr>
        <p:spPr>
          <a:xfrm>
            <a:off x="508001" y="5350936"/>
            <a:ext cx="8128000" cy="707886"/>
          </a:xfrm>
          <a:prstGeom prst="rect">
            <a:avLst/>
          </a:prstGeom>
          <a:solidFill>
            <a:schemeClr val="bg1"/>
          </a:solidFill>
        </p:spPr>
        <p:txBody>
          <a:bodyPr wrap="square" rtlCol="0">
            <a:spAutoFit/>
          </a:bodyPr>
          <a:lstStyle/>
          <a:p>
            <a:pPr defTabSz="326578">
              <a:defRPr/>
            </a:pPr>
            <a:r>
              <a:rPr kumimoji="1" lang="ja-JP" altLang="en-US" sz="2000" dirty="0">
                <a:solidFill>
                  <a:prstClr val="black"/>
                </a:solidFill>
                <a:latin typeface="Meiryo UI" panose="020B0604030504040204" pitchFamily="50" charset="-128"/>
                <a:ea typeface="Meiryo UI" panose="020B0604030504040204" pitchFamily="50" charset="-128"/>
              </a:rPr>
              <a:t>市民に美術作品等の鑑賞の機会及び発表の場を提供し、もって市民の芸術文化の振興に寄与すること。また、寄贈者の顕彰を行うこと。</a:t>
            </a:r>
          </a:p>
        </p:txBody>
      </p:sp>
      <p:sp>
        <p:nvSpPr>
          <p:cNvPr id="15" name="テキスト ボックス 14">
            <a:extLst>
              <a:ext uri="{FF2B5EF4-FFF2-40B4-BE49-F238E27FC236}">
                <a16:creationId xmlns:a16="http://schemas.microsoft.com/office/drawing/2014/main" id="{FD8145B9-4DDC-4D29-8FE4-407FD8882258}"/>
              </a:ext>
            </a:extLst>
          </p:cNvPr>
          <p:cNvSpPr txBox="1"/>
          <p:nvPr/>
        </p:nvSpPr>
        <p:spPr>
          <a:xfrm>
            <a:off x="177275" y="200806"/>
            <a:ext cx="1875751" cy="369921"/>
          </a:xfrm>
          <a:prstGeom prst="rect">
            <a:avLst/>
          </a:prstGeom>
          <a:noFill/>
          <a:ln>
            <a:solidFill>
              <a:schemeClr val="tx1"/>
            </a:solidFill>
          </a:ln>
        </p:spPr>
        <p:txBody>
          <a:bodyPr wrap="square" rtlCol="0">
            <a:spAutoFit/>
          </a:bodyPr>
          <a:lstStyle/>
          <a:p>
            <a:pPr algn="ctr"/>
            <a:r>
              <a:rPr kumimoji="1" lang="ja-JP" altLang="en-US" dirty="0">
                <a:latin typeface="Meiryo UI" panose="020B0604030504040204" pitchFamily="50" charset="-128"/>
                <a:ea typeface="Meiryo UI" panose="020B0604030504040204" pitchFamily="50" charset="-128"/>
              </a:rPr>
              <a:t>募集要項別紙１</a:t>
            </a:r>
          </a:p>
        </p:txBody>
      </p:sp>
    </p:spTree>
    <p:extLst>
      <p:ext uri="{BB962C8B-B14F-4D97-AF65-F5344CB8AC3E}">
        <p14:creationId xmlns:p14="http://schemas.microsoft.com/office/powerpoint/2010/main" val="3319342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496388" y="141790"/>
            <a:ext cx="8139612" cy="487954"/>
          </a:xfrm>
          <a:prstGeom prst="rect">
            <a:avLst/>
          </a:prstGeom>
        </p:spPr>
        <p:txBody>
          <a:bodyPr wrap="square">
            <a:spAutoFit/>
          </a:bodyPr>
          <a:lstStyle/>
          <a:p>
            <a:pPr algn="ctr" defTabSz="326584">
              <a:defRPr/>
            </a:pPr>
            <a:r>
              <a:rPr lang="ja-JP" altLang="en-US" sz="2571" dirty="0">
                <a:solidFill>
                  <a:prstClr val="black"/>
                </a:solidFill>
                <a:latin typeface="Meiryo UI" panose="020B0604030504040204" pitchFamily="50" charset="-128"/>
                <a:ea typeface="Meiryo UI" panose="020B0604030504040204" pitchFamily="50" charset="-128"/>
              </a:rPr>
              <a:t>募集要項・仕様書のポイント</a:t>
            </a:r>
            <a:endParaRPr lang="en-US" altLang="ja-JP" sz="2571" dirty="0">
              <a:solidFill>
                <a:prstClr val="black"/>
              </a:solidFill>
              <a:latin typeface="Meiryo UI" panose="020B0604030504040204" pitchFamily="50" charset="-128"/>
              <a:ea typeface="Meiryo UI" panose="020B0604030504040204" pitchFamily="50" charset="-128"/>
            </a:endParaRPr>
          </a:p>
        </p:txBody>
      </p:sp>
      <p:cxnSp>
        <p:nvCxnSpPr>
          <p:cNvPr id="9" name="直線コネクタ 8"/>
          <p:cNvCxnSpPr/>
          <p:nvPr/>
        </p:nvCxnSpPr>
        <p:spPr>
          <a:xfrm>
            <a:off x="242" y="808741"/>
            <a:ext cx="9157807" cy="0"/>
          </a:xfrm>
          <a:prstGeom prst="line">
            <a:avLst/>
          </a:prstGeom>
          <a:ln w="44450">
            <a:solidFill>
              <a:srgbClr val="0070C0"/>
            </a:solidFill>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64396" y="230142"/>
            <a:ext cx="1102329" cy="421106"/>
          </a:xfrm>
          <a:prstGeom prst="rect">
            <a:avLst/>
          </a:prstGeom>
        </p:spPr>
      </p:pic>
      <p:graphicFrame>
        <p:nvGraphicFramePr>
          <p:cNvPr id="17" name="表 16">
            <a:extLst>
              <a:ext uri="{FF2B5EF4-FFF2-40B4-BE49-F238E27FC236}">
                <a16:creationId xmlns:a16="http://schemas.microsoft.com/office/drawing/2014/main" id="{EAC84979-58DB-478A-BEB0-598CD7D82809}"/>
              </a:ext>
            </a:extLst>
          </p:cNvPr>
          <p:cNvGraphicFramePr>
            <a:graphicFrameLocks noGrp="1"/>
          </p:cNvGraphicFramePr>
          <p:nvPr>
            <p:extLst>
              <p:ext uri="{D42A27DB-BD31-4B8C-83A1-F6EECF244321}">
                <p14:modId xmlns:p14="http://schemas.microsoft.com/office/powerpoint/2010/main" val="132653184"/>
              </p:ext>
            </p:extLst>
          </p:nvPr>
        </p:nvGraphicFramePr>
        <p:xfrm>
          <a:off x="269965" y="1459692"/>
          <a:ext cx="8592458" cy="5225921"/>
        </p:xfrm>
        <a:graphic>
          <a:graphicData uri="http://schemas.openxmlformats.org/drawingml/2006/table">
            <a:tbl>
              <a:tblPr firstRow="1" firstCol="1" bandRow="1">
                <a:tableStyleId>{5C22544A-7EE6-4342-B048-85BDC9FD1C3A}</a:tableStyleId>
              </a:tblPr>
              <a:tblGrid>
                <a:gridCol w="2060874">
                  <a:extLst>
                    <a:ext uri="{9D8B030D-6E8A-4147-A177-3AD203B41FA5}">
                      <a16:colId xmlns:a16="http://schemas.microsoft.com/office/drawing/2014/main" val="3610535040"/>
                    </a:ext>
                  </a:extLst>
                </a:gridCol>
                <a:gridCol w="5307721">
                  <a:extLst>
                    <a:ext uri="{9D8B030D-6E8A-4147-A177-3AD203B41FA5}">
                      <a16:colId xmlns:a16="http://schemas.microsoft.com/office/drawing/2014/main" val="2735391745"/>
                    </a:ext>
                  </a:extLst>
                </a:gridCol>
                <a:gridCol w="1223863">
                  <a:extLst>
                    <a:ext uri="{9D8B030D-6E8A-4147-A177-3AD203B41FA5}">
                      <a16:colId xmlns:a16="http://schemas.microsoft.com/office/drawing/2014/main" val="2329231770"/>
                    </a:ext>
                  </a:extLst>
                </a:gridCol>
              </a:tblGrid>
              <a:tr h="355934">
                <a:tc>
                  <a:txBody>
                    <a:bodyPr/>
                    <a:lstStyle/>
                    <a:p>
                      <a:pPr algn="ctr"/>
                      <a:r>
                        <a:rPr lang="ja-JP" sz="2000" kern="100" dirty="0">
                          <a:effectLst/>
                          <a:latin typeface="Meiryo UI" panose="020B0604030504040204" pitchFamily="50" charset="-128"/>
                          <a:ea typeface="Meiryo UI" panose="020B0604030504040204" pitchFamily="50" charset="-128"/>
                        </a:rPr>
                        <a:t>項目</a:t>
                      </a:r>
                      <a:endParaRPr 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tc>
                  <a:txBody>
                    <a:bodyPr/>
                    <a:lstStyle/>
                    <a:p>
                      <a:pPr algn="ctr"/>
                      <a:r>
                        <a:rPr lang="ja-JP" sz="2000" kern="100" dirty="0">
                          <a:effectLst/>
                          <a:latin typeface="Meiryo UI" panose="020B0604030504040204" pitchFamily="50" charset="-128"/>
                          <a:ea typeface="Meiryo UI" panose="020B0604030504040204" pitchFamily="50" charset="-128"/>
                        </a:rPr>
                        <a:t>業務</a:t>
                      </a:r>
                      <a:endParaRPr 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tc>
                  <a:txBody>
                    <a:bodyPr/>
                    <a:lstStyle/>
                    <a:p>
                      <a:pPr algn="ctr"/>
                      <a:r>
                        <a:rPr lang="ja-JP" altLang="en-US" sz="2000" kern="100" dirty="0">
                          <a:effectLst/>
                          <a:latin typeface="Meiryo UI" panose="020B0604030504040204" pitchFamily="50" charset="-128"/>
                          <a:ea typeface="Meiryo UI" panose="020B0604030504040204" pitchFamily="50" charset="-128"/>
                          <a:cs typeface="Times New Roman" panose="02020603050405020304" pitchFamily="18" charset="0"/>
                        </a:rPr>
                        <a:t>主体</a:t>
                      </a:r>
                      <a:endParaRPr 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extLst>
                  <a:ext uri="{0D108BD9-81ED-4DB2-BD59-A6C34878D82A}">
                    <a16:rowId xmlns:a16="http://schemas.microsoft.com/office/drawing/2014/main" val="3560491132"/>
                  </a:ext>
                </a:extLst>
              </a:tr>
              <a:tr h="1122446">
                <a:tc rowSpan="2">
                  <a:txBody>
                    <a:bodyPr/>
                    <a:lstStyle/>
                    <a:p>
                      <a:pPr algn="ctr"/>
                      <a:r>
                        <a:rPr lang="ja-JP" sz="2000" kern="100" dirty="0">
                          <a:effectLst/>
                          <a:latin typeface="Meiryo UI" panose="020B0604030504040204" pitchFamily="50" charset="-128"/>
                          <a:ea typeface="Meiryo UI" panose="020B0604030504040204" pitchFamily="50" charset="-128"/>
                        </a:rPr>
                        <a:t>学芸業務</a:t>
                      </a:r>
                      <a:endParaRPr 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tc>
                  <a:txBody>
                    <a:bodyPr/>
                    <a:lstStyle/>
                    <a:p>
                      <a:pPr marL="133350" indent="-133350" algn="just"/>
                      <a:r>
                        <a:rPr lang="ja-JP" sz="1400" kern="100" dirty="0">
                          <a:effectLst/>
                          <a:latin typeface="Meiryo UI" panose="020B0604030504040204" pitchFamily="50" charset="-128"/>
                          <a:ea typeface="Meiryo UI" panose="020B0604030504040204" pitchFamily="50" charset="-128"/>
                        </a:rPr>
                        <a:t>・作品の保管・管理・作品の貸出</a:t>
                      </a:r>
                    </a:p>
                    <a:p>
                      <a:pPr marL="133350" indent="-133350" algn="just"/>
                      <a:r>
                        <a:rPr lang="ja-JP" sz="1400" kern="100" dirty="0">
                          <a:effectLst/>
                          <a:latin typeface="Meiryo UI" panose="020B0604030504040204" pitchFamily="50" charset="-128"/>
                          <a:ea typeface="Meiryo UI" panose="020B0604030504040204" pitchFamily="50" charset="-128"/>
                        </a:rPr>
                        <a:t>・作品の修復</a:t>
                      </a:r>
                    </a:p>
                    <a:p>
                      <a:pPr marL="133350" indent="-133350" algn="just"/>
                      <a:r>
                        <a:rPr lang="ja-JP" sz="1400" kern="100" dirty="0">
                          <a:effectLst/>
                          <a:latin typeface="Meiryo UI" panose="020B0604030504040204" pitchFamily="50" charset="-128"/>
                          <a:ea typeface="Meiryo UI" panose="020B0604030504040204" pitchFamily="50" charset="-128"/>
                        </a:rPr>
                        <a:t>・作品の画像データの管理</a:t>
                      </a:r>
                      <a:r>
                        <a:rPr lang="ja-JP" altLang="en-US" sz="1400" kern="100" dirty="0">
                          <a:effectLst/>
                          <a:latin typeface="Meiryo UI" panose="020B0604030504040204" pitchFamily="50" charset="-128"/>
                          <a:ea typeface="Meiryo UI" panose="020B0604030504040204" pitchFamily="50" charset="-128"/>
                        </a:rPr>
                        <a:t>、</a:t>
                      </a:r>
                      <a:r>
                        <a:rPr lang="ja-JP" sz="1400" kern="100" dirty="0">
                          <a:effectLst/>
                          <a:latin typeface="Meiryo UI" panose="020B0604030504040204" pitchFamily="50" charset="-128"/>
                          <a:ea typeface="Meiryo UI" panose="020B0604030504040204" pitchFamily="50" charset="-128"/>
                        </a:rPr>
                        <a:t>貸出（有料）</a:t>
                      </a:r>
                    </a:p>
                    <a:p>
                      <a:pPr marL="133350" indent="-133350" algn="just"/>
                      <a:r>
                        <a:rPr lang="ja-JP" sz="1400" kern="100" dirty="0">
                          <a:effectLst/>
                          <a:latin typeface="Meiryo UI" panose="020B0604030504040204" pitchFamily="50" charset="-128"/>
                          <a:ea typeface="Meiryo UI" panose="020B0604030504040204" pitchFamily="50" charset="-128"/>
                        </a:rPr>
                        <a:t>・作品の調査・研究</a:t>
                      </a:r>
                      <a:endParaRPr lang="ja-JP" sz="14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solidFill>
                      <a:srgbClr val="D2DEEF"/>
                    </a:solidFill>
                  </a:tcPr>
                </a:tc>
                <a:tc>
                  <a:txBody>
                    <a:bodyPr/>
                    <a:lstStyle/>
                    <a:p>
                      <a:pPr algn="ctr"/>
                      <a:r>
                        <a:rPr lang="ja-JP" sz="1800" kern="100" dirty="0">
                          <a:effectLst/>
                          <a:latin typeface="Meiryo UI" panose="020B0604030504040204" pitchFamily="50" charset="-128"/>
                          <a:ea typeface="Meiryo UI" panose="020B0604030504040204" pitchFamily="50" charset="-128"/>
                        </a:rPr>
                        <a:t>市</a:t>
                      </a:r>
                      <a:endParaRPr 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extLst>
                  <a:ext uri="{0D108BD9-81ED-4DB2-BD59-A6C34878D82A}">
                    <a16:rowId xmlns:a16="http://schemas.microsoft.com/office/drawing/2014/main" val="2019738333"/>
                  </a:ext>
                </a:extLst>
              </a:tr>
              <a:tr h="719528">
                <a:tc vMerge="1">
                  <a:txBody>
                    <a:bodyPr/>
                    <a:lstStyle/>
                    <a:p>
                      <a:endParaRPr kumimoji="1" lang="ja-JP" altLang="en-US"/>
                    </a:p>
                  </a:txBody>
                  <a:tcPr/>
                </a:tc>
                <a:tc>
                  <a:txBody>
                    <a:bodyPr/>
                    <a:lstStyle/>
                    <a:p>
                      <a:pPr marL="133350" marR="0" lvl="0" indent="-133350" algn="just" defTabSz="914400" rtl="0" eaLnBrk="1" fontAlgn="auto" latinLnBrk="0" hangingPunct="1">
                        <a:lnSpc>
                          <a:spcPct val="100000"/>
                        </a:lnSpc>
                        <a:spcBef>
                          <a:spcPts val="0"/>
                        </a:spcBef>
                        <a:spcAft>
                          <a:spcPts val="0"/>
                        </a:spcAft>
                        <a:buClrTx/>
                        <a:buSzTx/>
                        <a:buFontTx/>
                        <a:buNone/>
                        <a:tabLst/>
                        <a:defRPr/>
                      </a:pPr>
                      <a:r>
                        <a:rPr lang="ja-JP" sz="1400" kern="100" dirty="0">
                          <a:solidFill>
                            <a:schemeClr val="tx1"/>
                          </a:solidFill>
                          <a:effectLst/>
                          <a:latin typeface="Meiryo UI" panose="020B0604030504040204" pitchFamily="50" charset="-128"/>
                          <a:ea typeface="Meiryo UI" panose="020B0604030504040204" pitchFamily="50" charset="-128"/>
                        </a:rPr>
                        <a:t>・企画展の企画・実施</a:t>
                      </a:r>
                      <a:r>
                        <a:rPr lang="ja-JP" altLang="en-US" sz="1400" kern="100" dirty="0">
                          <a:solidFill>
                            <a:schemeClr val="tx1"/>
                          </a:solidFill>
                          <a:effectLst/>
                          <a:latin typeface="Meiryo UI" panose="020B0604030504040204" pitchFamily="50" charset="-128"/>
                          <a:ea typeface="Meiryo UI" panose="020B0604030504040204" pitchFamily="50" charset="-128"/>
                        </a:rPr>
                        <a:t>（展示</a:t>
                      </a:r>
                      <a:r>
                        <a:rPr lang="ja-JP" altLang="ja-JP" sz="1400" kern="100" dirty="0">
                          <a:solidFill>
                            <a:schemeClr val="tx1"/>
                          </a:solidFill>
                          <a:effectLst/>
                          <a:latin typeface="Meiryo UI" panose="020B0604030504040204" pitchFamily="50" charset="-128"/>
                          <a:ea typeface="Meiryo UI" panose="020B0604030504040204" pitchFamily="50" charset="-128"/>
                        </a:rPr>
                        <a:t>作品の調査・研究</a:t>
                      </a:r>
                      <a:r>
                        <a:rPr lang="ja-JP" altLang="en-US" sz="1400" kern="100" dirty="0">
                          <a:solidFill>
                            <a:schemeClr val="tx1"/>
                          </a:solidFill>
                          <a:effectLst/>
                          <a:latin typeface="Meiryo UI" panose="020B0604030504040204" pitchFamily="50" charset="-128"/>
                          <a:ea typeface="Meiryo UI" panose="020B0604030504040204" pitchFamily="50" charset="-128"/>
                        </a:rPr>
                        <a:t>を含む）</a:t>
                      </a:r>
                      <a:endParaRPr lang="ja-JP" sz="1400" kern="100" dirty="0">
                        <a:solidFill>
                          <a:schemeClr val="tx1"/>
                        </a:solidFill>
                        <a:effectLst/>
                        <a:latin typeface="Meiryo UI" panose="020B0604030504040204" pitchFamily="50" charset="-128"/>
                        <a:ea typeface="Meiryo UI" panose="020B0604030504040204" pitchFamily="50" charset="-128"/>
                      </a:endParaRPr>
                    </a:p>
                    <a:p>
                      <a:pPr marL="133350" indent="-133350" algn="just"/>
                      <a:r>
                        <a:rPr lang="ja-JP" sz="1400" kern="100" dirty="0">
                          <a:solidFill>
                            <a:schemeClr val="tx1"/>
                          </a:solidFill>
                          <a:effectLst/>
                          <a:latin typeface="Meiryo UI" panose="020B0604030504040204" pitchFamily="50" charset="-128"/>
                          <a:ea typeface="Meiryo UI" panose="020B0604030504040204" pitchFamily="50" charset="-128"/>
                        </a:rPr>
                        <a:t>・作品の画像データの貸出（無料）</a:t>
                      </a:r>
                    </a:p>
                  </a:txBody>
                  <a:tcPr marL="61640" marR="61640" marT="0" marB="0" anchor="ctr"/>
                </a:tc>
                <a:tc>
                  <a:txBody>
                    <a:bodyPr/>
                    <a:lstStyle/>
                    <a:p>
                      <a:pPr algn="ctr"/>
                      <a:r>
                        <a:rPr lang="ja-JP" sz="1800" kern="100" dirty="0">
                          <a:effectLst/>
                          <a:latin typeface="Meiryo UI" panose="020B0604030504040204" pitchFamily="50" charset="-128"/>
                          <a:ea typeface="Meiryo UI" panose="020B0604030504040204" pitchFamily="50" charset="-128"/>
                        </a:rPr>
                        <a:t>指定</a:t>
                      </a:r>
                      <a:endParaRPr lang="en-US" altLang="ja-JP" sz="1800" kern="100" dirty="0">
                        <a:effectLst/>
                        <a:latin typeface="Meiryo UI" panose="020B0604030504040204" pitchFamily="50" charset="-128"/>
                        <a:ea typeface="Meiryo UI" panose="020B0604030504040204" pitchFamily="50" charset="-128"/>
                      </a:endParaRPr>
                    </a:p>
                    <a:p>
                      <a:pPr algn="ctr"/>
                      <a:r>
                        <a:rPr lang="ja-JP" sz="1800" kern="100" dirty="0">
                          <a:effectLst/>
                          <a:latin typeface="Meiryo UI" panose="020B0604030504040204" pitchFamily="50" charset="-128"/>
                          <a:ea typeface="Meiryo UI" panose="020B0604030504040204" pitchFamily="50" charset="-128"/>
                        </a:rPr>
                        <a:t>管理者</a:t>
                      </a:r>
                      <a:endParaRPr 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extLst>
                  <a:ext uri="{0D108BD9-81ED-4DB2-BD59-A6C34878D82A}">
                    <a16:rowId xmlns:a16="http://schemas.microsoft.com/office/drawing/2014/main" val="1457029644"/>
                  </a:ext>
                </a:extLst>
              </a:tr>
              <a:tr h="1424066">
                <a:tc>
                  <a:txBody>
                    <a:bodyPr/>
                    <a:lstStyle/>
                    <a:p>
                      <a:pPr algn="ctr"/>
                      <a:r>
                        <a:rPr lang="ja-JP" sz="2000" kern="100" dirty="0">
                          <a:effectLst/>
                          <a:latin typeface="Meiryo UI" panose="020B0604030504040204" pitchFamily="50" charset="-128"/>
                          <a:ea typeface="Meiryo UI" panose="020B0604030504040204" pitchFamily="50" charset="-128"/>
                        </a:rPr>
                        <a:t>施設の運営</a:t>
                      </a:r>
                      <a:endParaRPr lang="en-US" altLang="ja-JP" sz="2000" kern="100" dirty="0">
                        <a:effectLst/>
                        <a:latin typeface="Meiryo UI" panose="020B0604030504040204" pitchFamily="50" charset="-128"/>
                        <a:ea typeface="Meiryo UI" panose="020B0604030504040204" pitchFamily="50" charset="-128"/>
                      </a:endParaRPr>
                    </a:p>
                    <a:p>
                      <a:pPr algn="ctr"/>
                      <a:r>
                        <a:rPr lang="ja-JP" sz="2000" kern="100" dirty="0">
                          <a:effectLst/>
                          <a:latin typeface="Meiryo UI" panose="020B0604030504040204" pitchFamily="50" charset="-128"/>
                          <a:ea typeface="Meiryo UI" panose="020B0604030504040204" pitchFamily="50" charset="-128"/>
                        </a:rPr>
                        <a:t>に関する業務</a:t>
                      </a:r>
                      <a:endParaRPr 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tc>
                  <a:txBody>
                    <a:bodyPr/>
                    <a:lstStyle/>
                    <a:p>
                      <a:pPr marL="133350" indent="-133350" algn="just"/>
                      <a:r>
                        <a:rPr lang="ja-JP" sz="1400" kern="100" dirty="0">
                          <a:effectLst/>
                          <a:latin typeface="Meiryo UI" panose="020B0604030504040204" pitchFamily="50" charset="-128"/>
                          <a:ea typeface="Meiryo UI" panose="020B0604030504040204" pitchFamily="50" charset="-128"/>
                        </a:rPr>
                        <a:t>・施設の貸出に関する業務</a:t>
                      </a:r>
                    </a:p>
                    <a:p>
                      <a:pPr marL="133350" indent="-133350" algn="just"/>
                      <a:r>
                        <a:rPr lang="ja-JP" sz="1400" kern="100" dirty="0">
                          <a:effectLst/>
                          <a:latin typeface="Meiryo UI" panose="020B0604030504040204" pitchFamily="50" charset="-128"/>
                          <a:ea typeface="Meiryo UI" panose="020B0604030504040204" pitchFamily="50" charset="-128"/>
                        </a:rPr>
                        <a:t>・利用料金の設定・収受に関する業務</a:t>
                      </a:r>
                    </a:p>
                    <a:p>
                      <a:pPr marL="133350" indent="-133350" algn="just"/>
                      <a:r>
                        <a:rPr lang="ja-JP" sz="1400" kern="100" dirty="0">
                          <a:effectLst/>
                          <a:latin typeface="Meiryo UI" panose="020B0604030504040204" pitchFamily="50" charset="-128"/>
                          <a:ea typeface="Meiryo UI" panose="020B0604030504040204" pitchFamily="50" charset="-128"/>
                        </a:rPr>
                        <a:t>・施設利用案内等に関する業務</a:t>
                      </a:r>
                    </a:p>
                    <a:p>
                      <a:pPr marL="133350" indent="-133350" algn="just"/>
                      <a:r>
                        <a:rPr lang="ja-JP" sz="1400" kern="100" dirty="0">
                          <a:effectLst/>
                          <a:latin typeface="Meiryo UI" panose="020B0604030504040204" pitchFamily="50" charset="-128"/>
                          <a:ea typeface="Meiryo UI" panose="020B0604030504040204" pitchFamily="50" charset="-128"/>
                        </a:rPr>
                        <a:t>・サービスの向上及び苦情対応</a:t>
                      </a:r>
                    </a:p>
                    <a:p>
                      <a:pPr marL="133350" indent="-133350" algn="just"/>
                      <a:r>
                        <a:rPr lang="ja-JP" sz="1400" kern="100" dirty="0">
                          <a:effectLst/>
                          <a:latin typeface="Meiryo UI" panose="020B0604030504040204" pitchFamily="50" charset="-128"/>
                          <a:ea typeface="Meiryo UI" panose="020B0604030504040204" pitchFamily="50" charset="-128"/>
                        </a:rPr>
                        <a:t>・広報業務</a:t>
                      </a:r>
                      <a:r>
                        <a:rPr lang="ja-JP" altLang="en-US" sz="1400" kern="100" dirty="0">
                          <a:effectLst/>
                          <a:latin typeface="Meiryo UI" panose="020B0604030504040204" pitchFamily="50" charset="-128"/>
                          <a:ea typeface="Meiryo UI" panose="020B0604030504040204" pitchFamily="50" charset="-128"/>
                          <a:cs typeface="Times New Roman" panose="02020603050405020304" pitchFamily="18" charset="0"/>
                        </a:rPr>
                        <a:t>　等</a:t>
                      </a:r>
                      <a:endParaRPr lang="ja-JP" sz="1400" kern="100" dirty="0">
                        <a:effectLst/>
                        <a:latin typeface="Meiryo UI" panose="020B0604030504040204" pitchFamily="50" charset="-128"/>
                        <a:ea typeface="Meiryo UI" panose="020B0604030504040204" pitchFamily="50" charset="-128"/>
                      </a:endParaRPr>
                    </a:p>
                  </a:txBody>
                  <a:tcPr marL="61640" marR="61640" marT="0" marB="0" anchor="ctr"/>
                </a:tc>
                <a:tc>
                  <a:txBody>
                    <a:bodyPr/>
                    <a:lstStyle/>
                    <a:p>
                      <a:pPr algn="ctr"/>
                      <a:r>
                        <a:rPr lang="ja-JP" sz="1800" kern="100" dirty="0">
                          <a:effectLst/>
                          <a:latin typeface="Meiryo UI" panose="020B0604030504040204" pitchFamily="50" charset="-128"/>
                          <a:ea typeface="Meiryo UI" panose="020B0604030504040204" pitchFamily="50" charset="-128"/>
                        </a:rPr>
                        <a:t>指定</a:t>
                      </a:r>
                      <a:endParaRPr lang="en-US" altLang="ja-JP" sz="1800" kern="100" dirty="0">
                        <a:effectLst/>
                        <a:latin typeface="Meiryo UI" panose="020B0604030504040204" pitchFamily="50" charset="-128"/>
                        <a:ea typeface="Meiryo UI" panose="020B0604030504040204" pitchFamily="50" charset="-128"/>
                      </a:endParaRPr>
                    </a:p>
                    <a:p>
                      <a:pPr algn="ctr"/>
                      <a:r>
                        <a:rPr lang="ja-JP" sz="1800" kern="100" dirty="0">
                          <a:effectLst/>
                          <a:latin typeface="Meiryo UI" panose="020B0604030504040204" pitchFamily="50" charset="-128"/>
                          <a:ea typeface="Meiryo UI" panose="020B0604030504040204" pitchFamily="50" charset="-128"/>
                        </a:rPr>
                        <a:t>管理者</a:t>
                      </a:r>
                      <a:endParaRPr 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extLst>
                  <a:ext uri="{0D108BD9-81ED-4DB2-BD59-A6C34878D82A}">
                    <a16:rowId xmlns:a16="http://schemas.microsoft.com/office/drawing/2014/main" val="2890538340"/>
                  </a:ext>
                </a:extLst>
              </a:tr>
              <a:tr h="783979">
                <a:tc>
                  <a:txBody>
                    <a:bodyPr/>
                    <a:lstStyle/>
                    <a:p>
                      <a:pPr algn="ctr"/>
                      <a:r>
                        <a:rPr lang="ja-JP" altLang="en-US" sz="2000" kern="100" dirty="0">
                          <a:effectLst/>
                          <a:latin typeface="Meiryo UI" panose="020B0604030504040204" pitchFamily="50" charset="-128"/>
                          <a:ea typeface="Meiryo UI" panose="020B0604030504040204" pitchFamily="50" charset="-128"/>
                        </a:rPr>
                        <a:t>施設</a:t>
                      </a:r>
                      <a:r>
                        <a:rPr lang="ja-JP" sz="2000" kern="100" dirty="0">
                          <a:effectLst/>
                          <a:latin typeface="Meiryo UI" panose="020B0604030504040204" pitchFamily="50" charset="-128"/>
                          <a:ea typeface="Meiryo UI" panose="020B0604030504040204" pitchFamily="50" charset="-128"/>
                        </a:rPr>
                        <a:t>の維持管理に関する業務</a:t>
                      </a:r>
                      <a:endParaRPr 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tc>
                  <a:txBody>
                    <a:bodyPr/>
                    <a:lstStyle/>
                    <a:p>
                      <a:pPr marL="133350" indent="-133350" algn="just"/>
                      <a:r>
                        <a:rPr lang="ja-JP" sz="1400" kern="100" dirty="0">
                          <a:effectLst/>
                          <a:latin typeface="Meiryo UI" panose="020B0604030504040204" pitchFamily="50" charset="-128"/>
                          <a:ea typeface="Meiryo UI" panose="020B0604030504040204" pitchFamily="50" charset="-128"/>
                        </a:rPr>
                        <a:t>・施設の適正な維持管理</a:t>
                      </a:r>
                    </a:p>
                    <a:p>
                      <a:pPr marL="133350" indent="-133350" algn="just"/>
                      <a:r>
                        <a:rPr lang="ja-JP" sz="1400" kern="100" dirty="0">
                          <a:effectLst/>
                          <a:latin typeface="Meiryo UI" panose="020B0604030504040204" pitchFamily="50" charset="-128"/>
                          <a:ea typeface="Meiryo UI" panose="020B0604030504040204" pitchFamily="50" charset="-128"/>
                        </a:rPr>
                        <a:t>・備品の管理</a:t>
                      </a:r>
                      <a:r>
                        <a:rPr lang="ja-JP" altLang="en-US" sz="1400" kern="100" dirty="0">
                          <a:effectLst/>
                          <a:latin typeface="Meiryo UI" panose="020B0604030504040204" pitchFamily="50" charset="-128"/>
                          <a:ea typeface="Meiryo UI" panose="020B0604030504040204" pitchFamily="50" charset="-128"/>
                        </a:rPr>
                        <a:t>　等</a:t>
                      </a:r>
                      <a:endParaRPr lang="ja-JP" sz="1400" kern="100" dirty="0">
                        <a:effectLst/>
                        <a:latin typeface="Meiryo UI" panose="020B0604030504040204" pitchFamily="50" charset="-128"/>
                        <a:ea typeface="Meiryo UI" panose="020B0604030504040204" pitchFamily="50" charset="-128"/>
                      </a:endParaRPr>
                    </a:p>
                  </a:txBody>
                  <a:tcPr marL="61640" marR="61640" marT="0" marB="0" anchor="ctr"/>
                </a:tc>
                <a:tc>
                  <a:txBody>
                    <a:bodyPr/>
                    <a:lstStyle/>
                    <a:p>
                      <a:pPr algn="ctr"/>
                      <a:r>
                        <a:rPr lang="ja-JP" sz="1800" kern="100" dirty="0">
                          <a:effectLst/>
                          <a:latin typeface="Meiryo UI" panose="020B0604030504040204" pitchFamily="50" charset="-128"/>
                          <a:ea typeface="Meiryo UI" panose="020B0604030504040204" pitchFamily="50" charset="-128"/>
                        </a:rPr>
                        <a:t>指定</a:t>
                      </a:r>
                      <a:endParaRPr lang="en-US" altLang="ja-JP" sz="1800" kern="100" dirty="0">
                        <a:effectLst/>
                        <a:latin typeface="Meiryo UI" panose="020B0604030504040204" pitchFamily="50" charset="-128"/>
                        <a:ea typeface="Meiryo UI" panose="020B0604030504040204" pitchFamily="50" charset="-128"/>
                      </a:endParaRPr>
                    </a:p>
                    <a:p>
                      <a:pPr algn="ctr"/>
                      <a:r>
                        <a:rPr lang="ja-JP" sz="1800" kern="100" dirty="0">
                          <a:effectLst/>
                          <a:latin typeface="Meiryo UI" panose="020B0604030504040204" pitchFamily="50" charset="-128"/>
                          <a:ea typeface="Meiryo UI" panose="020B0604030504040204" pitchFamily="50" charset="-128"/>
                        </a:rPr>
                        <a:t>管理者</a:t>
                      </a:r>
                      <a:endParaRPr 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extLst>
                  <a:ext uri="{0D108BD9-81ED-4DB2-BD59-A6C34878D82A}">
                    <a16:rowId xmlns:a16="http://schemas.microsoft.com/office/drawing/2014/main" val="2800822300"/>
                  </a:ext>
                </a:extLst>
              </a:tr>
              <a:tr h="819968">
                <a:tc>
                  <a:txBody>
                    <a:bodyPr/>
                    <a:lstStyle/>
                    <a:p>
                      <a:pPr algn="ctr"/>
                      <a:r>
                        <a:rPr lang="ja-JP" sz="2000" kern="100" dirty="0">
                          <a:effectLst/>
                          <a:latin typeface="Meiryo UI" panose="020B0604030504040204" pitchFamily="50" charset="-128"/>
                          <a:ea typeface="Meiryo UI" panose="020B0604030504040204" pitchFamily="50" charset="-128"/>
                        </a:rPr>
                        <a:t>自主事業</a:t>
                      </a:r>
                      <a:endParaRPr 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tc>
                  <a:txBody>
                    <a:bodyPr/>
                    <a:lstStyle/>
                    <a:p>
                      <a:pPr marL="133350" indent="-133350" algn="just"/>
                      <a:r>
                        <a:rPr lang="ja-JP" sz="1400" kern="100" dirty="0">
                          <a:effectLst/>
                          <a:latin typeface="Meiryo UI" panose="020B0604030504040204" pitchFamily="50" charset="-128"/>
                          <a:ea typeface="Meiryo UI" panose="020B0604030504040204" pitchFamily="50" charset="-128"/>
                        </a:rPr>
                        <a:t>・ミュージアムショップ運営</a:t>
                      </a:r>
                    </a:p>
                    <a:p>
                      <a:pPr marL="133350" indent="-133350" algn="just"/>
                      <a:r>
                        <a:rPr lang="ja-JP" sz="1400" kern="100" dirty="0">
                          <a:effectLst/>
                          <a:latin typeface="Meiryo UI" panose="020B0604030504040204" pitchFamily="50" charset="-128"/>
                          <a:ea typeface="Meiryo UI" panose="020B0604030504040204" pitchFamily="50" charset="-128"/>
                        </a:rPr>
                        <a:t>・ギャラリー活用事業</a:t>
                      </a:r>
                    </a:p>
                    <a:p>
                      <a:pPr marL="133350" indent="-133350" algn="just"/>
                      <a:r>
                        <a:rPr lang="ja-JP" sz="1400" kern="100" dirty="0">
                          <a:effectLst/>
                          <a:latin typeface="Meiryo UI" panose="020B0604030504040204" pitchFamily="50" charset="-128"/>
                          <a:ea typeface="Meiryo UI" panose="020B0604030504040204" pitchFamily="50" charset="-128"/>
                        </a:rPr>
                        <a:t>・自動販売機の設置・運営</a:t>
                      </a:r>
                      <a:r>
                        <a:rPr lang="ja-JP" altLang="en-US" sz="1400" kern="100" dirty="0">
                          <a:effectLst/>
                          <a:latin typeface="Meiryo UI" panose="020B0604030504040204" pitchFamily="50" charset="-128"/>
                          <a:ea typeface="Meiryo UI" panose="020B0604030504040204" pitchFamily="50" charset="-128"/>
                        </a:rPr>
                        <a:t>　等</a:t>
                      </a:r>
                      <a:endParaRPr lang="ja-JP" sz="1400" kern="100" dirty="0">
                        <a:effectLst/>
                        <a:latin typeface="Meiryo UI" panose="020B0604030504040204" pitchFamily="50" charset="-128"/>
                        <a:ea typeface="Meiryo UI" panose="020B0604030504040204" pitchFamily="50" charset="-128"/>
                      </a:endParaRPr>
                    </a:p>
                  </a:txBody>
                  <a:tcPr marL="61640" marR="61640" marT="0" marB="0" anchor="ctr"/>
                </a:tc>
                <a:tc>
                  <a:txBody>
                    <a:bodyPr/>
                    <a:lstStyle/>
                    <a:p>
                      <a:pPr algn="ctr"/>
                      <a:r>
                        <a:rPr lang="ja-JP" sz="1800" kern="100" dirty="0">
                          <a:effectLst/>
                          <a:latin typeface="Meiryo UI" panose="020B0604030504040204" pitchFamily="50" charset="-128"/>
                          <a:ea typeface="Meiryo UI" panose="020B0604030504040204" pitchFamily="50" charset="-128"/>
                        </a:rPr>
                        <a:t>指定</a:t>
                      </a:r>
                      <a:endParaRPr lang="en-US" altLang="ja-JP" sz="1800" kern="100" dirty="0">
                        <a:effectLst/>
                        <a:latin typeface="Meiryo UI" panose="020B0604030504040204" pitchFamily="50" charset="-128"/>
                        <a:ea typeface="Meiryo UI" panose="020B0604030504040204" pitchFamily="50" charset="-128"/>
                      </a:endParaRPr>
                    </a:p>
                    <a:p>
                      <a:pPr algn="ctr"/>
                      <a:r>
                        <a:rPr lang="ja-JP" sz="1800" kern="100" dirty="0">
                          <a:effectLst/>
                          <a:latin typeface="Meiryo UI" panose="020B0604030504040204" pitchFamily="50" charset="-128"/>
                          <a:ea typeface="Meiryo UI" panose="020B0604030504040204" pitchFamily="50" charset="-128"/>
                        </a:rPr>
                        <a:t>管理者</a:t>
                      </a:r>
                      <a:endParaRPr 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extLst>
                  <a:ext uri="{0D108BD9-81ED-4DB2-BD59-A6C34878D82A}">
                    <a16:rowId xmlns:a16="http://schemas.microsoft.com/office/drawing/2014/main" val="1104803649"/>
                  </a:ext>
                </a:extLst>
              </a:tr>
            </a:tbl>
          </a:graphicData>
        </a:graphic>
      </p:graphicFrame>
      <p:sp>
        <p:nvSpPr>
          <p:cNvPr id="19" name="正方形/長方形 26"/>
          <p:cNvSpPr>
            <a:spLocks noChangeArrowheads="1"/>
          </p:cNvSpPr>
          <p:nvPr/>
        </p:nvSpPr>
        <p:spPr bwMode="auto">
          <a:xfrm>
            <a:off x="269965" y="899880"/>
            <a:ext cx="8592458" cy="51428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25714"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326578" fontAlgn="base">
              <a:spcBef>
                <a:spcPct val="0"/>
              </a:spcBef>
              <a:spcAft>
                <a:spcPct val="0"/>
              </a:spcAft>
              <a:defRPr/>
            </a:pPr>
            <a:r>
              <a:rPr lang="ja-JP" altLang="en-US" sz="2571" b="1" dirty="0">
                <a:solidFill>
                  <a:srgbClr val="FFFFFF"/>
                </a:solidFill>
                <a:latin typeface="Meiryo UI" panose="020B0604030504040204" pitchFamily="50" charset="-128"/>
                <a:ea typeface="Meiryo UI" panose="020B0604030504040204" pitchFamily="50" charset="-128"/>
              </a:rPr>
              <a:t>市と指定管理者との役割分担</a:t>
            </a:r>
          </a:p>
        </p:txBody>
      </p:sp>
      <p:sp>
        <p:nvSpPr>
          <p:cNvPr id="7" name="テキスト ボックス 6">
            <a:extLst>
              <a:ext uri="{FF2B5EF4-FFF2-40B4-BE49-F238E27FC236}">
                <a16:creationId xmlns:a16="http://schemas.microsoft.com/office/drawing/2014/main" id="{022970D5-71A2-4917-85D1-A4B0E6D103B6}"/>
              </a:ext>
            </a:extLst>
          </p:cNvPr>
          <p:cNvSpPr txBox="1"/>
          <p:nvPr/>
        </p:nvSpPr>
        <p:spPr>
          <a:xfrm>
            <a:off x="177275" y="200806"/>
            <a:ext cx="1875751" cy="369921"/>
          </a:xfrm>
          <a:prstGeom prst="rect">
            <a:avLst/>
          </a:prstGeom>
          <a:noFill/>
          <a:ln>
            <a:solidFill>
              <a:schemeClr val="tx1"/>
            </a:solidFill>
          </a:ln>
        </p:spPr>
        <p:txBody>
          <a:bodyPr wrap="square" rtlCol="0">
            <a:spAutoFit/>
          </a:bodyPr>
          <a:lstStyle/>
          <a:p>
            <a:pPr algn="ctr"/>
            <a:r>
              <a:rPr kumimoji="1" lang="ja-JP" altLang="en-US" dirty="0">
                <a:latin typeface="Meiryo UI" panose="020B0604030504040204" pitchFamily="50" charset="-128"/>
                <a:ea typeface="Meiryo UI" panose="020B0604030504040204" pitchFamily="50" charset="-128"/>
              </a:rPr>
              <a:t>募集要項別紙１</a:t>
            </a:r>
          </a:p>
        </p:txBody>
      </p:sp>
    </p:spTree>
    <p:extLst>
      <p:ext uri="{BB962C8B-B14F-4D97-AF65-F5344CB8AC3E}">
        <p14:creationId xmlns:p14="http://schemas.microsoft.com/office/powerpoint/2010/main" val="892786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496388" y="141790"/>
            <a:ext cx="8139612" cy="487954"/>
          </a:xfrm>
          <a:prstGeom prst="rect">
            <a:avLst/>
          </a:prstGeom>
        </p:spPr>
        <p:txBody>
          <a:bodyPr wrap="square">
            <a:spAutoFit/>
          </a:bodyPr>
          <a:lstStyle/>
          <a:p>
            <a:pPr algn="ctr" defTabSz="326584">
              <a:defRPr/>
            </a:pPr>
            <a:r>
              <a:rPr lang="ja-JP" altLang="en-US" sz="2571" dirty="0">
                <a:solidFill>
                  <a:prstClr val="black"/>
                </a:solidFill>
                <a:latin typeface="Meiryo UI" panose="020B0604030504040204" pitchFamily="50" charset="-128"/>
                <a:ea typeface="Meiryo UI" panose="020B0604030504040204" pitchFamily="50" charset="-128"/>
              </a:rPr>
              <a:t>募集要項・仕様書のポイント</a:t>
            </a:r>
          </a:p>
        </p:txBody>
      </p:sp>
      <p:cxnSp>
        <p:nvCxnSpPr>
          <p:cNvPr id="9" name="直線コネクタ 8"/>
          <p:cNvCxnSpPr/>
          <p:nvPr/>
        </p:nvCxnSpPr>
        <p:spPr>
          <a:xfrm>
            <a:off x="242" y="808741"/>
            <a:ext cx="9157807" cy="0"/>
          </a:xfrm>
          <a:prstGeom prst="line">
            <a:avLst/>
          </a:prstGeom>
          <a:ln w="44450">
            <a:solidFill>
              <a:srgbClr val="0070C0"/>
            </a:solidFill>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64396" y="230142"/>
            <a:ext cx="1102329" cy="421106"/>
          </a:xfrm>
          <a:prstGeom prst="rect">
            <a:avLst/>
          </a:prstGeom>
        </p:spPr>
      </p:pic>
      <p:sp>
        <p:nvSpPr>
          <p:cNvPr id="23" name="正方形/長方形 26"/>
          <p:cNvSpPr>
            <a:spLocks noChangeArrowheads="1"/>
          </p:cNvSpPr>
          <p:nvPr/>
        </p:nvSpPr>
        <p:spPr bwMode="auto">
          <a:xfrm>
            <a:off x="380041" y="866659"/>
            <a:ext cx="8482382" cy="514286"/>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bIns="25714"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326578" fontAlgn="base">
              <a:spcBef>
                <a:spcPct val="0"/>
              </a:spcBef>
              <a:spcAft>
                <a:spcPct val="0"/>
              </a:spcAft>
              <a:defRPr/>
            </a:pPr>
            <a:r>
              <a:rPr lang="ja-JP" altLang="en-US" sz="2571" b="1" dirty="0">
                <a:solidFill>
                  <a:srgbClr val="FFFFFF"/>
                </a:solidFill>
                <a:latin typeface="Meiryo UI" panose="020B0604030504040204" pitchFamily="50" charset="-128"/>
                <a:ea typeface="Meiryo UI" panose="020B0604030504040204" pitchFamily="50" charset="-128"/>
              </a:rPr>
              <a:t>目標数値（年間）</a:t>
            </a:r>
          </a:p>
        </p:txBody>
      </p:sp>
      <p:graphicFrame>
        <p:nvGraphicFramePr>
          <p:cNvPr id="10" name="表 9">
            <a:extLst>
              <a:ext uri="{FF2B5EF4-FFF2-40B4-BE49-F238E27FC236}">
                <a16:creationId xmlns:a16="http://schemas.microsoft.com/office/drawing/2014/main" id="{EAC84979-58DB-478A-BEB0-598CD7D82809}"/>
              </a:ext>
            </a:extLst>
          </p:cNvPr>
          <p:cNvGraphicFramePr>
            <a:graphicFrameLocks noGrp="1"/>
          </p:cNvGraphicFramePr>
          <p:nvPr>
            <p:extLst>
              <p:ext uri="{D42A27DB-BD31-4B8C-83A1-F6EECF244321}">
                <p14:modId xmlns:p14="http://schemas.microsoft.com/office/powerpoint/2010/main" val="896840216"/>
              </p:ext>
            </p:extLst>
          </p:nvPr>
        </p:nvGraphicFramePr>
        <p:xfrm>
          <a:off x="380041" y="1438862"/>
          <a:ext cx="8482382" cy="4711190"/>
        </p:xfrm>
        <a:graphic>
          <a:graphicData uri="http://schemas.openxmlformats.org/drawingml/2006/table">
            <a:tbl>
              <a:tblPr firstRow="1" firstCol="1" bandRow="1">
                <a:tableStyleId>{5C22544A-7EE6-4342-B048-85BDC9FD1C3A}</a:tableStyleId>
              </a:tblPr>
              <a:tblGrid>
                <a:gridCol w="2279269">
                  <a:extLst>
                    <a:ext uri="{9D8B030D-6E8A-4147-A177-3AD203B41FA5}">
                      <a16:colId xmlns:a16="http://schemas.microsoft.com/office/drawing/2014/main" val="3610535040"/>
                    </a:ext>
                  </a:extLst>
                </a:gridCol>
                <a:gridCol w="2818701">
                  <a:extLst>
                    <a:ext uri="{9D8B030D-6E8A-4147-A177-3AD203B41FA5}">
                      <a16:colId xmlns:a16="http://schemas.microsoft.com/office/drawing/2014/main" val="2735391745"/>
                    </a:ext>
                  </a:extLst>
                </a:gridCol>
                <a:gridCol w="3384412">
                  <a:extLst>
                    <a:ext uri="{9D8B030D-6E8A-4147-A177-3AD203B41FA5}">
                      <a16:colId xmlns:a16="http://schemas.microsoft.com/office/drawing/2014/main" val="2329231770"/>
                    </a:ext>
                  </a:extLst>
                </a:gridCol>
              </a:tblGrid>
              <a:tr h="373044">
                <a:tc>
                  <a:txBody>
                    <a:bodyPr/>
                    <a:lstStyle/>
                    <a:p>
                      <a:pPr algn="ctr"/>
                      <a:r>
                        <a:rPr lang="ja-JP" altLang="en-US" sz="2000" kern="100" dirty="0">
                          <a:effectLst/>
                          <a:latin typeface="Meiryo UI" panose="020B0604030504040204" pitchFamily="50" charset="-128"/>
                          <a:ea typeface="Meiryo UI" panose="020B0604030504040204" pitchFamily="50" charset="-128"/>
                          <a:cs typeface="+mn-cs"/>
                        </a:rPr>
                        <a:t>区分</a:t>
                      </a:r>
                      <a:endParaRPr 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tc>
                  <a:txBody>
                    <a:bodyPr/>
                    <a:lstStyle/>
                    <a:p>
                      <a:pPr algn="ctr"/>
                      <a:r>
                        <a:rPr lang="ja-JP" altLang="en-US" sz="2000" kern="100" dirty="0">
                          <a:effectLst/>
                          <a:latin typeface="Meiryo UI" panose="020B0604030504040204" pitchFamily="50" charset="-128"/>
                          <a:ea typeface="Meiryo UI" panose="020B0604030504040204" pitchFamily="50" charset="-128"/>
                        </a:rPr>
                        <a:t>項目</a:t>
                      </a:r>
                      <a:endParaRPr 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tc>
                  <a:txBody>
                    <a:bodyPr/>
                    <a:lstStyle/>
                    <a:p>
                      <a:pPr algn="ctr"/>
                      <a:r>
                        <a:rPr lang="ja-JP" altLang="en-US" sz="2000" kern="100" dirty="0">
                          <a:effectLst/>
                          <a:latin typeface="Meiryo UI" panose="020B0604030504040204" pitchFamily="50" charset="-128"/>
                          <a:ea typeface="Meiryo UI" panose="020B0604030504040204" pitchFamily="50" charset="-128"/>
                          <a:cs typeface="Times New Roman" panose="02020603050405020304" pitchFamily="18" charset="0"/>
                        </a:rPr>
                        <a:t>目標水準</a:t>
                      </a:r>
                      <a:endParaRPr 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extLst>
                  <a:ext uri="{0D108BD9-81ED-4DB2-BD59-A6C34878D82A}">
                    <a16:rowId xmlns:a16="http://schemas.microsoft.com/office/drawing/2014/main" val="3560491132"/>
                  </a:ext>
                </a:extLst>
              </a:tr>
              <a:tr h="970956">
                <a:tc>
                  <a:txBody>
                    <a:bodyPr/>
                    <a:lstStyle/>
                    <a:p>
                      <a:pPr algn="l"/>
                      <a:r>
                        <a:rPr lang="ja-JP" altLang="en-US" sz="2000" kern="100" dirty="0">
                          <a:effectLst/>
                          <a:latin typeface="Meiryo UI" panose="020B0604030504040204" pitchFamily="50" charset="-128"/>
                          <a:ea typeface="Meiryo UI" panose="020B0604030504040204" pitchFamily="50" charset="-128"/>
                          <a:cs typeface="+mn-cs"/>
                        </a:rPr>
                        <a:t>➀適正な管理運営の確保に関する目標</a:t>
                      </a:r>
                    </a:p>
                  </a:txBody>
                  <a:tcPr marL="61640" marR="61640" marT="0" marB="0" anchor="ctr"/>
                </a:tc>
                <a:tc>
                  <a:txBody>
                    <a:bodyPr/>
                    <a:lstStyle/>
                    <a:p>
                      <a:pPr algn="l"/>
                      <a:r>
                        <a:rPr lang="ja-JP" altLang="en-US" sz="14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400" b="0" kern="100" dirty="0">
                          <a:solidFill>
                            <a:schemeClr val="tx1"/>
                          </a:solidFill>
                          <a:effectLst/>
                          <a:latin typeface="Meiryo UI" panose="020B0604030504040204" pitchFamily="50" charset="-128"/>
                          <a:ea typeface="Meiryo UI" panose="020B0604030504040204" pitchFamily="50" charset="-128"/>
                        </a:rPr>
                        <a:t>ミュシャ館の展示</a:t>
                      </a:r>
                      <a:endParaRPr lang="en-US" altLang="ja-JP" sz="1400" b="0" kern="100" dirty="0">
                        <a:solidFill>
                          <a:schemeClr val="tx1"/>
                        </a:solidFill>
                        <a:effectLst/>
                        <a:latin typeface="Meiryo UI" panose="020B0604030504040204" pitchFamily="50" charset="-128"/>
                        <a:ea typeface="Meiryo UI" panose="020B0604030504040204" pitchFamily="50" charset="-128"/>
                      </a:endParaRPr>
                    </a:p>
                  </a:txBody>
                  <a:tcPr marL="61640" marR="61640" marT="0" marB="0" anchor="ctr"/>
                </a:tc>
                <a:tc>
                  <a:txBody>
                    <a:bodyPr/>
                    <a:lstStyle/>
                    <a:p>
                      <a:pPr algn="l"/>
                      <a:r>
                        <a:rPr lang="ja-JP" altLang="en-US" sz="1400" b="0"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・企画展の開催数：</a:t>
                      </a:r>
                      <a:r>
                        <a:rPr lang="en-US" altLang="ja-JP" sz="1400" b="0"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3</a:t>
                      </a:r>
                      <a:r>
                        <a:rPr lang="ja-JP" altLang="en-US" sz="1400" b="0"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回以上</a:t>
                      </a:r>
                      <a:endParaRPr lang="ja-JP" altLang="ja-JP" sz="1400" b="0"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extLst>
                  <a:ext uri="{0D108BD9-81ED-4DB2-BD59-A6C34878D82A}">
                    <a16:rowId xmlns:a16="http://schemas.microsoft.com/office/drawing/2014/main" val="2019738333"/>
                  </a:ext>
                </a:extLst>
              </a:tr>
              <a:tr h="673438">
                <a:tc rowSpan="4">
                  <a:txBody>
                    <a:bodyPr/>
                    <a:lstStyle/>
                    <a:p>
                      <a:pPr algn="l"/>
                      <a:r>
                        <a:rPr lang="ja-JP" altLang="en-US" sz="2000" kern="100" dirty="0">
                          <a:effectLst/>
                          <a:latin typeface="Meiryo UI" panose="020B0604030504040204" pitchFamily="50" charset="-128"/>
                          <a:ea typeface="Meiryo UI" panose="020B0604030504040204" pitchFamily="50" charset="-128"/>
                        </a:rPr>
                        <a:t>②利用者サービスの向上への取組に関する目標</a:t>
                      </a:r>
                    </a:p>
                    <a:p>
                      <a:pPr algn="l"/>
                      <a:endParaRPr lang="ja-JP" sz="2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tc>
                  <a:txBody>
                    <a:bodyPr/>
                    <a:lstStyle/>
                    <a:p>
                      <a:pPr marL="133350" indent="-133350" algn="l"/>
                      <a:r>
                        <a:rPr lang="ja-JP" altLang="en-US" sz="1400" kern="100" dirty="0">
                          <a:effectLst/>
                          <a:latin typeface="Meiryo UI" panose="020B0604030504040204" pitchFamily="50" charset="-128"/>
                          <a:ea typeface="Meiryo UI" panose="020B0604030504040204" pitchFamily="50" charset="-128"/>
                          <a:cs typeface="Times New Roman" panose="02020603050405020304" pitchFamily="18" charset="0"/>
                        </a:rPr>
                        <a:t>○来館者数</a:t>
                      </a:r>
                    </a:p>
                  </a:txBody>
                  <a:tcPr marL="61640" marR="61640" marT="0" marB="0" anchor="ctr"/>
                </a:tc>
                <a:tc>
                  <a:txBody>
                    <a:bodyPr/>
                    <a:lstStyle/>
                    <a:p>
                      <a:pPr algn="l"/>
                      <a:r>
                        <a:rPr lang="ja-JP" altLang="en-US" sz="1400" b="0" kern="100" dirty="0">
                          <a:solidFill>
                            <a:schemeClr val="tx1"/>
                          </a:solidFill>
                          <a:effectLst/>
                          <a:latin typeface="Meiryo UI" panose="020B0604030504040204" pitchFamily="50" charset="-128"/>
                          <a:ea typeface="Meiryo UI" panose="020B0604030504040204" pitchFamily="50" charset="-128"/>
                        </a:rPr>
                        <a:t>・ギャラリー利用者：</a:t>
                      </a:r>
                      <a:r>
                        <a:rPr lang="en-US" altLang="ja-JP" sz="1400" b="0" kern="100" dirty="0">
                          <a:solidFill>
                            <a:schemeClr val="tx1"/>
                          </a:solidFill>
                          <a:effectLst/>
                          <a:latin typeface="Meiryo UI" panose="020B0604030504040204" pitchFamily="50" charset="-128"/>
                          <a:ea typeface="Meiryo UI" panose="020B0604030504040204" pitchFamily="50" charset="-128"/>
                        </a:rPr>
                        <a:t>3.2</a:t>
                      </a:r>
                      <a:r>
                        <a:rPr lang="ja-JP" altLang="en-US" sz="1400" b="0" kern="100" dirty="0">
                          <a:solidFill>
                            <a:schemeClr val="tx1"/>
                          </a:solidFill>
                          <a:effectLst/>
                          <a:latin typeface="Meiryo UI" panose="020B0604030504040204" pitchFamily="50" charset="-128"/>
                          <a:ea typeface="Meiryo UI" panose="020B0604030504040204" pitchFamily="50" charset="-128"/>
                        </a:rPr>
                        <a:t>万人以上</a:t>
                      </a:r>
                    </a:p>
                    <a:p>
                      <a:pPr algn="l"/>
                      <a:r>
                        <a:rPr lang="ja-JP" altLang="en-US" sz="1400" b="0" kern="100" dirty="0">
                          <a:solidFill>
                            <a:schemeClr val="tx1"/>
                          </a:solidFill>
                          <a:effectLst/>
                          <a:latin typeface="Meiryo UI" panose="020B0604030504040204" pitchFamily="50" charset="-128"/>
                          <a:ea typeface="Meiryo UI" panose="020B0604030504040204" pitchFamily="50" charset="-128"/>
                        </a:rPr>
                        <a:t>・ミュシャ館観覧者：</a:t>
                      </a:r>
                      <a:r>
                        <a:rPr lang="en-US" altLang="ja-JP" sz="1400" b="0" kern="100" dirty="0">
                          <a:solidFill>
                            <a:schemeClr val="tx1"/>
                          </a:solidFill>
                          <a:effectLst/>
                          <a:latin typeface="Meiryo UI" panose="020B0604030504040204" pitchFamily="50" charset="-128"/>
                          <a:ea typeface="Meiryo UI" panose="020B0604030504040204" pitchFamily="50" charset="-128"/>
                        </a:rPr>
                        <a:t>2.1</a:t>
                      </a:r>
                      <a:r>
                        <a:rPr lang="ja-JP" altLang="en-US" sz="1400" b="0" kern="100" dirty="0">
                          <a:solidFill>
                            <a:schemeClr val="tx1"/>
                          </a:solidFill>
                          <a:effectLst/>
                          <a:latin typeface="Meiryo UI" panose="020B0604030504040204" pitchFamily="50" charset="-128"/>
                          <a:ea typeface="Meiryo UI" panose="020B0604030504040204" pitchFamily="50" charset="-128"/>
                        </a:rPr>
                        <a:t>万人以上</a:t>
                      </a:r>
                    </a:p>
                  </a:txBody>
                  <a:tcPr marL="61640" marR="61640" marT="0" marB="0" anchor="ctr"/>
                </a:tc>
                <a:extLst>
                  <a:ext uri="{0D108BD9-81ED-4DB2-BD59-A6C34878D82A}">
                    <a16:rowId xmlns:a16="http://schemas.microsoft.com/office/drawing/2014/main" val="2890538340"/>
                  </a:ext>
                </a:extLst>
              </a:tr>
              <a:tr h="673438">
                <a:tc vMerge="1">
                  <a:txBody>
                    <a:bodyPr/>
                    <a:lstStyle/>
                    <a:p>
                      <a:endParaRPr kumimoji="1" lang="ja-JP" altLang="en-US"/>
                    </a:p>
                  </a:txBody>
                  <a:tcPr/>
                </a:tc>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ja-JP" altLang="en-US" sz="1400" b="0" kern="100" dirty="0">
                          <a:solidFill>
                            <a:schemeClr val="tx1"/>
                          </a:solidFill>
                          <a:effectLst/>
                          <a:latin typeface="Meiryo UI" panose="020B0604030504040204" pitchFamily="50" charset="-128"/>
                          <a:ea typeface="Meiryo UI" panose="020B0604030504040204" pitchFamily="50" charset="-128"/>
                        </a:rPr>
                        <a:t>○稼働率</a:t>
                      </a:r>
                      <a:endParaRPr lang="en-US" altLang="ja-JP" sz="1400" b="0" kern="100" dirty="0">
                        <a:solidFill>
                          <a:schemeClr val="tx1"/>
                        </a:solidFill>
                        <a:effectLst/>
                        <a:latin typeface="Meiryo UI" panose="020B0604030504040204" pitchFamily="50" charset="-128"/>
                        <a:ea typeface="Meiryo UI" panose="020B0604030504040204" pitchFamily="50" charset="-128"/>
                      </a:endParaRPr>
                    </a:p>
                  </a:txBody>
                  <a:tcPr marL="61640" marR="6164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b="0" kern="100" dirty="0">
                          <a:solidFill>
                            <a:schemeClr val="tx1"/>
                          </a:solidFill>
                          <a:effectLst/>
                          <a:latin typeface="Meiryo UI" panose="020B0604030504040204" pitchFamily="50" charset="-128"/>
                          <a:ea typeface="Meiryo UI" panose="020B0604030504040204" pitchFamily="50" charset="-128"/>
                        </a:rPr>
                        <a:t>・ギャラリー稼働率：</a:t>
                      </a:r>
                      <a:r>
                        <a:rPr lang="en-US" altLang="ja-JP" sz="1400" b="0" kern="100" dirty="0">
                          <a:solidFill>
                            <a:schemeClr val="tx1"/>
                          </a:solidFill>
                          <a:effectLst/>
                          <a:latin typeface="Meiryo UI" panose="020B0604030504040204" pitchFamily="50" charset="-128"/>
                          <a:ea typeface="Meiryo UI" panose="020B0604030504040204" pitchFamily="50" charset="-128"/>
                        </a:rPr>
                        <a:t>60</a:t>
                      </a:r>
                      <a:r>
                        <a:rPr lang="ja-JP" altLang="en-US" sz="1400" b="0" kern="100" dirty="0">
                          <a:solidFill>
                            <a:schemeClr val="tx1"/>
                          </a:solidFill>
                          <a:effectLst/>
                          <a:latin typeface="Meiryo UI" panose="020B0604030504040204" pitchFamily="50" charset="-128"/>
                          <a:ea typeface="Meiryo UI" panose="020B0604030504040204" pitchFamily="50" charset="-128"/>
                        </a:rPr>
                        <a:t>％以上</a:t>
                      </a:r>
                      <a:endParaRPr lang="en-US" altLang="ja-JP" sz="1400" b="0" kern="100" dirty="0">
                        <a:solidFill>
                          <a:schemeClr val="tx1"/>
                        </a:solidFill>
                        <a:effectLst/>
                        <a:latin typeface="Meiryo UI" panose="020B0604030504040204" pitchFamily="50" charset="-128"/>
                        <a:ea typeface="Meiryo UI" panose="020B0604030504040204" pitchFamily="50" charset="-128"/>
                      </a:endParaRPr>
                    </a:p>
                  </a:txBody>
                  <a:tcPr marL="61640" marR="61640" marT="0" marB="0" anchor="ctr"/>
                </a:tc>
                <a:extLst>
                  <a:ext uri="{0D108BD9-81ED-4DB2-BD59-A6C34878D82A}">
                    <a16:rowId xmlns:a16="http://schemas.microsoft.com/office/drawing/2014/main" val="1323241165"/>
                  </a:ext>
                </a:extLst>
              </a:tr>
              <a:tr h="673438">
                <a:tc vMerge="1">
                  <a:txBody>
                    <a:bodyPr/>
                    <a:lstStyle/>
                    <a:p>
                      <a:endParaRPr kumimoji="1" lang="ja-JP" altLang="en-US"/>
                    </a:p>
                  </a:txBody>
                  <a:tcPr/>
                </a:tc>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ja-JP" altLang="en-US" sz="1400" b="0" kern="100" dirty="0">
                          <a:solidFill>
                            <a:schemeClr val="tx1"/>
                          </a:solidFill>
                          <a:effectLst/>
                          <a:latin typeface="Meiryo UI" panose="020B0604030504040204" pitchFamily="50" charset="-128"/>
                          <a:ea typeface="Meiryo UI" panose="020B0604030504040204" pitchFamily="50" charset="-128"/>
                        </a:rPr>
                        <a:t>○</a:t>
                      </a:r>
                      <a:r>
                        <a:rPr lang="ja-JP" altLang="ja-JP" sz="1400" b="0" kern="100" dirty="0">
                          <a:solidFill>
                            <a:schemeClr val="tx1"/>
                          </a:solidFill>
                          <a:effectLst/>
                          <a:latin typeface="Meiryo UI" panose="020B0604030504040204" pitchFamily="50" charset="-128"/>
                          <a:ea typeface="Meiryo UI" panose="020B0604030504040204" pitchFamily="50" charset="-128"/>
                        </a:rPr>
                        <a:t>満足度</a:t>
                      </a:r>
                      <a:endParaRPr lang="en-US" altLang="ja-JP" sz="1400" b="0" kern="100" dirty="0">
                        <a:solidFill>
                          <a:schemeClr val="tx1"/>
                        </a:solidFill>
                        <a:effectLst/>
                        <a:latin typeface="Meiryo UI" panose="020B0604030504040204" pitchFamily="50" charset="-128"/>
                        <a:ea typeface="Meiryo UI" panose="020B0604030504040204" pitchFamily="50" charset="-128"/>
                      </a:endParaRPr>
                    </a:p>
                  </a:txBody>
                  <a:tcPr marL="61640" marR="61640" marT="0" marB="0" anchor="ctr"/>
                </a:tc>
                <a:tc>
                  <a:txBody>
                    <a:bodyPr/>
                    <a:lstStyle/>
                    <a:p>
                      <a:pPr algn="l"/>
                      <a:r>
                        <a:rPr lang="ja-JP" altLang="en-US" sz="1400" b="0" kern="100" dirty="0">
                          <a:solidFill>
                            <a:schemeClr val="tx1"/>
                          </a:solidFill>
                          <a:effectLst/>
                          <a:latin typeface="Meiryo UI" panose="020B0604030504040204" pitchFamily="50" charset="-128"/>
                          <a:ea typeface="Meiryo UI" panose="020B0604030504040204" pitchFamily="50" charset="-128"/>
                        </a:rPr>
                        <a:t>・ギャラリー利用者：</a:t>
                      </a:r>
                      <a:r>
                        <a:rPr lang="en-US" altLang="ja-JP" sz="1400" b="0" kern="100" dirty="0">
                          <a:solidFill>
                            <a:schemeClr val="tx1"/>
                          </a:solidFill>
                          <a:effectLst/>
                          <a:latin typeface="Meiryo UI" panose="020B0604030504040204" pitchFamily="50" charset="-128"/>
                          <a:ea typeface="Meiryo UI" panose="020B0604030504040204" pitchFamily="50" charset="-128"/>
                        </a:rPr>
                        <a:t>90</a:t>
                      </a:r>
                      <a:r>
                        <a:rPr lang="ja-JP" altLang="en-US" sz="1400" b="0" kern="100" dirty="0">
                          <a:solidFill>
                            <a:schemeClr val="tx1"/>
                          </a:solidFill>
                          <a:effectLst/>
                          <a:latin typeface="Meiryo UI" panose="020B0604030504040204" pitchFamily="50" charset="-128"/>
                          <a:ea typeface="Meiryo UI" panose="020B0604030504040204" pitchFamily="50" charset="-128"/>
                        </a:rPr>
                        <a:t>％以上</a:t>
                      </a:r>
                    </a:p>
                    <a:p>
                      <a:pPr algn="l"/>
                      <a:r>
                        <a:rPr lang="ja-JP" altLang="en-US" sz="1400" b="0" kern="100" dirty="0">
                          <a:solidFill>
                            <a:schemeClr val="tx1"/>
                          </a:solidFill>
                          <a:effectLst/>
                          <a:latin typeface="Meiryo UI" panose="020B0604030504040204" pitchFamily="50" charset="-128"/>
                          <a:ea typeface="Meiryo UI" panose="020B0604030504040204" pitchFamily="50" charset="-128"/>
                        </a:rPr>
                        <a:t>・ミュシャ館観覧者：</a:t>
                      </a:r>
                      <a:r>
                        <a:rPr lang="en-US" altLang="ja-JP" sz="1400" b="0" kern="100" dirty="0">
                          <a:solidFill>
                            <a:schemeClr val="tx1"/>
                          </a:solidFill>
                          <a:effectLst/>
                          <a:latin typeface="Meiryo UI" panose="020B0604030504040204" pitchFamily="50" charset="-128"/>
                          <a:ea typeface="Meiryo UI" panose="020B0604030504040204" pitchFamily="50" charset="-128"/>
                        </a:rPr>
                        <a:t>90</a:t>
                      </a:r>
                      <a:r>
                        <a:rPr lang="ja-JP" altLang="en-US" sz="1400" b="0" kern="100" dirty="0">
                          <a:solidFill>
                            <a:schemeClr val="tx1"/>
                          </a:solidFill>
                          <a:effectLst/>
                          <a:latin typeface="Meiryo UI" panose="020B0604030504040204" pitchFamily="50" charset="-128"/>
                          <a:ea typeface="Meiryo UI" panose="020B0604030504040204" pitchFamily="50" charset="-128"/>
                        </a:rPr>
                        <a:t>％以上</a:t>
                      </a:r>
                    </a:p>
                  </a:txBody>
                  <a:tcPr marL="61640" marR="61640" marT="0" marB="0" anchor="ctr"/>
                </a:tc>
                <a:extLst>
                  <a:ext uri="{0D108BD9-81ED-4DB2-BD59-A6C34878D82A}">
                    <a16:rowId xmlns:a16="http://schemas.microsoft.com/office/drawing/2014/main" val="3911901842"/>
                  </a:ext>
                </a:extLst>
              </a:tr>
              <a:tr h="673438">
                <a:tc vMerge="1">
                  <a:txBody>
                    <a:bodyPr/>
                    <a:lstStyle/>
                    <a:p>
                      <a:endParaRPr kumimoji="1" lang="ja-JP" altLang="en-US"/>
                    </a:p>
                  </a:txBody>
                  <a:tcPr/>
                </a:tc>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ja-JP" altLang="en-US" sz="1400" b="0" kern="100" dirty="0">
                          <a:solidFill>
                            <a:schemeClr val="tx1"/>
                          </a:solidFill>
                          <a:effectLst/>
                          <a:latin typeface="Meiryo UI" panose="020B0604030504040204" pitchFamily="50" charset="-128"/>
                          <a:ea typeface="Meiryo UI" panose="020B0604030504040204" pitchFamily="50" charset="-128"/>
                        </a:rPr>
                        <a:t>○</a:t>
                      </a:r>
                      <a:r>
                        <a:rPr lang="ja-JP" altLang="ja-JP" sz="1400" b="0" kern="100" dirty="0">
                          <a:solidFill>
                            <a:schemeClr val="tx1"/>
                          </a:solidFill>
                          <a:effectLst/>
                          <a:latin typeface="Meiryo UI" panose="020B0604030504040204" pitchFamily="50" charset="-128"/>
                          <a:ea typeface="Meiryo UI" panose="020B0604030504040204" pitchFamily="50" charset="-128"/>
                        </a:rPr>
                        <a:t>ホームページのアクセス数</a:t>
                      </a:r>
                      <a:endParaRPr lang="en-US" altLang="ja-JP" sz="1400" b="0" kern="100" dirty="0">
                        <a:solidFill>
                          <a:schemeClr val="tx1"/>
                        </a:solidFill>
                        <a:effectLst/>
                        <a:latin typeface="Meiryo UI" panose="020B0604030504040204" pitchFamily="50" charset="-128"/>
                        <a:ea typeface="Meiryo UI" panose="020B0604030504040204" pitchFamily="50" charset="-128"/>
                      </a:endParaRPr>
                    </a:p>
                  </a:txBody>
                  <a:tcPr marL="61640" marR="6164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b="0" kern="100" dirty="0">
                          <a:solidFill>
                            <a:schemeClr val="tx1"/>
                          </a:solidFill>
                          <a:effectLst/>
                          <a:latin typeface="Meiryo UI" panose="020B0604030504040204" pitchFamily="50" charset="-128"/>
                          <a:ea typeface="Meiryo UI" panose="020B0604030504040204" pitchFamily="50" charset="-128"/>
                        </a:rPr>
                        <a:t>・</a:t>
                      </a:r>
                      <a:r>
                        <a:rPr lang="en-US" altLang="ja-JP" sz="1400" b="0" kern="100" dirty="0">
                          <a:solidFill>
                            <a:schemeClr val="tx1"/>
                          </a:solidFill>
                          <a:effectLst/>
                          <a:latin typeface="Meiryo UI" panose="020B0604030504040204" pitchFamily="50" charset="-128"/>
                          <a:ea typeface="Meiryo UI" panose="020B0604030504040204" pitchFamily="50" charset="-128"/>
                        </a:rPr>
                        <a:t>56.6</a:t>
                      </a:r>
                      <a:r>
                        <a:rPr lang="ja-JP" altLang="ja-JP" sz="1400" b="0" kern="100" dirty="0">
                          <a:solidFill>
                            <a:schemeClr val="tx1"/>
                          </a:solidFill>
                          <a:effectLst/>
                          <a:latin typeface="Meiryo UI" panose="020B0604030504040204" pitchFamily="50" charset="-128"/>
                          <a:ea typeface="Meiryo UI" panose="020B0604030504040204" pitchFamily="50" charset="-128"/>
                        </a:rPr>
                        <a:t>万件以上</a:t>
                      </a:r>
                      <a:endParaRPr lang="ja-JP" altLang="ja-JP" sz="1400" b="0"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extLst>
                  <a:ext uri="{0D108BD9-81ED-4DB2-BD59-A6C34878D82A}">
                    <a16:rowId xmlns:a16="http://schemas.microsoft.com/office/drawing/2014/main" val="4132705999"/>
                  </a:ext>
                </a:extLst>
              </a:tr>
              <a:tr h="673438">
                <a:tc>
                  <a:txBody>
                    <a:bodyPr/>
                    <a:lstStyle/>
                    <a:p>
                      <a:pPr algn="l"/>
                      <a:r>
                        <a:rPr lang="ja-JP" altLang="en-US" sz="2000" kern="100" dirty="0">
                          <a:effectLst/>
                          <a:latin typeface="Meiryo UI" panose="020B0604030504040204" pitchFamily="50" charset="-128"/>
                          <a:ea typeface="Meiryo UI" panose="020B0604030504040204" pitchFamily="50" charset="-128"/>
                        </a:rPr>
                        <a:t>③収支に関する目標</a:t>
                      </a:r>
                    </a:p>
                  </a:txBody>
                  <a:tcPr marL="61640" marR="61640" marT="0" marB="0" anchor="ctr"/>
                </a:tc>
                <a:tc>
                  <a:txBody>
                    <a:bodyPr/>
                    <a:lstStyle/>
                    <a:p>
                      <a:pPr marL="133350" indent="-133350" algn="l"/>
                      <a:r>
                        <a:rPr lang="ja-JP" altLang="en-US" sz="1400" b="0" kern="100" dirty="0">
                          <a:solidFill>
                            <a:schemeClr val="tx1"/>
                          </a:solidFill>
                          <a:effectLst/>
                          <a:latin typeface="Meiryo UI" panose="020B0604030504040204" pitchFamily="50" charset="-128"/>
                          <a:ea typeface="Meiryo UI" panose="020B0604030504040204" pitchFamily="50" charset="-128"/>
                        </a:rPr>
                        <a:t>○料金収入</a:t>
                      </a:r>
                      <a:endParaRPr lang="en-US" altLang="ja-JP" sz="1400" b="0" kern="100" dirty="0">
                        <a:solidFill>
                          <a:schemeClr val="tx1"/>
                        </a:solidFill>
                        <a:effectLst/>
                        <a:latin typeface="Meiryo UI" panose="020B0604030504040204" pitchFamily="50" charset="-128"/>
                        <a:ea typeface="Meiryo UI" panose="020B0604030504040204" pitchFamily="50" charset="-128"/>
                      </a:endParaRPr>
                    </a:p>
                  </a:txBody>
                  <a:tcPr marL="61640" marR="61640" marT="0" marB="0" anchor="ctr"/>
                </a:tc>
                <a:tc>
                  <a:txBody>
                    <a:bodyPr/>
                    <a:lstStyle/>
                    <a:p>
                      <a:pPr algn="l"/>
                      <a:r>
                        <a:rPr lang="ja-JP" altLang="en-US" sz="1400" b="0" kern="100" dirty="0">
                          <a:solidFill>
                            <a:schemeClr val="tx1"/>
                          </a:solidFill>
                          <a:effectLst/>
                          <a:latin typeface="Meiryo UI" panose="020B0604030504040204" pitchFamily="50" charset="-128"/>
                          <a:ea typeface="Meiryo UI" panose="020B0604030504040204" pitchFamily="50" charset="-128"/>
                        </a:rPr>
                        <a:t>・ギャラリー利用料：</a:t>
                      </a:r>
                      <a:r>
                        <a:rPr lang="en-US" altLang="ja-JP" sz="1400" b="0" kern="100" dirty="0">
                          <a:solidFill>
                            <a:schemeClr val="tx1"/>
                          </a:solidFill>
                          <a:effectLst/>
                          <a:latin typeface="Meiryo UI" panose="020B0604030504040204" pitchFamily="50" charset="-128"/>
                          <a:ea typeface="Meiryo UI" panose="020B0604030504040204" pitchFamily="50" charset="-128"/>
                        </a:rPr>
                        <a:t>620</a:t>
                      </a:r>
                      <a:r>
                        <a:rPr lang="ja-JP" altLang="en-US" sz="1400" b="0" kern="100" dirty="0">
                          <a:solidFill>
                            <a:schemeClr val="tx1"/>
                          </a:solidFill>
                          <a:effectLst/>
                          <a:latin typeface="Meiryo UI" panose="020B0604030504040204" pitchFamily="50" charset="-128"/>
                          <a:ea typeface="Meiryo UI" panose="020B0604030504040204" pitchFamily="50" charset="-128"/>
                        </a:rPr>
                        <a:t>万</a:t>
                      </a:r>
                      <a:r>
                        <a:rPr lang="ja-JP" altLang="ja-JP" sz="1400" b="0" kern="100" dirty="0">
                          <a:solidFill>
                            <a:schemeClr val="tx1"/>
                          </a:solidFill>
                          <a:effectLst/>
                          <a:latin typeface="Meiryo UI" panose="020B0604030504040204" pitchFamily="50" charset="-128"/>
                          <a:ea typeface="Meiryo UI" panose="020B0604030504040204" pitchFamily="50" charset="-128"/>
                        </a:rPr>
                        <a:t>円以上</a:t>
                      </a:r>
                    </a:p>
                    <a:p>
                      <a:pPr algn="l"/>
                      <a:r>
                        <a:rPr lang="ja-JP" altLang="en-US" sz="1400" b="0"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・ミュシャ館観覧料：</a:t>
                      </a:r>
                      <a:r>
                        <a:rPr lang="en-US" altLang="ja-JP" sz="1400" b="0"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680</a:t>
                      </a:r>
                      <a:r>
                        <a:rPr lang="ja-JP" altLang="en-US" sz="1400" b="0"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万円以上</a:t>
                      </a:r>
                      <a:endParaRPr lang="ja-JP" altLang="ja-JP" sz="1400" b="0"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1640" marR="61640" marT="0" marB="0" anchor="ctr"/>
                </a:tc>
                <a:extLst>
                  <a:ext uri="{0D108BD9-81ED-4DB2-BD59-A6C34878D82A}">
                    <a16:rowId xmlns:a16="http://schemas.microsoft.com/office/drawing/2014/main" val="2800822300"/>
                  </a:ext>
                </a:extLst>
              </a:tr>
            </a:tbl>
          </a:graphicData>
        </a:graphic>
      </p:graphicFrame>
      <p:sp>
        <p:nvSpPr>
          <p:cNvPr id="2" name="テキスト ボックス 1">
            <a:extLst>
              <a:ext uri="{FF2B5EF4-FFF2-40B4-BE49-F238E27FC236}">
                <a16:creationId xmlns:a16="http://schemas.microsoft.com/office/drawing/2014/main" id="{15CE4572-22EA-40EE-855A-E4A9DE689097}"/>
              </a:ext>
            </a:extLst>
          </p:cNvPr>
          <p:cNvSpPr txBox="1"/>
          <p:nvPr/>
        </p:nvSpPr>
        <p:spPr>
          <a:xfrm>
            <a:off x="380041" y="6150052"/>
            <a:ext cx="8241359"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上記目標に加え、</a:t>
            </a:r>
            <a:r>
              <a:rPr lang="ja-JP" altLang="en-US" sz="1600" kern="100" dirty="0">
                <a:effectLst/>
                <a:latin typeface="Meiryo UI" panose="020B0604030504040204" pitchFamily="50" charset="-128"/>
                <a:ea typeface="Meiryo UI" panose="020B0604030504040204" pitchFamily="50" charset="-128"/>
              </a:rPr>
              <a:t>利用者サービスの向上への取組のため、</a:t>
            </a:r>
            <a:r>
              <a:rPr kumimoji="1" lang="ja-JP" altLang="en-US" sz="1600" dirty="0">
                <a:latin typeface="Meiryo UI" panose="020B0604030504040204" pitchFamily="50" charset="-128"/>
                <a:ea typeface="Meiryo UI" panose="020B0604030504040204" pitchFamily="50" charset="-128"/>
              </a:rPr>
              <a:t>ミュージアムショップの充実に努めること。</a:t>
            </a:r>
          </a:p>
        </p:txBody>
      </p:sp>
      <p:sp>
        <p:nvSpPr>
          <p:cNvPr id="8" name="テキスト ボックス 7">
            <a:extLst>
              <a:ext uri="{FF2B5EF4-FFF2-40B4-BE49-F238E27FC236}">
                <a16:creationId xmlns:a16="http://schemas.microsoft.com/office/drawing/2014/main" id="{ABEFC554-260A-4222-9FCF-7C3E53C8831A}"/>
              </a:ext>
            </a:extLst>
          </p:cNvPr>
          <p:cNvSpPr txBox="1"/>
          <p:nvPr/>
        </p:nvSpPr>
        <p:spPr>
          <a:xfrm>
            <a:off x="177275" y="200806"/>
            <a:ext cx="1875751" cy="369921"/>
          </a:xfrm>
          <a:prstGeom prst="rect">
            <a:avLst/>
          </a:prstGeom>
          <a:noFill/>
          <a:ln>
            <a:solidFill>
              <a:schemeClr val="tx1"/>
            </a:solidFill>
          </a:ln>
        </p:spPr>
        <p:txBody>
          <a:bodyPr wrap="square" rtlCol="0">
            <a:spAutoFit/>
          </a:bodyPr>
          <a:lstStyle/>
          <a:p>
            <a:pPr algn="ctr"/>
            <a:r>
              <a:rPr kumimoji="1" lang="ja-JP" altLang="en-US" dirty="0">
                <a:latin typeface="Meiryo UI" panose="020B0604030504040204" pitchFamily="50" charset="-128"/>
                <a:ea typeface="Meiryo UI" panose="020B0604030504040204" pitchFamily="50" charset="-128"/>
              </a:rPr>
              <a:t>募集要項別紙１</a:t>
            </a:r>
          </a:p>
        </p:txBody>
      </p:sp>
    </p:spTree>
    <p:extLst>
      <p:ext uri="{BB962C8B-B14F-4D97-AF65-F5344CB8AC3E}">
        <p14:creationId xmlns:p14="http://schemas.microsoft.com/office/powerpoint/2010/main" val="10000922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7598</TotalTime>
  <Words>626</Words>
  <Application>Microsoft Office PowerPoint</Application>
  <PresentationFormat>画面に合わせる (4:3)</PresentationFormat>
  <Paragraphs>82</Paragraphs>
  <Slides>4</Slides>
  <Notes>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Meiryo UI</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堺市</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松下　幸治 (716675)</dc:creator>
  <cp:lastModifiedBy>大宅</cp:lastModifiedBy>
  <cp:revision>453</cp:revision>
  <cp:lastPrinted>2023-05-30T06:25:54Z</cp:lastPrinted>
  <dcterms:created xsi:type="dcterms:W3CDTF">2019-04-29T02:38:57Z</dcterms:created>
  <dcterms:modified xsi:type="dcterms:W3CDTF">2023-05-30T06:25:55Z</dcterms:modified>
</cp:coreProperties>
</file>