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6"/>
  </p:notesMasterIdLst>
  <p:handoutMasterIdLst>
    <p:handoutMasterId r:id="rId7"/>
  </p:handoutMasterIdLst>
  <p:sldIdLst>
    <p:sldId id="311" r:id="rId2"/>
    <p:sldId id="306" r:id="rId3"/>
    <p:sldId id="315" r:id="rId4"/>
    <p:sldId id="317" r:id="rId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FFD966"/>
    <a:srgbClr val="F8D7CD"/>
    <a:srgbClr val="FFFFCC"/>
    <a:srgbClr val="F46C22"/>
    <a:srgbClr val="F89D1D"/>
    <a:srgbClr val="F03D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72" autoAdjust="0"/>
    <p:restoredTop sz="94333" autoAdjust="0"/>
  </p:normalViewPr>
  <p:slideViewPr>
    <p:cSldViewPr snapToGrid="0">
      <p:cViewPr>
        <p:scale>
          <a:sx n="66" d="100"/>
          <a:sy n="66" d="100"/>
        </p:scale>
        <p:origin x="798" y="246"/>
      </p:cViewPr>
      <p:guideLst/>
    </p:cSldViewPr>
  </p:slideViewPr>
  <p:notesTextViewPr>
    <p:cViewPr>
      <p:scale>
        <a:sx n="1" d="1"/>
        <a:sy n="1" d="1"/>
      </p:scale>
      <p:origin x="0" y="0"/>
    </p:cViewPr>
  </p:notesTextViewPr>
  <p:notesViewPr>
    <p:cSldViewPr snapToGrid="0">
      <p:cViewPr varScale="1">
        <p:scale>
          <a:sx n="52" d="100"/>
          <a:sy n="52" d="100"/>
        </p:scale>
        <p:origin x="29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p:cNvSpPr>
            <a:spLocks noGrp="1"/>
          </p:cNvSpPr>
          <p:nvPr>
            <p:ph type="ftr" sz="quarter" idx="2"/>
          </p:nvPr>
        </p:nvSpPr>
        <p:spPr>
          <a:xfrm>
            <a:off x="1"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Tree>
    <p:extLst>
      <p:ext uri="{BB962C8B-B14F-4D97-AF65-F5344CB8AC3E}">
        <p14:creationId xmlns:p14="http://schemas.microsoft.com/office/powerpoint/2010/main" val="894763049"/>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0"/>
            <a:ext cx="2918831" cy="495029"/>
          </a:xfrm>
          <a:prstGeom prst="rect">
            <a:avLst/>
          </a:prstGeom>
        </p:spPr>
        <p:txBody>
          <a:bodyPr vert="horz" lIns="91440" tIns="45720" rIns="91440" bIns="45720"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407988" y="1231900"/>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4"/>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7"/>
            <a:ext cx="2918831" cy="495028"/>
          </a:xfrm>
          <a:prstGeom prst="rect">
            <a:avLst/>
          </a:prstGeom>
        </p:spPr>
        <p:txBody>
          <a:bodyPr vert="horz" lIns="91440" tIns="45720" rIns="91440" bIns="45720" rtlCol="0" anchor="b"/>
          <a:lstStyle>
            <a:lvl1pPr algn="r">
              <a:defRPr sz="1200"/>
            </a:lvl1pPr>
          </a:lstStyle>
          <a:p>
            <a:fld id="{21AEB706-BC12-45B8-AAFE-DFC128844C1A}" type="slidenum">
              <a:rPr kumimoji="1" lang="ja-JP" altLang="en-US" smtClean="0"/>
              <a:t>‹#›</a:t>
            </a:fld>
            <a:endParaRPr kumimoji="1" lang="ja-JP" altLang="en-US"/>
          </a:p>
        </p:txBody>
      </p:sp>
    </p:spTree>
    <p:extLst>
      <p:ext uri="{BB962C8B-B14F-4D97-AF65-F5344CB8AC3E}">
        <p14:creationId xmlns:p14="http://schemas.microsoft.com/office/powerpoint/2010/main" val="31742379"/>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155" indent="0" algn="ctr">
              <a:buNone/>
              <a:defRPr sz="2000"/>
            </a:lvl2pPr>
            <a:lvl3pPr marL="914309" indent="0" algn="ctr">
              <a:buNone/>
              <a:defRPr sz="1800"/>
            </a:lvl3pPr>
            <a:lvl4pPr marL="1371464" indent="0" algn="ctr">
              <a:buNone/>
              <a:defRPr sz="1600"/>
            </a:lvl4pPr>
            <a:lvl5pPr marL="1828618" indent="0" algn="ctr">
              <a:buNone/>
              <a:defRPr sz="1600"/>
            </a:lvl5pPr>
            <a:lvl6pPr marL="2285774" indent="0" algn="ctr">
              <a:buNone/>
              <a:defRPr sz="1600"/>
            </a:lvl6pPr>
            <a:lvl7pPr marL="2742926" indent="0" algn="ctr">
              <a:buNone/>
              <a:defRPr sz="1600"/>
            </a:lvl7pPr>
            <a:lvl8pPr marL="3200080" indent="0" algn="ctr">
              <a:buNone/>
              <a:defRPr sz="1600"/>
            </a:lvl8pPr>
            <a:lvl9pPr marL="3657235"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en-US" altLang="ja-JP"/>
              <a:t>2019/5/14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83335" y="6363425"/>
            <a:ext cx="2743200" cy="365125"/>
          </a:xfrm>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4125442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2019/5/14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4013103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2"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3"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2019/5/14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83329" y="6356360"/>
            <a:ext cx="2743200" cy="365125"/>
          </a:xfrm>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386527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en-US" altLang="ja-JP"/>
              <a:t>2019/5/14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83331" y="6356360"/>
            <a:ext cx="2743200" cy="365125"/>
          </a:xfrm>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20054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4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1" y="4589473"/>
            <a:ext cx="10515600" cy="1500187"/>
          </a:xfrm>
        </p:spPr>
        <p:txBody>
          <a:bodyPr/>
          <a:lstStyle>
            <a:lvl1pPr marL="0" indent="0">
              <a:buNone/>
              <a:defRPr sz="2400">
                <a:solidFill>
                  <a:schemeClr val="tx1">
                    <a:tint val="75000"/>
                  </a:schemeClr>
                </a:solidFill>
              </a:defRPr>
            </a:lvl1pPr>
            <a:lvl2pPr marL="457155" indent="0">
              <a:buNone/>
              <a:defRPr sz="2000">
                <a:solidFill>
                  <a:schemeClr val="tx1">
                    <a:tint val="75000"/>
                  </a:schemeClr>
                </a:solidFill>
              </a:defRPr>
            </a:lvl2pPr>
            <a:lvl3pPr marL="914309" indent="0">
              <a:buNone/>
              <a:defRPr sz="1800">
                <a:solidFill>
                  <a:schemeClr val="tx1">
                    <a:tint val="75000"/>
                  </a:schemeClr>
                </a:solidFill>
              </a:defRPr>
            </a:lvl3pPr>
            <a:lvl4pPr marL="1371464" indent="0">
              <a:buNone/>
              <a:defRPr sz="1600">
                <a:solidFill>
                  <a:schemeClr val="tx1">
                    <a:tint val="75000"/>
                  </a:schemeClr>
                </a:solidFill>
              </a:defRPr>
            </a:lvl4pPr>
            <a:lvl5pPr marL="1828618" indent="0">
              <a:buNone/>
              <a:defRPr sz="1600">
                <a:solidFill>
                  <a:schemeClr val="tx1">
                    <a:tint val="75000"/>
                  </a:schemeClr>
                </a:solidFill>
              </a:defRPr>
            </a:lvl5pPr>
            <a:lvl6pPr marL="2285774"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5"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en-US" altLang="ja-JP"/>
              <a:t>2019/5/14</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96213" y="6356360"/>
            <a:ext cx="2743200" cy="365125"/>
          </a:xfrm>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57691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en-US" altLang="ja-JP"/>
              <a:t>2019/5/14</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060437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9"/>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lvl1pPr>
            <a:lvl2pPr marL="457155" indent="0">
              <a:buNone/>
              <a:defRPr sz="2000" b="1"/>
            </a:lvl2pPr>
            <a:lvl3pPr marL="914309"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3" y="1681163"/>
            <a:ext cx="5183188" cy="823912"/>
          </a:xfrm>
        </p:spPr>
        <p:txBody>
          <a:bodyPr anchor="b"/>
          <a:lstStyle>
            <a:lvl1pPr marL="0" indent="0">
              <a:buNone/>
              <a:defRPr sz="2400" b="1"/>
            </a:lvl1pPr>
            <a:lvl2pPr marL="457155" indent="0">
              <a:buNone/>
              <a:defRPr sz="2000" b="1"/>
            </a:lvl2pPr>
            <a:lvl3pPr marL="914309" indent="0">
              <a:buNone/>
              <a:defRPr sz="1800" b="1"/>
            </a:lvl3pPr>
            <a:lvl4pPr marL="1371464" indent="0">
              <a:buNone/>
              <a:defRPr sz="1600" b="1"/>
            </a:lvl4pPr>
            <a:lvl5pPr marL="1828618" indent="0">
              <a:buNone/>
              <a:defRPr sz="1600" b="1"/>
            </a:lvl5pPr>
            <a:lvl6pPr marL="2285774" indent="0">
              <a:buNone/>
              <a:defRPr sz="1600" b="1"/>
            </a:lvl6pPr>
            <a:lvl7pPr marL="2742926" indent="0">
              <a:buNone/>
              <a:defRPr sz="1600" b="1"/>
            </a:lvl7pPr>
            <a:lvl8pPr marL="3200080" indent="0">
              <a:buNone/>
              <a:defRPr sz="1600" b="1"/>
            </a:lvl8pPr>
            <a:lvl9pPr marL="3657235"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3"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en-US" altLang="ja-JP"/>
              <a:t>2019/5/14</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3568717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en-US" altLang="ja-JP"/>
              <a:t>2019/5/14</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621689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2019/5/14</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4091274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3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2019/5/14</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3136435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35"/>
            <a:ext cx="6172200" cy="4873625"/>
          </a:xfrm>
        </p:spPr>
        <p:txBody>
          <a:bodyPr/>
          <a:lstStyle>
            <a:lvl1pPr marL="0" indent="0">
              <a:buNone/>
              <a:defRPr sz="3200"/>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2019/5/14</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2618868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6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2019/5/14</a:t>
            </a:r>
            <a:endParaRPr kumimoji="1" lang="ja-JP" altLang="en-US"/>
          </a:p>
        </p:txBody>
      </p:sp>
      <p:sp>
        <p:nvSpPr>
          <p:cNvPr id="5" name="フッター プレースホルダー 4"/>
          <p:cNvSpPr>
            <a:spLocks noGrp="1"/>
          </p:cNvSpPr>
          <p:nvPr>
            <p:ph type="ftr" sz="quarter" idx="3"/>
          </p:nvPr>
        </p:nvSpPr>
        <p:spPr>
          <a:xfrm>
            <a:off x="4038600" y="635636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6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4499C-7423-44D6-B04C-8F47C5085B1E}" type="slidenum">
              <a:rPr kumimoji="1" lang="ja-JP" altLang="en-US" smtClean="0"/>
              <a:t>‹#›</a:t>
            </a:fld>
            <a:endParaRPr kumimoji="1" lang="ja-JP" altLang="en-US"/>
          </a:p>
        </p:txBody>
      </p:sp>
    </p:spTree>
    <p:extLst>
      <p:ext uri="{BB962C8B-B14F-4D97-AF65-F5344CB8AC3E}">
        <p14:creationId xmlns:p14="http://schemas.microsoft.com/office/powerpoint/2010/main" val="1457989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309"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578" indent="-228578" algn="l" defTabSz="914309"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734" indent="-228578" algn="l" defTabSz="914309"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886" indent="-228578" algn="l" defTabSz="914309"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040"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195"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349"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309" rtl="0" eaLnBrk="1" latinLnBrk="0" hangingPunct="1">
        <a:defRPr kumimoji="1" sz="1800" kern="1200">
          <a:solidFill>
            <a:schemeClr val="tx1"/>
          </a:solidFill>
          <a:latin typeface="+mn-lt"/>
          <a:ea typeface="+mn-ea"/>
          <a:cs typeface="+mn-cs"/>
        </a:defRPr>
      </a:lvl1pPr>
      <a:lvl2pPr marL="457155" algn="l" defTabSz="914309" rtl="0" eaLnBrk="1" latinLnBrk="0" hangingPunct="1">
        <a:defRPr kumimoji="1" sz="1800" kern="1200">
          <a:solidFill>
            <a:schemeClr val="tx1"/>
          </a:solidFill>
          <a:latin typeface="+mn-lt"/>
          <a:ea typeface="+mn-ea"/>
          <a:cs typeface="+mn-cs"/>
        </a:defRPr>
      </a:lvl2pPr>
      <a:lvl3pPr marL="914309" algn="l" defTabSz="914309" rtl="0" eaLnBrk="1" latinLnBrk="0" hangingPunct="1">
        <a:defRPr kumimoji="1" sz="1800" kern="1200">
          <a:solidFill>
            <a:schemeClr val="tx1"/>
          </a:solidFill>
          <a:latin typeface="+mn-lt"/>
          <a:ea typeface="+mn-ea"/>
          <a:cs typeface="+mn-cs"/>
        </a:defRPr>
      </a:lvl3pPr>
      <a:lvl4pPr marL="1371464" algn="l" defTabSz="914309" rtl="0" eaLnBrk="1" latinLnBrk="0" hangingPunct="1">
        <a:defRPr kumimoji="1" sz="1800" kern="1200">
          <a:solidFill>
            <a:schemeClr val="tx1"/>
          </a:solidFill>
          <a:latin typeface="+mn-lt"/>
          <a:ea typeface="+mn-ea"/>
          <a:cs typeface="+mn-cs"/>
        </a:defRPr>
      </a:lvl4pPr>
      <a:lvl5pPr marL="1828618" algn="l" defTabSz="914309" rtl="0" eaLnBrk="1" latinLnBrk="0" hangingPunct="1">
        <a:defRPr kumimoji="1" sz="1800" kern="1200">
          <a:solidFill>
            <a:schemeClr val="tx1"/>
          </a:solidFill>
          <a:latin typeface="+mn-lt"/>
          <a:ea typeface="+mn-ea"/>
          <a:cs typeface="+mn-cs"/>
        </a:defRPr>
      </a:lvl5pPr>
      <a:lvl6pPr marL="2285774" algn="l" defTabSz="914309" rtl="0" eaLnBrk="1" latinLnBrk="0" hangingPunct="1">
        <a:defRPr kumimoji="1" sz="1800" kern="1200">
          <a:solidFill>
            <a:schemeClr val="tx1"/>
          </a:solidFill>
          <a:latin typeface="+mn-lt"/>
          <a:ea typeface="+mn-ea"/>
          <a:cs typeface="+mn-cs"/>
        </a:defRPr>
      </a:lvl6pPr>
      <a:lvl7pPr marL="2742926" algn="l" defTabSz="914309" rtl="0" eaLnBrk="1" latinLnBrk="0" hangingPunct="1">
        <a:defRPr kumimoji="1" sz="1800" kern="1200">
          <a:solidFill>
            <a:schemeClr val="tx1"/>
          </a:solidFill>
          <a:latin typeface="+mn-lt"/>
          <a:ea typeface="+mn-ea"/>
          <a:cs typeface="+mn-cs"/>
        </a:defRPr>
      </a:lvl7pPr>
      <a:lvl8pPr marL="3200080" algn="l" defTabSz="914309" rtl="0" eaLnBrk="1" latinLnBrk="0" hangingPunct="1">
        <a:defRPr kumimoji="1" sz="1800" kern="1200">
          <a:solidFill>
            <a:schemeClr val="tx1"/>
          </a:solidFill>
          <a:latin typeface="+mn-lt"/>
          <a:ea typeface="+mn-ea"/>
          <a:cs typeface="+mn-cs"/>
        </a:defRPr>
      </a:lvl8pPr>
      <a:lvl9pPr marL="3657235" algn="l" defTabSz="914309"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p:cNvSpPr txBox="1">
            <a:spLocks noChangeArrowheads="1"/>
          </p:cNvSpPr>
          <p:nvPr/>
        </p:nvSpPr>
        <p:spPr bwMode="auto">
          <a:xfrm>
            <a:off x="2162864" y="2859541"/>
            <a:ext cx="1861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メイリオ" panose="020B0604030504040204" pitchFamily="50" charset="-128"/>
              <a:ea typeface="メイリオ" panose="020B0604030504040204" pitchFamily="50" charset="-128"/>
            </a:endParaRPr>
          </a:p>
        </p:txBody>
      </p:sp>
      <p:sp>
        <p:nvSpPr>
          <p:cNvPr id="13" name="タイトル 1">
            <a:extLst>
              <a:ext uri="{FF2B5EF4-FFF2-40B4-BE49-F238E27FC236}">
                <a16:creationId xmlns:a16="http://schemas.microsoft.com/office/drawing/2014/main" id="{0CB2AAD4-511B-4F91-AAC6-754CB6478E7B}"/>
              </a:ext>
            </a:extLst>
          </p:cNvPr>
          <p:cNvSpPr txBox="1">
            <a:spLocks/>
          </p:cNvSpPr>
          <p:nvPr/>
        </p:nvSpPr>
        <p:spPr bwMode="auto">
          <a:xfrm>
            <a:off x="185841" y="668025"/>
            <a:ext cx="54442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eaLnBrk="1" hangingPunct="1">
              <a:defRPr/>
            </a:pP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全体の趣旨（募集要項 </a:t>
            </a:r>
            <a:r>
              <a:rPr lang="en-US" altLang="ja-JP" sz="2600" b="1" u="sng" dirty="0">
                <a:solidFill>
                  <a:schemeClr val="accent2">
                    <a:lumMod val="50000"/>
                  </a:schemeClr>
                </a:solidFill>
                <a:latin typeface="メイリオ" panose="020B0604030504040204" pitchFamily="50" charset="-128"/>
                <a:ea typeface="メイリオ" panose="020B0604030504040204" pitchFamily="50" charset="-128"/>
              </a:rPr>
              <a:t>p.1</a:t>
            </a: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a:t>
            </a:r>
          </a:p>
        </p:txBody>
      </p:sp>
      <p:sp>
        <p:nvSpPr>
          <p:cNvPr id="16" name="テキスト ボックス 9">
            <a:extLst>
              <a:ext uri="{FF2B5EF4-FFF2-40B4-BE49-F238E27FC236}">
                <a16:creationId xmlns:a16="http://schemas.microsoft.com/office/drawing/2014/main" id="{ACB481C3-FFE8-4D99-8498-852AB0125FDC}"/>
              </a:ext>
            </a:extLst>
          </p:cNvPr>
          <p:cNvSpPr txBox="1">
            <a:spLocks noChangeArrowheads="1"/>
          </p:cNvSpPr>
          <p:nvPr/>
        </p:nvSpPr>
        <p:spPr bwMode="auto">
          <a:xfrm>
            <a:off x="185839" y="1298965"/>
            <a:ext cx="11682008" cy="1785104"/>
          </a:xfrm>
          <a:prstGeom prst="rect">
            <a:avLst/>
          </a:prstGeom>
          <a:noFill/>
          <a:ln>
            <a:headEnd/>
            <a:tailEnd/>
          </a:ln>
        </p:spPr>
        <p:style>
          <a:lnRef idx="2">
            <a:schemeClr val="accent2"/>
          </a:lnRef>
          <a:fillRef idx="1">
            <a:schemeClr val="lt1"/>
          </a:fillRef>
          <a:effectRef idx="0">
            <a:schemeClr val="accent2"/>
          </a:effectRef>
          <a:fontRef idx="minor">
            <a:schemeClr val="dk1"/>
          </a:fontRef>
        </p:style>
        <p:txBody>
          <a:bodyPr wrap="square" anchor="ctr" anchorCtr="0">
            <a:spAutoFit/>
          </a:bodyPr>
          <a:lstStyle>
            <a:lvl1pPr marL="179388" indent="-179388"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263505" indent="-263505" eaLnBrk="1" hangingPunct="1">
              <a:spcBef>
                <a:spcPct val="0"/>
              </a:spcBef>
              <a:spcAft>
                <a:spcPts val="1200"/>
              </a:spcAft>
              <a:buNone/>
            </a:pPr>
            <a:r>
              <a:rPr lang="ja-JP" altLang="en-US" sz="2000" dirty="0">
                <a:latin typeface="メイリオ" panose="020B0604030504040204" pitchFamily="50" charset="-128"/>
                <a:ea typeface="メイリオ" panose="020B0604030504040204" pitchFamily="50" charset="-128"/>
              </a:rPr>
              <a:t>・フェニーチェ堺は、多彩な芸術文化の鑑賞、創造、交流及び普及活動を継続して促進することに</a:t>
            </a:r>
            <a:r>
              <a:rPr lang="ja-JP" altLang="en-US" sz="2000" dirty="0" err="1">
                <a:latin typeface="メイリオ" panose="020B0604030504040204" pitchFamily="50" charset="-128"/>
                <a:ea typeface="メイリオ" panose="020B0604030504040204" pitchFamily="50" charset="-128"/>
              </a:rPr>
              <a:t>よ</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り、市民文化のさらなる向上を図り、魅力と活力ある地域社会の形成や都市魅力の創造及び発信を　行う施設である。</a:t>
            </a:r>
            <a:endParaRPr lang="en-US" altLang="ja-JP" sz="2000" dirty="0">
              <a:latin typeface="メイリオ" panose="020B0604030504040204" pitchFamily="50" charset="-128"/>
              <a:ea typeface="メイリオ" panose="020B0604030504040204" pitchFamily="50" charset="-128"/>
            </a:endParaRPr>
          </a:p>
          <a:p>
            <a:pPr marL="263505" indent="-263505" eaLnBrk="1" hangingPunct="1">
              <a:spcBef>
                <a:spcPct val="0"/>
              </a:spcBef>
              <a:spcAft>
                <a:spcPts val="1200"/>
              </a:spcAft>
              <a:buNone/>
            </a:pPr>
            <a:r>
              <a:rPr lang="ja-JP" altLang="en-US" sz="2000" dirty="0">
                <a:latin typeface="メイリオ" panose="020B0604030504040204" pitchFamily="50" charset="-128"/>
                <a:ea typeface="メイリオ" panose="020B0604030504040204" pitchFamily="50" charset="-128"/>
              </a:rPr>
              <a:t>・応募者には、多様な公演等の実施により、堺東駅周辺での宿泊や、飲食、購買活動に繋がり、ひいては、堺東周辺地域の活性化に貢献するような施策の実施を求める。</a:t>
            </a:r>
            <a:endParaRPr lang="en-US" altLang="ja-JP" sz="2000" strike="sngStrike"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5488A07A-21AD-4BA2-A75F-8BD854B39B53}"/>
              </a:ext>
            </a:extLst>
          </p:cNvPr>
          <p:cNvSpPr txBox="1"/>
          <p:nvPr/>
        </p:nvSpPr>
        <p:spPr>
          <a:xfrm>
            <a:off x="185843" y="3237955"/>
            <a:ext cx="11682007" cy="2893100"/>
          </a:xfrm>
          <a:prstGeom prst="rect">
            <a:avLst/>
          </a:prstGeom>
          <a:noFill/>
        </p:spPr>
        <p:txBody>
          <a:bodyPr wrap="square">
            <a:spAutoFit/>
          </a:bodyPr>
          <a:lstStyle/>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指定期間　</a:t>
            </a:r>
            <a:r>
              <a:rPr lang="ja-JP" altLang="en-US" sz="2400" u="sng" dirty="0">
                <a:latin typeface="メイリオ" panose="020B0604030504040204" pitchFamily="50" charset="-128"/>
                <a:ea typeface="メイリオ" panose="020B0604030504040204" pitchFamily="50" charset="-128"/>
              </a:rPr>
              <a:t>令和</a:t>
            </a:r>
            <a:r>
              <a:rPr lang="en-US" altLang="ja-JP" sz="2400" u="sng" dirty="0">
                <a:latin typeface="メイリオ" panose="020B0604030504040204" pitchFamily="50" charset="-128"/>
                <a:ea typeface="メイリオ" panose="020B0604030504040204" pitchFamily="50" charset="-128"/>
              </a:rPr>
              <a:t>6</a:t>
            </a:r>
            <a:r>
              <a:rPr lang="ja-JP" altLang="en-US" sz="2400" u="sng" dirty="0">
                <a:latin typeface="メイリオ" panose="020B0604030504040204" pitchFamily="50" charset="-128"/>
                <a:ea typeface="メイリオ" panose="020B0604030504040204" pitchFamily="50" charset="-128"/>
              </a:rPr>
              <a:t>年</a:t>
            </a:r>
            <a:r>
              <a:rPr lang="en-US" altLang="ja-JP" sz="2400" u="sng" dirty="0">
                <a:latin typeface="メイリオ" panose="020B0604030504040204" pitchFamily="50" charset="-128"/>
                <a:ea typeface="メイリオ" panose="020B0604030504040204" pitchFamily="50" charset="-128"/>
              </a:rPr>
              <a:t>4</a:t>
            </a:r>
            <a:r>
              <a:rPr lang="ja-JP" altLang="en-US" sz="2400" u="sng" dirty="0">
                <a:latin typeface="メイリオ" panose="020B0604030504040204" pitchFamily="50" charset="-128"/>
                <a:ea typeface="メイリオ" panose="020B0604030504040204" pitchFamily="50" charset="-128"/>
              </a:rPr>
              <a:t>月</a:t>
            </a:r>
            <a:r>
              <a:rPr lang="en-US" altLang="ja-JP" sz="2400" u="sng" dirty="0">
                <a:latin typeface="メイリオ" panose="020B0604030504040204" pitchFamily="50" charset="-128"/>
                <a:ea typeface="メイリオ" panose="020B0604030504040204" pitchFamily="50" charset="-128"/>
              </a:rPr>
              <a:t>1</a:t>
            </a:r>
            <a:r>
              <a:rPr lang="ja-JP" altLang="en-US" sz="2400" u="sng" dirty="0">
                <a:latin typeface="メイリオ" panose="020B0604030504040204" pitchFamily="50" charset="-128"/>
                <a:ea typeface="メイリオ" panose="020B0604030504040204" pitchFamily="50" charset="-128"/>
              </a:rPr>
              <a:t>日～令和</a:t>
            </a:r>
            <a:r>
              <a:rPr lang="en-US" altLang="ja-JP" sz="2400" u="sng" dirty="0">
                <a:latin typeface="メイリオ" panose="020B0604030504040204" pitchFamily="50" charset="-128"/>
                <a:ea typeface="メイリオ" panose="020B0604030504040204" pitchFamily="50" charset="-128"/>
              </a:rPr>
              <a:t>16</a:t>
            </a:r>
            <a:r>
              <a:rPr lang="ja-JP" altLang="en-US" sz="2400" u="sng" dirty="0">
                <a:latin typeface="メイリオ" panose="020B0604030504040204" pitchFamily="50" charset="-128"/>
                <a:ea typeface="メイリオ" panose="020B0604030504040204" pitchFamily="50" charset="-128"/>
              </a:rPr>
              <a:t>年</a:t>
            </a:r>
            <a:r>
              <a:rPr lang="en-US" altLang="ja-JP" sz="2400" u="sng" dirty="0">
                <a:latin typeface="メイリオ" panose="020B0604030504040204" pitchFamily="50" charset="-128"/>
                <a:ea typeface="メイリオ" panose="020B0604030504040204" pitchFamily="50" charset="-128"/>
              </a:rPr>
              <a:t>3</a:t>
            </a:r>
            <a:r>
              <a:rPr lang="ja-JP" altLang="en-US" sz="2400" u="sng" dirty="0">
                <a:latin typeface="メイリオ" panose="020B0604030504040204" pitchFamily="50" charset="-128"/>
                <a:ea typeface="メイリオ" panose="020B0604030504040204" pitchFamily="50" charset="-128"/>
              </a:rPr>
              <a:t>月</a:t>
            </a:r>
            <a:r>
              <a:rPr lang="en-US" altLang="ja-JP" sz="2400" u="sng" dirty="0">
                <a:latin typeface="メイリオ" panose="020B0604030504040204" pitchFamily="50" charset="-128"/>
                <a:ea typeface="メイリオ" panose="020B0604030504040204" pitchFamily="50" charset="-128"/>
              </a:rPr>
              <a:t>31</a:t>
            </a:r>
            <a:r>
              <a:rPr lang="ja-JP" altLang="en-US" sz="2400" u="sng" dirty="0">
                <a:latin typeface="メイリオ" panose="020B0604030504040204" pitchFamily="50" charset="-128"/>
                <a:ea typeface="メイリオ" panose="020B0604030504040204" pitchFamily="50" charset="-128"/>
              </a:rPr>
              <a:t>日</a:t>
            </a: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年から</a:t>
            </a:r>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年に期間拡充）</a:t>
            </a:r>
            <a:endParaRPr lang="en-US" altLang="ja-JP" sz="2400" dirty="0">
              <a:latin typeface="メイリオ" panose="020B0604030504040204" pitchFamily="50" charset="-128"/>
              <a:ea typeface="メイリオ" panose="020B0604030504040204" pitchFamily="50" charset="-128"/>
            </a:endParaRPr>
          </a:p>
          <a:p>
            <a:pPr eaLnBrk="1" hangingPunct="1">
              <a:spcBef>
                <a:spcPct val="0"/>
              </a:spcBef>
              <a:buNone/>
            </a:pPr>
            <a:r>
              <a:rPr lang="ja-JP" altLang="en-US" sz="2400" dirty="0">
                <a:latin typeface="メイリオ" panose="020B0604030504040204" pitchFamily="50" charset="-128"/>
                <a:ea typeface="メイリオ" panose="020B0604030504040204" pitchFamily="50" charset="-128"/>
              </a:rPr>
              <a:t>（募集要項 </a:t>
            </a:r>
            <a:r>
              <a:rPr lang="en-US" altLang="ja-JP" sz="2400" dirty="0">
                <a:latin typeface="メイリオ" panose="020B0604030504040204" pitchFamily="50" charset="-128"/>
                <a:ea typeface="メイリオ" panose="020B0604030504040204" pitchFamily="50" charset="-128"/>
              </a:rPr>
              <a:t>p.3</a:t>
            </a:r>
            <a:r>
              <a:rPr lang="ja-JP" altLang="en-US" sz="2400" dirty="0">
                <a:latin typeface="メイリオ" panose="020B0604030504040204" pitchFamily="50" charset="-128"/>
                <a:ea typeface="メイリオ" panose="020B0604030504040204" pitchFamily="50" charset="-128"/>
              </a:rPr>
              <a:t>）</a:t>
            </a:r>
            <a:endParaRPr lang="en-US" altLang="ja-JP" sz="2400" u="sng" dirty="0">
              <a:latin typeface="メイリオ" panose="020B0604030504040204" pitchFamily="50" charset="-128"/>
              <a:ea typeface="メイリオ" panose="020B0604030504040204" pitchFamily="50" charset="-128"/>
            </a:endParaRPr>
          </a:p>
          <a:p>
            <a:pPr marL="179376" indent="-179376">
              <a:spcBef>
                <a:spcPct val="0"/>
              </a:spcBef>
            </a:pPr>
            <a:r>
              <a:rPr lang="ja-JP" altLang="en-US" sz="2000" dirty="0">
                <a:latin typeface="メイリオ" panose="020B0604030504040204" pitchFamily="50" charset="-128"/>
                <a:ea typeface="メイリオ" panose="020B0604030504040204" pitchFamily="50" charset="-128"/>
              </a:rPr>
              <a:t>・中枢文化施設として、継続的・安定的な運営の確保、投資効果を期待する。</a:t>
            </a:r>
            <a:endParaRPr lang="en-US" altLang="ja-JP" sz="2000" dirty="0">
              <a:latin typeface="メイリオ" panose="020B0604030504040204" pitchFamily="50" charset="-128"/>
              <a:ea typeface="メイリオ" panose="020B0604030504040204" pitchFamily="50" charset="-128"/>
            </a:endParaRPr>
          </a:p>
          <a:p>
            <a:pPr marL="179376" indent="-179376">
              <a:spcBef>
                <a:spcPct val="0"/>
              </a:spcBef>
            </a:pPr>
            <a:r>
              <a:rPr lang="ja-JP" altLang="en-US" sz="2000" dirty="0">
                <a:latin typeface="メイリオ" panose="020B0604030504040204" pitchFamily="50" charset="-128"/>
                <a:ea typeface="メイリオ" panose="020B0604030504040204" pitchFamily="50" charset="-128"/>
              </a:rPr>
              <a:t>・期間中、中間評価（</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年目を想定）を実施する</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a:p>
            <a:pPr marL="179376" indent="-179376">
              <a:spcBef>
                <a:spcPct val="0"/>
              </a:spcBef>
            </a:pPr>
            <a:endParaRPr lang="en-US" altLang="ja-JP" dirty="0">
              <a:latin typeface="メイリオ" panose="020B0604030504040204" pitchFamily="50" charset="-128"/>
              <a:ea typeface="メイリオ" panose="020B0604030504040204" pitchFamily="50" charset="-128"/>
            </a:endParaRPr>
          </a:p>
          <a:p>
            <a:pPr eaLnBrk="1" hangingPunct="1">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提案上限額　</a:t>
            </a:r>
            <a:r>
              <a:rPr lang="en-US" altLang="ja-JP" sz="2400" u="sng" dirty="0">
                <a:latin typeface="メイリオ" panose="020B0604030504040204" pitchFamily="50" charset="-128"/>
                <a:ea typeface="メイリオ" panose="020B0604030504040204" pitchFamily="50" charset="-128"/>
              </a:rPr>
              <a:t>4.5</a:t>
            </a:r>
            <a:r>
              <a:rPr lang="ja-JP" altLang="en-US" sz="2400" u="sng" dirty="0">
                <a:latin typeface="メイリオ" panose="020B0604030504040204" pitchFamily="50" charset="-128"/>
                <a:ea typeface="メイリオ" panose="020B0604030504040204" pitchFamily="50" charset="-128"/>
              </a:rPr>
              <a:t>億円</a:t>
            </a:r>
            <a:r>
              <a:rPr lang="ja-JP" altLang="en-US" sz="2400" dirty="0">
                <a:latin typeface="メイリオ" panose="020B0604030504040204" pitchFamily="50" charset="-128"/>
                <a:ea typeface="メイリオ" panose="020B0604030504040204" pitchFamily="50" charset="-128"/>
              </a:rPr>
              <a:t>（募集要項 </a:t>
            </a:r>
            <a:r>
              <a:rPr lang="en-US" altLang="ja-JP" sz="2400" dirty="0">
                <a:latin typeface="メイリオ" panose="020B0604030504040204" pitchFamily="50" charset="-128"/>
                <a:ea typeface="メイリオ" panose="020B0604030504040204" pitchFamily="50" charset="-128"/>
              </a:rPr>
              <a:t>p.4</a:t>
            </a:r>
            <a:r>
              <a:rPr lang="ja-JP" altLang="en-US" sz="2400" dirty="0">
                <a:latin typeface="メイリオ" panose="020B0604030504040204" pitchFamily="50" charset="-128"/>
                <a:ea typeface="メイリオ" panose="020B0604030504040204" pitchFamily="50" charset="-128"/>
              </a:rPr>
              <a:t>）</a:t>
            </a:r>
            <a:endParaRPr lang="en-US" altLang="ja-JP" sz="2400" dirty="0">
              <a:latin typeface="メイリオ" panose="020B0604030504040204" pitchFamily="50" charset="-128"/>
              <a:ea typeface="メイリオ" panose="020B0604030504040204" pitchFamily="50" charset="-128"/>
            </a:endParaRPr>
          </a:p>
          <a:p>
            <a:pPr marL="263505" indent="-263505">
              <a:spcBef>
                <a:spcPct val="0"/>
              </a:spcBef>
            </a:pPr>
            <a:r>
              <a:rPr lang="ja-JP" altLang="en-US" sz="2000" dirty="0">
                <a:latin typeface="メイリオ" panose="020B0604030504040204" pitchFamily="50" charset="-128"/>
                <a:ea typeface="メイリオ" panose="020B0604030504040204" pitchFamily="50" charset="-128"/>
              </a:rPr>
              <a:t>・本市の開館前作成の収支モデル（試算）</a:t>
            </a:r>
            <a:r>
              <a:rPr lang="en-US" altLang="ja-JP" sz="2000" dirty="0">
                <a:latin typeface="メイリオ" panose="020B0604030504040204" pitchFamily="50" charset="-128"/>
                <a:ea typeface="メイリオ" panose="020B0604030504040204" pitchFamily="50" charset="-128"/>
              </a:rPr>
              <a:t>4.29 </a:t>
            </a:r>
            <a:r>
              <a:rPr lang="ja-JP" altLang="en-US" sz="2000" dirty="0">
                <a:latin typeface="メイリオ" panose="020B0604030504040204" pitchFamily="50" charset="-128"/>
                <a:ea typeface="メイリオ" panose="020B0604030504040204" pitchFamily="50" charset="-128"/>
              </a:rPr>
              <a:t>億円から諸条件の変化（消費税率の改定、物価指数、人件費の上昇）を勘案し設定した。</a:t>
            </a:r>
            <a:endParaRPr lang="en-US" altLang="ja-JP" sz="2000" dirty="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2620" y="145077"/>
            <a:ext cx="1102329" cy="421107"/>
          </a:xfrm>
          <a:prstGeom prst="rect">
            <a:avLst/>
          </a:prstGeom>
        </p:spPr>
      </p:pic>
      <p:cxnSp>
        <p:nvCxnSpPr>
          <p:cNvPr id="10" name="直線コネクタ 9"/>
          <p:cNvCxnSpPr/>
          <p:nvPr/>
        </p:nvCxnSpPr>
        <p:spPr>
          <a:xfrm>
            <a:off x="91444" y="668021"/>
            <a:ext cx="11983505"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882D9FDF-71D6-4709-8556-33B042C479E9}"/>
              </a:ext>
            </a:extLst>
          </p:cNvPr>
          <p:cNvSpPr txBox="1"/>
          <p:nvPr/>
        </p:nvSpPr>
        <p:spPr>
          <a:xfrm>
            <a:off x="185843" y="126189"/>
            <a:ext cx="1738791" cy="369332"/>
          </a:xfrm>
          <a:prstGeom prst="rect">
            <a:avLst/>
          </a:prstGeom>
          <a:noFill/>
          <a:ln>
            <a:solidFill>
              <a:schemeClr val="tx1"/>
            </a:solidFill>
          </a:ln>
        </p:spPr>
        <p:txBody>
          <a:bodyPr wrap="square" rtlCol="0" anchor="ctr">
            <a:spAutoFit/>
          </a:bodyPr>
          <a:lstStyle/>
          <a:p>
            <a:pPr algn="ctr"/>
            <a:r>
              <a:rPr lang="ja-JP" altLang="en-US" dirty="0">
                <a:latin typeface="メイリオ" panose="020B0604030504040204" pitchFamily="50" charset="-128"/>
                <a:ea typeface="メイリオ" panose="020B0604030504040204" pitchFamily="50" charset="-128"/>
              </a:rPr>
              <a:t>募集要項別紙</a:t>
            </a:r>
            <a:r>
              <a:rPr lang="en-US" altLang="ja-JP" dirty="0">
                <a:latin typeface="メイリオ" panose="020B0604030504040204" pitchFamily="50" charset="-128"/>
                <a:ea typeface="メイリオ" panose="020B0604030504040204" pitchFamily="50" charset="-128"/>
              </a:rPr>
              <a:t>9</a:t>
            </a:r>
            <a:endParaRPr lang="ja-JP" altLang="en-US"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0BE7D6D3-B797-4DFA-9082-7B5313B24EBB}"/>
              </a:ext>
            </a:extLst>
          </p:cNvPr>
          <p:cNvSpPr txBox="1"/>
          <p:nvPr/>
        </p:nvSpPr>
        <p:spPr>
          <a:xfrm>
            <a:off x="3863134" y="145078"/>
            <a:ext cx="4465735" cy="523220"/>
          </a:xfrm>
          <a:prstGeom prst="rect">
            <a:avLst/>
          </a:prstGeom>
          <a:noFill/>
        </p:spPr>
        <p:txBody>
          <a:bodyPr wrap="square" rtlCol="0">
            <a:spAutoFit/>
          </a:bodyPr>
          <a:lstStyle/>
          <a:p>
            <a:pPr algn="ctr"/>
            <a:r>
              <a:rPr lang="ja-JP" altLang="en-US" sz="2800" b="1" dirty="0">
                <a:latin typeface="メイリオ" panose="020B0604030504040204" pitchFamily="50" charset="-128"/>
                <a:ea typeface="メイリオ" panose="020B0604030504040204" pitchFamily="50" charset="-128"/>
              </a:rPr>
              <a:t>募集要項・仕様書まとめ　</a:t>
            </a:r>
          </a:p>
        </p:txBody>
      </p:sp>
      <p:sp>
        <p:nvSpPr>
          <p:cNvPr id="5" name="スライド番号プレースホルダー 4">
            <a:extLst>
              <a:ext uri="{FF2B5EF4-FFF2-40B4-BE49-F238E27FC236}">
                <a16:creationId xmlns:a16="http://schemas.microsoft.com/office/drawing/2014/main" id="{4BF7019F-469E-405D-ADD1-7104666C91EC}"/>
              </a:ext>
            </a:extLst>
          </p:cNvPr>
          <p:cNvSpPr>
            <a:spLocks noGrp="1"/>
          </p:cNvSpPr>
          <p:nvPr>
            <p:ph type="sldNum" sz="quarter" idx="12"/>
          </p:nvPr>
        </p:nvSpPr>
        <p:spPr>
          <a:xfrm>
            <a:off x="8097871" y="169988"/>
            <a:ext cx="2743200" cy="365125"/>
          </a:xfrm>
        </p:spPr>
        <p:txBody>
          <a:bodyPr/>
          <a:lstStyle/>
          <a:p>
            <a:fld id="{ED64499C-7423-44D6-B04C-8F47C5085B1E}" type="slidenum">
              <a:rPr lang="ja-JP" altLang="en-US" sz="1600"/>
              <a:t>1</a:t>
            </a:fld>
            <a:endParaRPr lang="ja-JP" altLang="en-US" sz="1600" dirty="0"/>
          </a:p>
        </p:txBody>
      </p:sp>
    </p:spTree>
    <p:extLst>
      <p:ext uri="{BB962C8B-B14F-4D97-AF65-F5344CB8AC3E}">
        <p14:creationId xmlns:p14="http://schemas.microsoft.com/office/powerpoint/2010/main" val="217152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p:cNvSpPr txBox="1">
            <a:spLocks noChangeArrowheads="1"/>
          </p:cNvSpPr>
          <p:nvPr/>
        </p:nvSpPr>
        <p:spPr bwMode="auto">
          <a:xfrm>
            <a:off x="2162864" y="2859541"/>
            <a:ext cx="1861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メイリオ" panose="020B0604030504040204" pitchFamily="50" charset="-128"/>
              <a:ea typeface="メイリオ" panose="020B0604030504040204" pitchFamily="50" charset="-128"/>
            </a:endParaRPr>
          </a:p>
        </p:txBody>
      </p:sp>
      <p:sp>
        <p:nvSpPr>
          <p:cNvPr id="19" name="テキスト ボックス 9"/>
          <p:cNvSpPr txBox="1">
            <a:spLocks noChangeArrowheads="1"/>
          </p:cNvSpPr>
          <p:nvPr/>
        </p:nvSpPr>
        <p:spPr bwMode="auto">
          <a:xfrm>
            <a:off x="262203" y="1139511"/>
            <a:ext cx="6695188" cy="5718489"/>
          </a:xfrm>
          <a:prstGeom prst="rect">
            <a:avLst/>
          </a:prstGeom>
          <a:noFill/>
          <a:ln w="19050">
            <a:noFill/>
            <a:miter lim="800000"/>
            <a:headEnd/>
            <a:tailEnd/>
          </a:ln>
        </p:spPr>
        <p:txBody>
          <a:bodyPr wrap="square" anchor="ctr" anchorCtr="0">
            <a:spAutoFit/>
          </a:bodyPr>
          <a:lstStyle>
            <a:lvl1pPr marL="179388" indent="-179388"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① 公演事業</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000" dirty="0">
                <a:latin typeface="メイリオ" panose="020B0604030504040204" pitchFamily="50" charset="-128"/>
                <a:ea typeface="メイリオ" panose="020B0604030504040204" pitchFamily="50" charset="-128"/>
              </a:rPr>
              <a:t>　地域の特性やニーズ等を踏まえ、特色ある実演芸術文</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化を創造・企画し、都市魅力を発信するため、ホール </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特有の規模や機能を効果的に活用し、市民や文化芸術</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団体等と連携・協力した公演等をさらに充実する。</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② 人材養成事業</a:t>
            </a:r>
            <a:endParaRPr lang="en-US" altLang="ja-JP" sz="24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000" dirty="0">
                <a:latin typeface="メイリオ" panose="020B0604030504040204" pitchFamily="50" charset="-128"/>
                <a:ea typeface="メイリオ" panose="020B0604030504040204" pitchFamily="50" charset="-128"/>
              </a:rPr>
              <a:t>　指定管理者が主体となり、舞台関係の専門的な能力を</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有する者や地域住民等を対象にした実演芸術に係る者</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の養成や、他施設と連携した人材交流を行う。</a:t>
            </a:r>
            <a:endParaRPr lang="en-US" altLang="ja-JP" sz="2000" dirty="0">
              <a:latin typeface="メイリオ" panose="020B0604030504040204" pitchFamily="50" charset="-128"/>
              <a:ea typeface="メイリオ" panose="020B0604030504040204" pitchFamily="50" charset="-128"/>
            </a:endParaRPr>
          </a:p>
          <a:p>
            <a:pPr marL="0" indent="0">
              <a:buNone/>
              <a:defRPr/>
            </a:pPr>
            <a:r>
              <a:rPr lang="ja-JP" altLang="en-US" sz="2400" b="1" dirty="0">
                <a:solidFill>
                  <a:srgbClr val="FF0000"/>
                </a:solidFill>
                <a:latin typeface="メイリオ" panose="020B0604030504040204" pitchFamily="50" charset="-128"/>
                <a:ea typeface="メイリオ" panose="020B0604030504040204" pitchFamily="50" charset="-128"/>
              </a:rPr>
              <a:t>③ 普及啓発事業</a:t>
            </a:r>
            <a:endParaRPr lang="en-US" altLang="ja-JP" sz="24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000" dirty="0">
                <a:latin typeface="メイリオ" panose="020B0604030504040204" pitchFamily="50" charset="-128"/>
                <a:ea typeface="メイリオ" panose="020B0604030504040204" pitchFamily="50" charset="-128"/>
              </a:rPr>
              <a:t>　市民が身近に芸術文化に親しみ、興味を持つことがで</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きる機会を提供し、子どもたちが幼少期から優れた舞</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台芸術に触れる機会とするため、指定管理者が主体と</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なり、実演芸術の普及啓発のための事業を行う。</a:t>
            </a:r>
            <a:endParaRPr lang="en-US" altLang="ja-JP" sz="2000" dirty="0">
              <a:latin typeface="メイリオ" panose="020B0604030504040204" pitchFamily="50" charset="-128"/>
              <a:ea typeface="メイリオ" panose="020B0604030504040204" pitchFamily="50" charset="-128"/>
            </a:endParaRPr>
          </a:p>
          <a:p>
            <a:pPr marL="0" indent="0">
              <a:buNone/>
              <a:defRPr/>
            </a:pPr>
            <a:r>
              <a:rPr lang="ja-JP" altLang="en-US" sz="2400" b="1" dirty="0">
                <a:solidFill>
                  <a:srgbClr val="FF0000"/>
                </a:solidFill>
                <a:latin typeface="メイリオ" panose="020B0604030504040204" pitchFamily="50" charset="-128"/>
                <a:ea typeface="メイリオ" panose="020B0604030504040204" pitchFamily="50" charset="-128"/>
              </a:rPr>
              <a:t>④ フェニーチェ堺周年事業</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2000" dirty="0">
                <a:latin typeface="メイリオ" panose="020B0604030504040204" pitchFamily="50" charset="-128"/>
                <a:ea typeface="メイリオ" panose="020B0604030504040204" pitchFamily="50" charset="-128"/>
              </a:rPr>
              <a:t>　令和</a:t>
            </a:r>
            <a:r>
              <a:rPr lang="en-US" altLang="ja-JP" sz="2000" dirty="0">
                <a:latin typeface="メイリオ" panose="020B0604030504040204" pitchFamily="50" charset="-128"/>
                <a:ea typeface="メイリオ" panose="020B0604030504040204" pitchFamily="50" charset="-128"/>
              </a:rPr>
              <a:t>6</a:t>
            </a:r>
            <a:r>
              <a:rPr lang="ja-JP" altLang="en-US" sz="2000" dirty="0">
                <a:latin typeface="メイリオ" panose="020B0604030504040204" pitchFamily="50" charset="-128"/>
                <a:ea typeface="メイリオ" panose="020B0604030504040204" pitchFamily="50" charset="-128"/>
              </a:rPr>
              <a:t>年度が開館</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周年、令和</a:t>
            </a:r>
            <a:r>
              <a:rPr lang="en-US" altLang="ja-JP" sz="2000" dirty="0">
                <a:latin typeface="メイリオ" panose="020B0604030504040204" pitchFamily="50" charset="-128"/>
                <a:ea typeface="メイリオ" panose="020B0604030504040204" pitchFamily="50" charset="-128"/>
              </a:rPr>
              <a:t>11</a:t>
            </a:r>
            <a:r>
              <a:rPr lang="ja-JP" altLang="en-US" sz="2000" dirty="0">
                <a:latin typeface="メイリオ" panose="020B0604030504040204" pitchFamily="50" charset="-128"/>
                <a:ea typeface="メイリオ" panose="020B0604030504040204" pitchFamily="50" charset="-128"/>
              </a:rPr>
              <a:t>年度が</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周年となる</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FontTx/>
              <a:buNone/>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ため、広く市民が参加できるような記念事業を行う。</a:t>
            </a:r>
          </a:p>
        </p:txBody>
      </p:sp>
      <p:sp>
        <p:nvSpPr>
          <p:cNvPr id="13" name="タイトル 1">
            <a:extLst>
              <a:ext uri="{FF2B5EF4-FFF2-40B4-BE49-F238E27FC236}">
                <a16:creationId xmlns:a16="http://schemas.microsoft.com/office/drawing/2014/main" id="{A09A24D2-6328-406C-9010-2CB305157EFC}"/>
              </a:ext>
            </a:extLst>
          </p:cNvPr>
          <p:cNvSpPr txBox="1">
            <a:spLocks/>
          </p:cNvSpPr>
          <p:nvPr/>
        </p:nvSpPr>
        <p:spPr bwMode="auto">
          <a:xfrm>
            <a:off x="119274" y="647222"/>
            <a:ext cx="57116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eaLnBrk="1" hangingPunct="1">
              <a:defRPr/>
            </a:pP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求める事業（仕様書 </a:t>
            </a:r>
            <a:r>
              <a:rPr lang="en-US" altLang="ja-JP" sz="2600" b="1" u="sng" dirty="0">
                <a:solidFill>
                  <a:schemeClr val="accent2">
                    <a:lumMod val="50000"/>
                  </a:schemeClr>
                </a:solidFill>
                <a:latin typeface="メイリオ" panose="020B0604030504040204" pitchFamily="50" charset="-128"/>
                <a:ea typeface="メイリオ" panose="020B0604030504040204" pitchFamily="50" charset="-128"/>
              </a:rPr>
              <a:t>p.6</a:t>
            </a: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a:t>
            </a:r>
            <a:r>
              <a:rPr lang="en-US" altLang="ja-JP" sz="2600" b="1" u="sng" dirty="0">
                <a:solidFill>
                  <a:schemeClr val="accent2">
                    <a:lumMod val="50000"/>
                  </a:schemeClr>
                </a:solidFill>
                <a:latin typeface="メイリオ" panose="020B0604030504040204" pitchFamily="50" charset="-128"/>
                <a:ea typeface="メイリオ" panose="020B0604030504040204" pitchFamily="50" charset="-128"/>
              </a:rPr>
              <a:t>p.7</a:t>
            </a: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a:t>
            </a:r>
          </a:p>
        </p:txBody>
      </p:sp>
      <p:graphicFrame>
        <p:nvGraphicFramePr>
          <p:cNvPr id="6" name="コンテンツ プレースホルダー 3">
            <a:extLst>
              <a:ext uri="{FF2B5EF4-FFF2-40B4-BE49-F238E27FC236}">
                <a16:creationId xmlns:a16="http://schemas.microsoft.com/office/drawing/2014/main" id="{964D13FD-2EF9-4500-865E-9AF9EC0386E8}"/>
              </a:ext>
            </a:extLst>
          </p:cNvPr>
          <p:cNvGraphicFramePr>
            <a:graphicFrameLocks/>
          </p:cNvGraphicFramePr>
          <p:nvPr>
            <p:extLst>
              <p:ext uri="{D42A27DB-BD31-4B8C-83A1-F6EECF244321}">
                <p14:modId xmlns:p14="http://schemas.microsoft.com/office/powerpoint/2010/main" val="897040505"/>
              </p:ext>
            </p:extLst>
          </p:nvPr>
        </p:nvGraphicFramePr>
        <p:xfrm>
          <a:off x="7100328" y="1184138"/>
          <a:ext cx="4757531" cy="4794532"/>
        </p:xfrm>
        <a:graphic>
          <a:graphicData uri="http://schemas.openxmlformats.org/drawingml/2006/table">
            <a:tbl>
              <a:tblPr firstRow="1" firstCol="1" bandRow="1">
                <a:tableStyleId>{9DCAF9ED-07DC-4A11-8D7F-57B35C25682E}</a:tableStyleId>
              </a:tblPr>
              <a:tblGrid>
                <a:gridCol w="4757531">
                  <a:extLst>
                    <a:ext uri="{9D8B030D-6E8A-4147-A177-3AD203B41FA5}">
                      <a16:colId xmlns:a16="http://schemas.microsoft.com/office/drawing/2014/main" val="178513078"/>
                    </a:ext>
                  </a:extLst>
                </a:gridCol>
              </a:tblGrid>
              <a:tr h="304800">
                <a:tc>
                  <a:txBody>
                    <a:bodyPr/>
                    <a:lstStyle/>
                    <a:p>
                      <a:pPr algn="ctr"/>
                      <a:r>
                        <a:rPr lang="ja-JP" altLang="en-US" sz="2000" b="1" kern="100" dirty="0">
                          <a:effectLst/>
                          <a:latin typeface="Meiryo UI" panose="020B0604030504040204" pitchFamily="50" charset="-128"/>
                          <a:ea typeface="Meiryo UI" panose="020B0604030504040204" pitchFamily="50" charset="-128"/>
                          <a:cs typeface="Times New Roman" panose="02020603050405020304" pitchFamily="18" charset="0"/>
                        </a:rPr>
                        <a:t>目標数値（仕様書</a:t>
                      </a:r>
                      <a:r>
                        <a:rPr lang="en-US" altLang="ja-JP" sz="2000" b="1" kern="100" dirty="0">
                          <a:effectLst/>
                          <a:latin typeface="Meiryo UI" panose="020B0604030504040204" pitchFamily="50" charset="-128"/>
                          <a:ea typeface="Meiryo UI" panose="020B0604030504040204" pitchFamily="50" charset="-128"/>
                          <a:cs typeface="Times New Roman" panose="02020603050405020304" pitchFamily="18" charset="0"/>
                        </a:rPr>
                        <a:t>p.13</a:t>
                      </a:r>
                      <a:r>
                        <a:rPr lang="ja-JP" altLang="en-US" sz="2000" b="1" kern="10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2000" b="1"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tc>
                <a:extLst>
                  <a:ext uri="{0D108BD9-81ED-4DB2-BD59-A6C34878D82A}">
                    <a16:rowId xmlns:a16="http://schemas.microsoft.com/office/drawing/2014/main" val="104825142"/>
                  </a:ext>
                </a:extLst>
              </a:tr>
              <a:tr h="421313">
                <a:tc>
                  <a:txBody>
                    <a:bodyPr/>
                    <a:lstStyle/>
                    <a:p>
                      <a:pPr marL="66675" indent="-66675" algn="just"/>
                      <a:r>
                        <a:rPr lang="ja-JP" sz="2000" b="0" kern="100" dirty="0">
                          <a:effectLst/>
                          <a:latin typeface="Meiryo UI" panose="020B0604030504040204" pitchFamily="50" charset="-128"/>
                          <a:ea typeface="Meiryo UI" panose="020B0604030504040204" pitchFamily="50" charset="-128"/>
                        </a:rPr>
                        <a:t>① 適正な管理運営の確保に関する目標</a:t>
                      </a:r>
                      <a:endParaRPr 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17388904"/>
                  </a:ext>
                </a:extLst>
              </a:tr>
              <a:tr h="1828800">
                <a:tc>
                  <a:txBody>
                    <a:bodyPr/>
                    <a:lstStyle/>
                    <a:p>
                      <a:pPr algn="just"/>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solidFill>
                            <a:schemeClr val="tx1"/>
                          </a:solidFill>
                          <a:effectLst/>
                          <a:latin typeface="Meiryo UI" panose="020B0604030504040204" pitchFamily="50" charset="-128"/>
                          <a:ea typeface="Meiryo UI" panose="020B0604030504040204" pitchFamily="50" charset="-128"/>
                        </a:rPr>
                        <a:t>利用者数</a:t>
                      </a:r>
                      <a:r>
                        <a:rPr lang="ja-JP" altLang="en-US" sz="2000" b="0" kern="100" dirty="0">
                          <a:solidFill>
                            <a:schemeClr val="tx1"/>
                          </a:solidFill>
                          <a:effectLst/>
                          <a:latin typeface="Meiryo UI" panose="020B0604030504040204" pitchFamily="50" charset="-128"/>
                          <a:ea typeface="Meiryo UI" panose="020B0604030504040204" pitchFamily="50" charset="-128"/>
                        </a:rPr>
                        <a:t>：</a:t>
                      </a:r>
                      <a:r>
                        <a:rPr lang="ja-JP" altLang="ja-JP" sz="2000" b="0" kern="100" dirty="0">
                          <a:solidFill>
                            <a:schemeClr val="tx1"/>
                          </a:solidFill>
                          <a:effectLst/>
                          <a:latin typeface="Meiryo UI" panose="020B0604030504040204" pitchFamily="50" charset="-128"/>
                          <a:ea typeface="Meiryo UI" panose="020B0604030504040204" pitchFamily="50" charset="-128"/>
                        </a:rPr>
                        <a:t>利用者数</a:t>
                      </a:r>
                      <a:r>
                        <a:rPr lang="en-US" altLang="ja-JP" sz="2000" b="0" kern="100" dirty="0">
                          <a:solidFill>
                            <a:schemeClr val="tx1"/>
                          </a:solidFill>
                          <a:effectLst/>
                          <a:latin typeface="Meiryo UI" panose="020B0604030504040204" pitchFamily="50" charset="-128"/>
                          <a:ea typeface="Meiryo UI" panose="020B0604030504040204" pitchFamily="50" charset="-128"/>
                        </a:rPr>
                        <a:t>47.8</a:t>
                      </a:r>
                      <a:r>
                        <a:rPr lang="ja-JP" altLang="ja-JP" sz="2000" b="0" kern="100" dirty="0">
                          <a:solidFill>
                            <a:schemeClr val="tx1"/>
                          </a:solidFill>
                          <a:effectLst/>
                          <a:latin typeface="Meiryo UI" panose="020B0604030504040204" pitchFamily="50" charset="-128"/>
                          <a:ea typeface="Meiryo UI" panose="020B0604030504040204" pitchFamily="50" charset="-128"/>
                        </a:rPr>
                        <a:t>万人以上</a:t>
                      </a:r>
                      <a:r>
                        <a:rPr lang="ja-JP" altLang="en-US" sz="2000" b="0" kern="100" dirty="0">
                          <a:solidFill>
                            <a:schemeClr val="tx1"/>
                          </a:solidFill>
                          <a:effectLst/>
                          <a:latin typeface="Meiryo UI" panose="020B0604030504040204" pitchFamily="50" charset="-128"/>
                          <a:ea typeface="Meiryo UI" panose="020B0604030504040204" pitchFamily="50" charset="-128"/>
                        </a:rPr>
                        <a:t>（フェニーチェ堺の</a:t>
                      </a:r>
                      <a:r>
                        <a:rPr lang="en-US" altLang="ja-JP" sz="2000" b="0" kern="100" dirty="0">
                          <a:solidFill>
                            <a:schemeClr val="tx1"/>
                          </a:solidFill>
                          <a:effectLst/>
                          <a:latin typeface="Meiryo UI" panose="020B0604030504040204" pitchFamily="50" charset="-128"/>
                          <a:ea typeface="Meiryo UI" panose="020B0604030504040204" pitchFamily="50" charset="-128"/>
                        </a:rPr>
                        <a:t>KPI</a:t>
                      </a:r>
                      <a:r>
                        <a:rPr lang="ja-JP" altLang="en-US" sz="2000" b="0" kern="100" dirty="0">
                          <a:solidFill>
                            <a:schemeClr val="tx1"/>
                          </a:solidFill>
                          <a:effectLst/>
                          <a:latin typeface="Meiryo UI" panose="020B0604030504040204" pitchFamily="50" charset="-128"/>
                          <a:ea typeface="Meiryo UI" panose="020B0604030504040204" pitchFamily="50" charset="-128"/>
                        </a:rPr>
                        <a:t>目標値）</a:t>
                      </a:r>
                      <a:endParaRPr lang="ja-JP" altLang="ja-JP" sz="2000" b="0" kern="100" dirty="0">
                        <a:solidFill>
                          <a:schemeClr val="tx1"/>
                        </a:solidFill>
                        <a:effectLst/>
                        <a:latin typeface="Meiryo UI" panose="020B0604030504040204" pitchFamily="50" charset="-128"/>
                        <a:ea typeface="Meiryo UI" panose="020B0604030504040204" pitchFamily="50" charset="-128"/>
                      </a:endParaRPr>
                    </a:p>
                    <a:p>
                      <a:pPr algn="just"/>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effectLst/>
                          <a:latin typeface="Meiryo UI" panose="020B0604030504040204" pitchFamily="50" charset="-128"/>
                          <a:ea typeface="Meiryo UI" panose="020B0604030504040204" pitchFamily="50" charset="-128"/>
                        </a:rPr>
                        <a:t>施設稼働率</a:t>
                      </a:r>
                    </a:p>
                    <a:p>
                      <a:pPr algn="just"/>
                      <a:r>
                        <a:rPr lang="ja-JP" altLang="en-US" sz="2000" b="0" kern="100" dirty="0">
                          <a:effectLst/>
                          <a:latin typeface="Meiryo UI" panose="020B0604030504040204" pitchFamily="50" charset="-128"/>
                          <a:ea typeface="Meiryo UI" panose="020B0604030504040204" pitchFamily="50" charset="-128"/>
                        </a:rPr>
                        <a:t>　・</a:t>
                      </a:r>
                      <a:r>
                        <a:rPr lang="ja-JP" altLang="ja-JP" sz="2000" b="0" kern="100" dirty="0">
                          <a:effectLst/>
                          <a:latin typeface="Meiryo UI" panose="020B0604030504040204" pitchFamily="50" charset="-128"/>
                          <a:ea typeface="Meiryo UI" panose="020B0604030504040204" pitchFamily="50" charset="-128"/>
                        </a:rPr>
                        <a:t>大ホール、小ホール、大スタジオ</a:t>
                      </a:r>
                      <a:endParaRPr lang="en-US" altLang="ja-JP" sz="2000" b="0" kern="100" dirty="0">
                        <a:effectLst/>
                        <a:latin typeface="Meiryo UI" panose="020B0604030504040204" pitchFamily="50" charset="-128"/>
                        <a:ea typeface="Meiryo UI" panose="020B0604030504040204" pitchFamily="50" charset="-128"/>
                      </a:endParaRPr>
                    </a:p>
                    <a:p>
                      <a:pPr algn="just"/>
                      <a:r>
                        <a:rPr lang="ja-JP" altLang="en-US" sz="2000" b="0" kern="100" dirty="0">
                          <a:effectLst/>
                          <a:latin typeface="Meiryo UI" panose="020B0604030504040204" pitchFamily="50" charset="-128"/>
                          <a:ea typeface="Meiryo UI" panose="020B0604030504040204" pitchFamily="50" charset="-128"/>
                        </a:rPr>
                        <a:t>　　　　　　　　 </a:t>
                      </a:r>
                      <a:r>
                        <a:rPr lang="ja-JP" altLang="ja-JP" sz="2000" b="0" kern="100" dirty="0">
                          <a:effectLst/>
                          <a:latin typeface="Meiryo UI" panose="020B0604030504040204" pitchFamily="50" charset="-128"/>
                          <a:ea typeface="Meiryo UI" panose="020B0604030504040204" pitchFamily="50" charset="-128"/>
                        </a:rPr>
                        <a:t>：稼働率</a:t>
                      </a:r>
                      <a:r>
                        <a:rPr lang="en-US" altLang="ja-JP" sz="2000" b="0" kern="100" dirty="0">
                          <a:effectLst/>
                          <a:latin typeface="Meiryo UI" panose="020B0604030504040204" pitchFamily="50" charset="-128"/>
                          <a:ea typeface="Meiryo UI" panose="020B0604030504040204" pitchFamily="50" charset="-128"/>
                        </a:rPr>
                        <a:t>80</a:t>
                      </a:r>
                      <a:r>
                        <a:rPr lang="ja-JP" altLang="ja-JP" sz="2000" b="0" kern="100" dirty="0">
                          <a:effectLst/>
                          <a:latin typeface="Meiryo UI" panose="020B0604030504040204" pitchFamily="50" charset="-128"/>
                          <a:ea typeface="Meiryo UI" panose="020B0604030504040204" pitchFamily="50" charset="-128"/>
                        </a:rPr>
                        <a:t>％以上</a:t>
                      </a:r>
                    </a:p>
                    <a:p>
                      <a:pPr algn="just"/>
                      <a:r>
                        <a:rPr lang="ja-JP" altLang="en-US" sz="2000" b="0" kern="100" dirty="0">
                          <a:effectLst/>
                          <a:latin typeface="Meiryo UI" panose="020B0604030504040204" pitchFamily="50" charset="-128"/>
                          <a:ea typeface="Meiryo UI" panose="020B0604030504040204" pitchFamily="50" charset="-128"/>
                        </a:rPr>
                        <a:t>　・</a:t>
                      </a:r>
                      <a:r>
                        <a:rPr lang="ja-JP" altLang="ja-JP" sz="2000" b="0" kern="100" dirty="0">
                          <a:effectLst/>
                          <a:latin typeface="Meiryo UI" panose="020B0604030504040204" pitchFamily="50" charset="-128"/>
                          <a:ea typeface="Meiryo UI" panose="020B0604030504040204" pitchFamily="50" charset="-128"/>
                        </a:rPr>
                        <a:t>その他諸室：稼働率</a:t>
                      </a:r>
                      <a:r>
                        <a:rPr lang="en-US" altLang="ja-JP" sz="2000" b="0" kern="100" dirty="0">
                          <a:effectLst/>
                          <a:latin typeface="Meiryo UI" panose="020B0604030504040204" pitchFamily="50" charset="-128"/>
                          <a:ea typeface="Meiryo UI" panose="020B0604030504040204" pitchFamily="50" charset="-128"/>
                        </a:rPr>
                        <a:t>65</a:t>
                      </a:r>
                      <a:r>
                        <a:rPr lang="ja-JP" altLang="ja-JP" sz="2000" b="0" kern="100" dirty="0">
                          <a:effectLst/>
                          <a:latin typeface="Meiryo UI" panose="020B0604030504040204" pitchFamily="50" charset="-128"/>
                          <a:ea typeface="Meiryo UI" panose="020B0604030504040204" pitchFamily="50" charset="-128"/>
                        </a:rPr>
                        <a:t>％以上</a:t>
                      </a:r>
                      <a:endParaRPr lang="ja-JP" alt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995295008"/>
                  </a:ext>
                </a:extLst>
              </a:tr>
              <a:tr h="609600">
                <a:tc>
                  <a:txBody>
                    <a:bodyPr/>
                    <a:lstStyle/>
                    <a:p>
                      <a:pPr marL="66675" indent="-66675" algn="just"/>
                      <a:r>
                        <a:rPr lang="ja-JP" sz="2000" b="0" kern="100" dirty="0">
                          <a:effectLst/>
                          <a:latin typeface="Meiryo UI" panose="020B0604030504040204" pitchFamily="50" charset="-128"/>
                          <a:ea typeface="Meiryo UI" panose="020B0604030504040204" pitchFamily="50" charset="-128"/>
                        </a:rPr>
                        <a:t>② 利用者サービスの向上への取組に</a:t>
                      </a:r>
                      <a:endParaRPr lang="en-US" altLang="ja-JP" sz="2000" b="0" kern="100" dirty="0">
                        <a:effectLst/>
                        <a:latin typeface="Meiryo UI" panose="020B0604030504040204" pitchFamily="50" charset="-128"/>
                        <a:ea typeface="Meiryo UI" panose="020B0604030504040204" pitchFamily="50" charset="-128"/>
                      </a:endParaRPr>
                    </a:p>
                    <a:p>
                      <a:pPr marL="66675" indent="-66675" algn="just"/>
                      <a:r>
                        <a:rPr lang="ja-JP" altLang="en-US" sz="2000" b="0" kern="100" dirty="0">
                          <a:effectLst/>
                          <a:latin typeface="Meiryo UI" panose="020B0604030504040204" pitchFamily="50" charset="-128"/>
                          <a:ea typeface="Meiryo UI" panose="020B0604030504040204" pitchFamily="50" charset="-128"/>
                        </a:rPr>
                        <a:t>　　</a:t>
                      </a:r>
                      <a:r>
                        <a:rPr lang="ja-JP" sz="2000" b="0" kern="100" dirty="0">
                          <a:effectLst/>
                          <a:latin typeface="Meiryo UI" panose="020B0604030504040204" pitchFamily="50" charset="-128"/>
                          <a:ea typeface="Meiryo UI" panose="020B0604030504040204" pitchFamily="50" charset="-128"/>
                        </a:rPr>
                        <a:t>関する目標</a:t>
                      </a:r>
                      <a:endParaRPr 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85225126"/>
                  </a:ext>
                </a:extLst>
              </a:tr>
              <a:tr h="609600">
                <a:tc>
                  <a:txBody>
                    <a:bodyPr/>
                    <a:lstStyle/>
                    <a:p>
                      <a:pPr algn="just"/>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effectLst/>
                          <a:latin typeface="Meiryo UI" panose="020B0604030504040204" pitchFamily="50" charset="-128"/>
                          <a:ea typeface="Meiryo UI" panose="020B0604030504040204" pitchFamily="50" charset="-128"/>
                        </a:rPr>
                        <a:t>利用者の満足度</a:t>
                      </a:r>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effectLst/>
                          <a:latin typeface="Meiryo UI" panose="020B0604030504040204" pitchFamily="50" charset="-128"/>
                          <a:ea typeface="Meiryo UI" panose="020B0604030504040204" pitchFamily="50" charset="-128"/>
                        </a:rPr>
                        <a:t>満足度</a:t>
                      </a:r>
                      <a:r>
                        <a:rPr lang="en-US" altLang="ja-JP" sz="2000" b="0" kern="100" dirty="0">
                          <a:effectLst/>
                          <a:latin typeface="Meiryo UI" panose="020B0604030504040204" pitchFamily="50" charset="-128"/>
                          <a:ea typeface="Meiryo UI" panose="020B0604030504040204" pitchFamily="50" charset="-128"/>
                        </a:rPr>
                        <a:t>90</a:t>
                      </a:r>
                      <a:r>
                        <a:rPr lang="ja-JP" altLang="ja-JP" sz="2000" b="0" kern="100" dirty="0">
                          <a:effectLst/>
                          <a:latin typeface="Meiryo UI" panose="020B0604030504040204" pitchFamily="50" charset="-128"/>
                          <a:ea typeface="Meiryo UI" panose="020B0604030504040204" pitchFamily="50" charset="-128"/>
                        </a:rPr>
                        <a:t>％以上</a:t>
                      </a:r>
                    </a:p>
                    <a:p>
                      <a:pPr algn="just"/>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effectLst/>
                          <a:latin typeface="Meiryo UI" panose="020B0604030504040204" pitchFamily="50" charset="-128"/>
                          <a:ea typeface="Meiryo UI" panose="020B0604030504040204" pitchFamily="50" charset="-128"/>
                        </a:rPr>
                        <a:t>ホームページのアクセス数</a:t>
                      </a:r>
                      <a:r>
                        <a:rPr lang="ja-JP" altLang="en-US" sz="2000" b="0" kern="100" dirty="0">
                          <a:effectLst/>
                          <a:latin typeface="Meiryo UI" panose="020B0604030504040204" pitchFamily="50" charset="-128"/>
                          <a:ea typeface="Meiryo UI" panose="020B0604030504040204" pitchFamily="50" charset="-128"/>
                        </a:rPr>
                        <a:t>：</a:t>
                      </a:r>
                      <a:r>
                        <a:rPr lang="en-US" altLang="ja-JP" sz="2000" b="0" kern="100" dirty="0">
                          <a:effectLst/>
                          <a:latin typeface="Meiryo UI" panose="020B0604030504040204" pitchFamily="50" charset="-128"/>
                          <a:ea typeface="Meiryo UI" panose="020B0604030504040204" pitchFamily="50" charset="-128"/>
                        </a:rPr>
                        <a:t>230</a:t>
                      </a:r>
                      <a:r>
                        <a:rPr lang="ja-JP" altLang="ja-JP" sz="2000" b="0" kern="100" dirty="0">
                          <a:effectLst/>
                          <a:latin typeface="Meiryo UI" panose="020B0604030504040204" pitchFamily="50" charset="-128"/>
                          <a:ea typeface="Meiryo UI" panose="020B0604030504040204" pitchFamily="50" charset="-128"/>
                        </a:rPr>
                        <a:t>万件以上</a:t>
                      </a:r>
                      <a:endParaRPr lang="ja-JP" alt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966068811"/>
                  </a:ext>
                </a:extLst>
              </a:tr>
              <a:tr h="410819">
                <a:tc>
                  <a:txBody>
                    <a:bodyPr/>
                    <a:lstStyle/>
                    <a:p>
                      <a:pPr marL="0" lvl="0" indent="0" algn="just">
                        <a:buClr>
                          <a:srgbClr val="000000"/>
                        </a:buClr>
                        <a:buFont typeface="+mj-ea"/>
                        <a:buNone/>
                      </a:pPr>
                      <a:r>
                        <a:rPr lang="ja-JP" altLang="en-US" sz="2000" b="0" kern="100" dirty="0">
                          <a:effectLst/>
                          <a:latin typeface="Meiryo UI" panose="020B0604030504040204" pitchFamily="50" charset="-128"/>
                          <a:ea typeface="Meiryo UI" panose="020B0604030504040204" pitchFamily="50" charset="-128"/>
                        </a:rPr>
                        <a:t>③ </a:t>
                      </a:r>
                      <a:r>
                        <a:rPr lang="ja-JP" sz="2000" b="0" kern="100" dirty="0">
                          <a:effectLst/>
                          <a:latin typeface="Meiryo UI" panose="020B0604030504040204" pitchFamily="50" charset="-128"/>
                          <a:ea typeface="Meiryo UI" panose="020B0604030504040204" pitchFamily="50" charset="-128"/>
                        </a:rPr>
                        <a:t>収支に関する目標</a:t>
                      </a:r>
                      <a:endParaRPr 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977736757"/>
                  </a:ext>
                </a:extLst>
              </a:tr>
              <a:tr h="609600">
                <a:tc>
                  <a:txBody>
                    <a:bodyPr/>
                    <a:lstStyle/>
                    <a:p>
                      <a:pPr algn="just"/>
                      <a:r>
                        <a:rPr lang="ja-JP" altLang="en-US" sz="2000" b="0" kern="100" dirty="0">
                          <a:effectLst/>
                          <a:latin typeface="Meiryo UI" panose="020B0604030504040204" pitchFamily="50" charset="-128"/>
                          <a:ea typeface="Meiryo UI" panose="020B0604030504040204" pitchFamily="50" charset="-128"/>
                        </a:rPr>
                        <a:t>○</a:t>
                      </a:r>
                      <a:r>
                        <a:rPr lang="ja-JP" altLang="ja-JP" sz="2000" b="0" kern="100" dirty="0">
                          <a:effectLst/>
                          <a:latin typeface="Meiryo UI" panose="020B0604030504040204" pitchFamily="50" charset="-128"/>
                          <a:ea typeface="Meiryo UI" panose="020B0604030504040204" pitchFamily="50" charset="-128"/>
                        </a:rPr>
                        <a:t>利用料金収入</a:t>
                      </a:r>
                      <a:r>
                        <a:rPr lang="ja-JP" altLang="en-US" sz="2000" b="0" kern="100" dirty="0">
                          <a:effectLst/>
                          <a:latin typeface="Meiryo UI" panose="020B0604030504040204" pitchFamily="50" charset="-128"/>
                          <a:ea typeface="Meiryo UI" panose="020B0604030504040204" pitchFamily="50" charset="-128"/>
                        </a:rPr>
                        <a:t>：</a:t>
                      </a:r>
                      <a:r>
                        <a:rPr lang="en-US" altLang="ja-JP" sz="2000" b="0" kern="100" dirty="0">
                          <a:effectLst/>
                          <a:latin typeface="Meiryo UI" panose="020B0604030504040204" pitchFamily="50" charset="-128"/>
                          <a:ea typeface="Meiryo UI" panose="020B0604030504040204" pitchFamily="50" charset="-128"/>
                        </a:rPr>
                        <a:t>140,000</a:t>
                      </a:r>
                      <a:r>
                        <a:rPr lang="ja-JP" altLang="ja-JP" sz="2000" b="0" kern="100" dirty="0">
                          <a:effectLst/>
                          <a:latin typeface="Meiryo UI" panose="020B0604030504040204" pitchFamily="50" charset="-128"/>
                          <a:ea typeface="Meiryo UI" panose="020B0604030504040204" pitchFamily="50" charset="-128"/>
                        </a:rPr>
                        <a:t>千円以上</a:t>
                      </a:r>
                    </a:p>
                    <a:p>
                      <a:pPr algn="just"/>
                      <a:r>
                        <a:rPr lang="ja-JP" altLang="en-US" sz="2000" b="0" strike="noStrike" kern="100" dirty="0">
                          <a:effectLst/>
                          <a:latin typeface="Meiryo UI" panose="020B0604030504040204" pitchFamily="50" charset="-128"/>
                          <a:ea typeface="Meiryo UI" panose="020B0604030504040204" pitchFamily="50" charset="-128"/>
                        </a:rPr>
                        <a:t>○</a:t>
                      </a:r>
                      <a:r>
                        <a:rPr lang="ja-JP" altLang="ja-JP" sz="2000" b="0" strike="noStrike" kern="100" dirty="0">
                          <a:effectLst/>
                          <a:latin typeface="Meiryo UI" panose="020B0604030504040204" pitchFamily="50" charset="-128"/>
                          <a:ea typeface="Meiryo UI" panose="020B0604030504040204" pitchFamily="50" charset="-128"/>
                        </a:rPr>
                        <a:t>入場料収入</a:t>
                      </a:r>
                      <a:r>
                        <a:rPr lang="ja-JP" altLang="en-US" sz="2000" b="0" strike="noStrike" kern="100" dirty="0">
                          <a:effectLst/>
                          <a:latin typeface="Meiryo UI" panose="020B0604030504040204" pitchFamily="50" charset="-128"/>
                          <a:ea typeface="Meiryo UI" panose="020B0604030504040204" pitchFamily="50" charset="-128"/>
                        </a:rPr>
                        <a:t>　 </a:t>
                      </a:r>
                      <a:r>
                        <a:rPr lang="ja-JP" altLang="en-US" sz="2000" b="0" kern="100" dirty="0">
                          <a:effectLst/>
                          <a:latin typeface="Meiryo UI" panose="020B0604030504040204" pitchFamily="50" charset="-128"/>
                          <a:ea typeface="Meiryo UI" panose="020B0604030504040204" pitchFamily="50" charset="-128"/>
                        </a:rPr>
                        <a:t>：</a:t>
                      </a:r>
                      <a:r>
                        <a:rPr lang="en-US" altLang="ja-JP" sz="2000" b="0" kern="100" dirty="0">
                          <a:effectLst/>
                          <a:latin typeface="Meiryo UI" panose="020B0604030504040204" pitchFamily="50" charset="-128"/>
                          <a:ea typeface="Meiryo UI" panose="020B0604030504040204" pitchFamily="50" charset="-128"/>
                        </a:rPr>
                        <a:t>190,000</a:t>
                      </a:r>
                      <a:r>
                        <a:rPr lang="ja-JP" altLang="ja-JP" sz="2000" b="0" kern="100" dirty="0">
                          <a:effectLst/>
                          <a:latin typeface="Meiryo UI" panose="020B0604030504040204" pitchFamily="50" charset="-128"/>
                          <a:ea typeface="Meiryo UI" panose="020B0604030504040204" pitchFamily="50" charset="-128"/>
                        </a:rPr>
                        <a:t>千円以上</a:t>
                      </a:r>
                      <a:endParaRPr lang="ja-JP" altLang="ja-JP" sz="2000" b="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8580" marR="68580" marT="0" marB="0" anchor="ctr"/>
                </a:tc>
                <a:extLst>
                  <a:ext uri="{0D108BD9-81ED-4DB2-BD59-A6C34878D82A}">
                    <a16:rowId xmlns:a16="http://schemas.microsoft.com/office/drawing/2014/main" val="59904726"/>
                  </a:ext>
                </a:extLst>
              </a:tr>
            </a:tbl>
          </a:graphicData>
        </a:graphic>
      </p:graphicFrame>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2620" y="145077"/>
            <a:ext cx="1102329" cy="421107"/>
          </a:xfrm>
          <a:prstGeom prst="rect">
            <a:avLst/>
          </a:prstGeom>
        </p:spPr>
      </p:pic>
      <p:cxnSp>
        <p:nvCxnSpPr>
          <p:cNvPr id="10" name="直線コネクタ 9"/>
          <p:cNvCxnSpPr/>
          <p:nvPr/>
        </p:nvCxnSpPr>
        <p:spPr>
          <a:xfrm>
            <a:off x="91444" y="668021"/>
            <a:ext cx="11983505"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6C10D74F-942E-4D62-AEF3-5629718EA4C0}"/>
              </a:ext>
            </a:extLst>
          </p:cNvPr>
          <p:cNvSpPr txBox="1"/>
          <p:nvPr/>
        </p:nvSpPr>
        <p:spPr>
          <a:xfrm>
            <a:off x="185843" y="126189"/>
            <a:ext cx="1738791" cy="369332"/>
          </a:xfrm>
          <a:prstGeom prst="rect">
            <a:avLst/>
          </a:prstGeom>
          <a:noFill/>
          <a:ln>
            <a:solidFill>
              <a:schemeClr val="tx1"/>
            </a:solidFill>
          </a:ln>
        </p:spPr>
        <p:txBody>
          <a:bodyPr wrap="square" rtlCol="0" anchor="ctr">
            <a:spAutoFit/>
          </a:bodyPr>
          <a:lstStyle/>
          <a:p>
            <a:pPr algn="ctr"/>
            <a:r>
              <a:rPr lang="ja-JP" altLang="en-US" dirty="0">
                <a:latin typeface="メイリオ" panose="020B0604030504040204" pitchFamily="50" charset="-128"/>
                <a:ea typeface="メイリオ" panose="020B0604030504040204" pitchFamily="50" charset="-128"/>
              </a:rPr>
              <a:t>募集要項別紙</a:t>
            </a:r>
            <a:r>
              <a:rPr lang="en-US" altLang="ja-JP" dirty="0">
                <a:latin typeface="メイリオ" panose="020B0604030504040204" pitchFamily="50" charset="-128"/>
                <a:ea typeface="メイリオ" panose="020B0604030504040204" pitchFamily="50" charset="-128"/>
              </a:rPr>
              <a:t>9</a:t>
            </a:r>
            <a:endParaRPr lang="ja-JP" altLang="en-US"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06583015-30B3-4F94-9BAD-00CA76AE33C0}"/>
              </a:ext>
            </a:extLst>
          </p:cNvPr>
          <p:cNvSpPr txBox="1"/>
          <p:nvPr/>
        </p:nvSpPr>
        <p:spPr>
          <a:xfrm>
            <a:off x="3863134" y="145078"/>
            <a:ext cx="4465735" cy="523220"/>
          </a:xfrm>
          <a:prstGeom prst="rect">
            <a:avLst/>
          </a:prstGeom>
          <a:noFill/>
        </p:spPr>
        <p:txBody>
          <a:bodyPr wrap="square" rtlCol="0">
            <a:spAutoFit/>
          </a:bodyPr>
          <a:lstStyle/>
          <a:p>
            <a:pPr algn="ctr"/>
            <a:r>
              <a:rPr lang="ja-JP" altLang="en-US" sz="2800" b="1" dirty="0">
                <a:latin typeface="メイリオ" panose="020B0604030504040204" pitchFamily="50" charset="-128"/>
                <a:ea typeface="メイリオ" panose="020B0604030504040204" pitchFamily="50" charset="-128"/>
              </a:rPr>
              <a:t>募集要項・仕様書まとめ</a:t>
            </a:r>
          </a:p>
        </p:txBody>
      </p:sp>
      <p:sp>
        <p:nvSpPr>
          <p:cNvPr id="2" name="スライド番号プレースホルダー 1">
            <a:extLst>
              <a:ext uri="{FF2B5EF4-FFF2-40B4-BE49-F238E27FC236}">
                <a16:creationId xmlns:a16="http://schemas.microsoft.com/office/drawing/2014/main" id="{7E39C027-1F2E-4464-B2BC-BC27C6921193}"/>
              </a:ext>
            </a:extLst>
          </p:cNvPr>
          <p:cNvSpPr>
            <a:spLocks noGrp="1"/>
          </p:cNvSpPr>
          <p:nvPr>
            <p:ph type="sldNum" sz="quarter" idx="12"/>
          </p:nvPr>
        </p:nvSpPr>
        <p:spPr>
          <a:xfrm>
            <a:off x="8107492" y="173068"/>
            <a:ext cx="2743200" cy="365125"/>
          </a:xfrm>
        </p:spPr>
        <p:txBody>
          <a:bodyPr/>
          <a:lstStyle/>
          <a:p>
            <a:fld id="{ED64499C-7423-44D6-B04C-8F47C5085B1E}" type="slidenum">
              <a:rPr lang="ja-JP" altLang="en-US" sz="1600" smtClean="0"/>
              <a:t>2</a:t>
            </a:fld>
            <a:endParaRPr lang="ja-JP" altLang="en-US" sz="1600" dirty="0"/>
          </a:p>
        </p:txBody>
      </p:sp>
    </p:spTree>
    <p:extLst>
      <p:ext uri="{BB962C8B-B14F-4D97-AF65-F5344CB8AC3E}">
        <p14:creationId xmlns:p14="http://schemas.microsoft.com/office/powerpoint/2010/main" val="1013455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9">
            <a:extLst>
              <a:ext uri="{FF2B5EF4-FFF2-40B4-BE49-F238E27FC236}">
                <a16:creationId xmlns:a16="http://schemas.microsoft.com/office/drawing/2014/main" id="{DEAA60AD-28BF-4EC7-BC10-F46488C7C52E}"/>
              </a:ext>
            </a:extLst>
          </p:cNvPr>
          <p:cNvSpPr txBox="1">
            <a:spLocks noChangeArrowheads="1"/>
          </p:cNvSpPr>
          <p:nvPr/>
        </p:nvSpPr>
        <p:spPr bwMode="auto">
          <a:xfrm>
            <a:off x="286527" y="1071802"/>
            <a:ext cx="11786205" cy="5632311"/>
          </a:xfrm>
          <a:prstGeom prst="rect">
            <a:avLst/>
          </a:prstGeom>
          <a:noFill/>
          <a:ln w="19050">
            <a:noFill/>
            <a:miter lim="800000"/>
            <a:headEnd/>
            <a:tailEnd/>
          </a:ln>
        </p:spPr>
        <p:txBody>
          <a:bodyPr wrap="square" anchor="ctr" anchorCtr="0">
            <a:spAutoFit/>
          </a:bodyPr>
          <a:lstStyle>
            <a:lvl1pPr marL="179388" indent="-179388"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芸術監督の設置（仕様書 </a:t>
            </a:r>
            <a:r>
              <a:rPr lang="en-US" altLang="ja-JP" sz="2400" b="1" dirty="0">
                <a:solidFill>
                  <a:srgbClr val="FF0000"/>
                </a:solidFill>
                <a:latin typeface="メイリオ" panose="020B0604030504040204" pitchFamily="50" charset="-128"/>
                <a:ea typeface="メイリオ" panose="020B0604030504040204" pitchFamily="50" charset="-128"/>
              </a:rPr>
              <a:t>p.3</a:t>
            </a:r>
            <a:r>
              <a:rPr lang="ja-JP" altLang="en-US" sz="2400" b="1" dirty="0">
                <a:solidFill>
                  <a:srgbClr val="FF0000"/>
                </a:solidFill>
                <a:latin typeface="メイリオ" panose="020B0604030504040204" pitchFamily="50" charset="-128"/>
                <a:ea typeface="メイリオ" panose="020B0604030504040204" pitchFamily="50" charset="-128"/>
              </a:rPr>
              <a:t>）</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None/>
            </a:pPr>
            <a:r>
              <a:rPr lang="ja-JP" altLang="en-US" sz="2000" dirty="0">
                <a:latin typeface="メイリオ" panose="020B0604030504040204" pitchFamily="50" charset="-128"/>
                <a:ea typeface="メイリオ" panose="020B0604030504040204" pitchFamily="50" charset="-128"/>
              </a:rPr>
              <a:t>　主催事業の芸術的内容に関する責任者（芸術監督、プロデューサー等）を１名配置すること。</a:t>
            </a:r>
          </a:p>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レストラン（仕様書 </a:t>
            </a:r>
            <a:r>
              <a:rPr lang="en-US" altLang="ja-JP" sz="2400" b="1" dirty="0">
                <a:solidFill>
                  <a:srgbClr val="FF0000"/>
                </a:solidFill>
                <a:latin typeface="メイリオ" panose="020B0604030504040204" pitchFamily="50" charset="-128"/>
                <a:ea typeface="メイリオ" panose="020B0604030504040204" pitchFamily="50" charset="-128"/>
              </a:rPr>
              <a:t>p.7</a:t>
            </a:r>
            <a:r>
              <a:rPr lang="ja-JP" altLang="en-US" sz="2400" b="1" dirty="0">
                <a:solidFill>
                  <a:srgbClr val="FF0000"/>
                </a:solidFill>
                <a:latin typeface="メイリオ" panose="020B0604030504040204" pitchFamily="50" charset="-128"/>
                <a:ea typeface="メイリオ" panose="020B0604030504040204" pitchFamily="50" charset="-128"/>
              </a:rPr>
              <a:t>）</a:t>
            </a:r>
          </a:p>
          <a:p>
            <a:pPr marL="263505" indent="-263505" eaLnBrk="1" hangingPunct="1">
              <a:spcBef>
                <a:spcPct val="0"/>
              </a:spcBef>
              <a:buNone/>
            </a:pPr>
            <a:r>
              <a:rPr lang="ja-JP" altLang="en-US" sz="2000" dirty="0">
                <a:latin typeface="メイリオ" panose="020B0604030504040204" pitchFamily="50" charset="-128"/>
                <a:ea typeface="メイリオ" panose="020B0604030504040204" pitchFamily="50" charset="-128"/>
              </a:rPr>
              <a:t>　ホールで公演等が行われていないときでも施設全体が活性化できるよう、ホールにおける公演やイベントとのコラボレーションや広報等による集客に取り組むこと。</a:t>
            </a:r>
            <a:endParaRPr lang="en-US" altLang="ja-JP" sz="2000" dirty="0">
              <a:latin typeface="メイリオ" panose="020B0604030504040204" pitchFamily="50" charset="-128"/>
              <a:ea typeface="メイリオ" panose="020B0604030504040204" pitchFamily="50" charset="-128"/>
            </a:endParaRPr>
          </a:p>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翁橋公園の活用（仕様書 </a:t>
            </a:r>
            <a:r>
              <a:rPr lang="en-US" altLang="ja-JP" sz="2400" b="1" dirty="0">
                <a:solidFill>
                  <a:srgbClr val="FF0000"/>
                </a:solidFill>
                <a:latin typeface="メイリオ" panose="020B0604030504040204" pitchFamily="50" charset="-128"/>
                <a:ea typeface="メイリオ" panose="020B0604030504040204" pitchFamily="50" charset="-128"/>
              </a:rPr>
              <a:t>p.7</a:t>
            </a:r>
            <a:r>
              <a:rPr lang="ja-JP" altLang="en-US" sz="2400" b="1" dirty="0">
                <a:solidFill>
                  <a:srgbClr val="FF0000"/>
                </a:solidFill>
                <a:latin typeface="メイリオ" panose="020B0604030504040204" pitchFamily="50" charset="-128"/>
                <a:ea typeface="メイリオ" panose="020B0604030504040204" pitchFamily="50" charset="-128"/>
              </a:rPr>
              <a:t>）</a:t>
            </a:r>
            <a:endParaRPr lang="en-US" altLang="ja-JP" sz="2400" b="1" dirty="0">
              <a:solidFill>
                <a:srgbClr val="FF0000"/>
              </a:solidFill>
              <a:latin typeface="メイリオ" panose="020B0604030504040204" pitchFamily="50" charset="-128"/>
              <a:ea typeface="メイリオ" panose="020B0604030504040204" pitchFamily="50" charset="-128"/>
            </a:endParaRPr>
          </a:p>
          <a:p>
            <a:pPr marL="263505" indent="-263505" eaLnBrk="1" hangingPunct="1">
              <a:spcBef>
                <a:spcPct val="0"/>
              </a:spcBef>
              <a:buNone/>
            </a:pPr>
            <a:r>
              <a:rPr lang="ja-JP" altLang="en-US" sz="2000"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ホールにおける公演やイベントとタイアップした事業</a:t>
            </a:r>
            <a:r>
              <a:rPr lang="ja-JP" altLang="en-US" sz="2000" dirty="0">
                <a:latin typeface="メイリオ" panose="020B0604030504040204" pitchFamily="50" charset="-128"/>
                <a:ea typeface="メイリオ" panose="020B0604030504040204" pitchFamily="50" charset="-128"/>
              </a:rPr>
              <a:t>や、翁橋公園単独での事業</a:t>
            </a:r>
            <a:r>
              <a:rPr lang="ja-JP" altLang="ja-JP" sz="2000" dirty="0">
                <a:latin typeface="メイリオ" panose="020B0604030504040204" pitchFamily="50" charset="-128"/>
                <a:ea typeface="メイリオ" panose="020B0604030504040204" pitchFamily="50" charset="-128"/>
              </a:rPr>
              <a:t>等を実施</a:t>
            </a:r>
            <a:r>
              <a:rPr lang="ja-JP" altLang="en-US" sz="2000" dirty="0">
                <a:latin typeface="メイリオ" panose="020B0604030504040204" pitchFamily="50" charset="-128"/>
                <a:ea typeface="メイリオ" panose="020B0604030504040204" pitchFamily="50" charset="-128"/>
              </a:rPr>
              <a:t>し、施設全体の活性化に寄与</a:t>
            </a:r>
            <a:r>
              <a:rPr lang="ja-JP" altLang="ja-JP" sz="2000" dirty="0">
                <a:latin typeface="メイリオ" panose="020B0604030504040204" pitchFamily="50" charset="-128"/>
                <a:ea typeface="メイリオ" panose="020B0604030504040204" pitchFamily="50" charset="-128"/>
              </a:rPr>
              <a:t>すること。</a:t>
            </a:r>
            <a:endParaRPr lang="en-US" altLang="ja-JP" sz="2000" dirty="0">
              <a:latin typeface="メイリオ" panose="020B0604030504040204" pitchFamily="50" charset="-128"/>
              <a:ea typeface="メイリオ" panose="020B0604030504040204" pitchFamily="50" charset="-128"/>
            </a:endParaRPr>
          </a:p>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館内利用の促進（仕様書 </a:t>
            </a:r>
            <a:r>
              <a:rPr lang="en-US" altLang="ja-JP" sz="2400" b="1" dirty="0">
                <a:solidFill>
                  <a:srgbClr val="FF0000"/>
                </a:solidFill>
                <a:latin typeface="メイリオ" panose="020B0604030504040204" pitchFamily="50" charset="-128"/>
                <a:ea typeface="メイリオ" panose="020B0604030504040204" pitchFamily="50" charset="-128"/>
              </a:rPr>
              <a:t>p.9</a:t>
            </a:r>
            <a:r>
              <a:rPr lang="ja-JP" altLang="en-US" sz="2400" b="1" dirty="0">
                <a:solidFill>
                  <a:srgbClr val="FF0000"/>
                </a:solidFill>
                <a:latin typeface="メイリオ" panose="020B0604030504040204" pitchFamily="50" charset="-128"/>
                <a:ea typeface="メイリオ" panose="020B0604030504040204" pitchFamily="50" charset="-128"/>
              </a:rPr>
              <a:t>）</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None/>
            </a:pPr>
            <a:r>
              <a:rPr lang="ja-JP" altLang="en-US" sz="2000" dirty="0">
                <a:latin typeface="メイリオ" panose="020B0604030504040204" pitchFamily="50" charset="-128"/>
                <a:ea typeface="メイリオ" panose="020B0604030504040204" pitchFamily="50" charset="-128"/>
              </a:rPr>
              <a:t>　大ホール２階ホワイエや空中歩廊等施設全体を活用した取組を進めること。</a:t>
            </a:r>
            <a:endParaRPr lang="en-US" altLang="ja-JP" sz="2000" dirty="0">
              <a:latin typeface="メイリオ" panose="020B0604030504040204" pitchFamily="50" charset="-128"/>
              <a:ea typeface="メイリオ" panose="020B0604030504040204" pitchFamily="50" charset="-128"/>
            </a:endParaRPr>
          </a:p>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堺東</a:t>
            </a:r>
            <a:r>
              <a:rPr lang="zh-TW" altLang="en-US" sz="2400" b="1" dirty="0">
                <a:solidFill>
                  <a:srgbClr val="FF0000"/>
                </a:solidFill>
                <a:latin typeface="メイリオ" panose="020B0604030504040204" pitchFamily="50" charset="-128"/>
                <a:ea typeface="メイリオ" panose="020B0604030504040204" pitchFamily="50" charset="-128"/>
              </a:rPr>
              <a:t>周辺</a:t>
            </a:r>
            <a:r>
              <a:rPr lang="ja-JP" altLang="en-US" sz="2400" b="1" dirty="0">
                <a:solidFill>
                  <a:srgbClr val="FF0000"/>
                </a:solidFill>
                <a:latin typeface="メイリオ" panose="020B0604030504040204" pitchFamily="50" charset="-128"/>
                <a:ea typeface="メイリオ" panose="020B0604030504040204" pitchFamily="50" charset="-128"/>
              </a:rPr>
              <a:t>地域の</a:t>
            </a:r>
            <a:r>
              <a:rPr lang="zh-TW" altLang="en-US" sz="2400" b="1" dirty="0">
                <a:solidFill>
                  <a:srgbClr val="FF0000"/>
                </a:solidFill>
                <a:latin typeface="メイリオ" panose="020B0604030504040204" pitchFamily="50" charset="-128"/>
                <a:ea typeface="メイリオ" panose="020B0604030504040204" pitchFamily="50" charset="-128"/>
              </a:rPr>
              <a:t>活性化（仕様書 </a:t>
            </a:r>
            <a:r>
              <a:rPr lang="en-US" altLang="zh-TW" sz="2400" b="1" dirty="0">
                <a:solidFill>
                  <a:srgbClr val="FF0000"/>
                </a:solidFill>
                <a:latin typeface="メイリオ" panose="020B0604030504040204" pitchFamily="50" charset="-128"/>
                <a:ea typeface="メイリオ" panose="020B0604030504040204" pitchFamily="50" charset="-128"/>
              </a:rPr>
              <a:t>p.</a:t>
            </a:r>
            <a:r>
              <a:rPr lang="en-US" altLang="ja-JP" sz="2400" b="1" dirty="0">
                <a:solidFill>
                  <a:srgbClr val="FF0000"/>
                </a:solidFill>
                <a:latin typeface="メイリオ" panose="020B0604030504040204" pitchFamily="50" charset="-128"/>
                <a:ea typeface="メイリオ" panose="020B0604030504040204" pitchFamily="50" charset="-128"/>
              </a:rPr>
              <a:t>10</a:t>
            </a:r>
            <a:r>
              <a:rPr lang="zh-TW" altLang="en-US" sz="2400" b="1" dirty="0">
                <a:solidFill>
                  <a:srgbClr val="FF0000"/>
                </a:solidFill>
                <a:latin typeface="メイリオ" panose="020B0604030504040204" pitchFamily="50" charset="-128"/>
                <a:ea typeface="メイリオ" panose="020B0604030504040204" pitchFamily="50" charset="-128"/>
              </a:rPr>
              <a:t>）</a:t>
            </a:r>
          </a:p>
          <a:p>
            <a:pPr eaLnBrk="1" hangingPunct="1">
              <a:spcBef>
                <a:spcPct val="0"/>
              </a:spcBef>
              <a:buNone/>
            </a:pPr>
            <a:r>
              <a:rPr lang="ja-JP" altLang="en-US" sz="2000" dirty="0">
                <a:latin typeface="メイリオ" panose="020B0604030504040204" pitchFamily="50" charset="-128"/>
                <a:ea typeface="メイリオ" panose="020B0604030504040204" pitchFamily="50" charset="-128"/>
              </a:rPr>
              <a:t>　地元自治会、商店街、官公庁、一般事業者等とコラボレーションし、普段文化芸術に触れる機会の</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None/>
            </a:pPr>
            <a:r>
              <a:rPr lang="ja-JP" altLang="en-US" sz="2000" dirty="0">
                <a:latin typeface="メイリオ" panose="020B0604030504040204" pitchFamily="50" charset="-128"/>
                <a:ea typeface="メイリオ" panose="020B0604030504040204" pitchFamily="50" charset="-128"/>
              </a:rPr>
              <a:t>　ない市民が目的を持たずとも、入りやすく、過ごしやすい雰囲気づくりを心がけ、年間最低３回は</a:t>
            </a:r>
            <a:endParaRPr lang="en-US" altLang="ja-JP" sz="2000" dirty="0">
              <a:latin typeface="メイリオ" panose="020B0604030504040204" pitchFamily="50" charset="-128"/>
              <a:ea typeface="メイリオ" panose="020B0604030504040204" pitchFamily="50" charset="-128"/>
            </a:endParaRPr>
          </a:p>
          <a:p>
            <a:pPr eaLnBrk="1" hangingPunct="1">
              <a:spcBef>
                <a:spcPct val="0"/>
              </a:spcBef>
              <a:buNone/>
            </a:pPr>
            <a:r>
              <a:rPr lang="ja-JP" altLang="en-US" sz="2000" dirty="0">
                <a:latin typeface="メイリオ" panose="020B0604030504040204" pitchFamily="50" charset="-128"/>
                <a:ea typeface="メイリオ" panose="020B0604030504040204" pitchFamily="50" charset="-128"/>
              </a:rPr>
              <a:t>　周辺市街地の活性化に資する事業を実施すること。</a:t>
            </a:r>
            <a:endParaRPr lang="en-US" altLang="ja-JP" sz="2000" dirty="0">
              <a:latin typeface="メイリオ" panose="020B0604030504040204" pitchFamily="50" charset="-128"/>
              <a:ea typeface="メイリオ" panose="020B0604030504040204" pitchFamily="50" charset="-128"/>
            </a:endParaRPr>
          </a:p>
        </p:txBody>
      </p:sp>
      <p:sp>
        <p:nvSpPr>
          <p:cNvPr id="5" name="タイトル 1">
            <a:extLst>
              <a:ext uri="{FF2B5EF4-FFF2-40B4-BE49-F238E27FC236}">
                <a16:creationId xmlns:a16="http://schemas.microsoft.com/office/drawing/2014/main" id="{EB29D35D-2DCA-4514-AD5B-0F333DB402E0}"/>
              </a:ext>
            </a:extLst>
          </p:cNvPr>
          <p:cNvSpPr txBox="1">
            <a:spLocks/>
          </p:cNvSpPr>
          <p:nvPr/>
        </p:nvSpPr>
        <p:spPr bwMode="auto">
          <a:xfrm>
            <a:off x="119271" y="647222"/>
            <a:ext cx="257092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eaLnBrk="1" hangingPunct="1">
              <a:defRPr/>
            </a:pP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その他特記事項</a:t>
            </a:r>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72620" y="145077"/>
            <a:ext cx="1102329" cy="421107"/>
          </a:xfrm>
          <a:prstGeom prst="rect">
            <a:avLst/>
          </a:prstGeom>
        </p:spPr>
      </p:pic>
      <p:cxnSp>
        <p:nvCxnSpPr>
          <p:cNvPr id="8" name="直線コネクタ 7"/>
          <p:cNvCxnSpPr/>
          <p:nvPr/>
        </p:nvCxnSpPr>
        <p:spPr>
          <a:xfrm>
            <a:off x="91444" y="668021"/>
            <a:ext cx="11983505"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EDB14734-67BF-4324-9194-9AF36A398BFB}"/>
              </a:ext>
            </a:extLst>
          </p:cNvPr>
          <p:cNvSpPr txBox="1"/>
          <p:nvPr/>
        </p:nvSpPr>
        <p:spPr>
          <a:xfrm>
            <a:off x="185843" y="126189"/>
            <a:ext cx="1738791" cy="369332"/>
          </a:xfrm>
          <a:prstGeom prst="rect">
            <a:avLst/>
          </a:prstGeom>
          <a:noFill/>
          <a:ln>
            <a:solidFill>
              <a:schemeClr val="tx1"/>
            </a:solidFill>
          </a:ln>
        </p:spPr>
        <p:txBody>
          <a:bodyPr wrap="square" rtlCol="0" anchor="ctr">
            <a:spAutoFit/>
          </a:bodyPr>
          <a:lstStyle/>
          <a:p>
            <a:pPr algn="ctr"/>
            <a:r>
              <a:rPr lang="ja-JP" altLang="en-US" dirty="0">
                <a:latin typeface="メイリオ" panose="020B0604030504040204" pitchFamily="50" charset="-128"/>
                <a:ea typeface="メイリオ" panose="020B0604030504040204" pitchFamily="50" charset="-128"/>
              </a:rPr>
              <a:t>募集要項別紙</a:t>
            </a:r>
            <a:r>
              <a:rPr lang="en-US" altLang="ja-JP" dirty="0">
                <a:latin typeface="メイリオ" panose="020B0604030504040204" pitchFamily="50" charset="-128"/>
                <a:ea typeface="メイリオ" panose="020B0604030504040204" pitchFamily="50" charset="-128"/>
              </a:rPr>
              <a:t>9</a:t>
            </a:r>
            <a:endParaRPr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35E63185-2783-4C56-BA8D-E521946BD2A9}"/>
              </a:ext>
            </a:extLst>
          </p:cNvPr>
          <p:cNvSpPr txBox="1"/>
          <p:nvPr/>
        </p:nvSpPr>
        <p:spPr>
          <a:xfrm>
            <a:off x="3863134" y="145078"/>
            <a:ext cx="4465735" cy="523220"/>
          </a:xfrm>
          <a:prstGeom prst="rect">
            <a:avLst/>
          </a:prstGeom>
          <a:noFill/>
        </p:spPr>
        <p:txBody>
          <a:bodyPr wrap="square" rtlCol="0">
            <a:spAutoFit/>
          </a:bodyPr>
          <a:lstStyle/>
          <a:p>
            <a:pPr algn="ctr"/>
            <a:r>
              <a:rPr lang="ja-JP" altLang="en-US" sz="2800" b="1" dirty="0">
                <a:latin typeface="メイリオ" panose="020B0604030504040204" pitchFamily="50" charset="-128"/>
                <a:ea typeface="メイリオ" panose="020B0604030504040204" pitchFamily="50" charset="-128"/>
              </a:rPr>
              <a:t>募集要項・仕様書まとめ</a:t>
            </a:r>
          </a:p>
        </p:txBody>
      </p:sp>
      <p:sp>
        <p:nvSpPr>
          <p:cNvPr id="3" name="スライド番号プレースホルダー 2">
            <a:extLst>
              <a:ext uri="{FF2B5EF4-FFF2-40B4-BE49-F238E27FC236}">
                <a16:creationId xmlns:a16="http://schemas.microsoft.com/office/drawing/2014/main" id="{A9B9B7FC-9410-4CC6-ABA7-3A07FAA92809}"/>
              </a:ext>
            </a:extLst>
          </p:cNvPr>
          <p:cNvSpPr>
            <a:spLocks noGrp="1"/>
          </p:cNvSpPr>
          <p:nvPr>
            <p:ph type="sldNum" sz="quarter" idx="12"/>
          </p:nvPr>
        </p:nvSpPr>
        <p:spPr>
          <a:xfrm>
            <a:off x="8130208" y="173068"/>
            <a:ext cx="2743200" cy="365125"/>
          </a:xfrm>
        </p:spPr>
        <p:txBody>
          <a:bodyPr/>
          <a:lstStyle/>
          <a:p>
            <a:fld id="{ED64499C-7423-44D6-B04C-8F47C5085B1E}" type="slidenum">
              <a:rPr lang="ja-JP" altLang="en-US" sz="1600" smtClean="0"/>
              <a:t>3</a:t>
            </a:fld>
            <a:endParaRPr kumimoji="1" lang="ja-JP" altLang="en-US" dirty="0"/>
          </a:p>
        </p:txBody>
      </p:sp>
    </p:spTree>
    <p:extLst>
      <p:ext uri="{BB962C8B-B14F-4D97-AF65-F5344CB8AC3E}">
        <p14:creationId xmlns:p14="http://schemas.microsoft.com/office/powerpoint/2010/main" val="4131122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92" y="1265635"/>
            <a:ext cx="11757445" cy="5453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301" name="テキスト ボックス 17"/>
          <p:cNvSpPr txBox="1">
            <a:spLocks noChangeArrowheads="1"/>
          </p:cNvSpPr>
          <p:nvPr/>
        </p:nvSpPr>
        <p:spPr bwMode="auto">
          <a:xfrm rot="1550135">
            <a:off x="521604" y="5204148"/>
            <a:ext cx="12567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400" dirty="0">
                <a:latin typeface="HGSｺﾞｼｯｸE" pitchFamily="50" charset="-128"/>
                <a:ea typeface="HGSｺﾞｼｯｸE" pitchFamily="50" charset="-128"/>
              </a:rPr>
              <a:t>大阪中央環状線</a:t>
            </a:r>
          </a:p>
        </p:txBody>
      </p:sp>
      <p:sp>
        <p:nvSpPr>
          <p:cNvPr id="12302" name="テキスト ボックス 17"/>
          <p:cNvSpPr txBox="1">
            <a:spLocks noChangeArrowheads="1"/>
          </p:cNvSpPr>
          <p:nvPr/>
        </p:nvSpPr>
        <p:spPr bwMode="auto">
          <a:xfrm rot="367827">
            <a:off x="4426534" y="3189961"/>
            <a:ext cx="9398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200">
                <a:latin typeface="HGSｺﾞｼｯｸE" pitchFamily="50" charset="-128"/>
                <a:ea typeface="HGSｺﾞｼｯｸE" pitchFamily="50" charset="-128"/>
              </a:rPr>
              <a:t>大小路線</a:t>
            </a:r>
          </a:p>
        </p:txBody>
      </p:sp>
      <p:sp>
        <p:nvSpPr>
          <p:cNvPr id="56" name="Text Box 3"/>
          <p:cNvSpPr txBox="1">
            <a:spLocks noChangeArrowheads="1"/>
          </p:cNvSpPr>
          <p:nvPr/>
        </p:nvSpPr>
        <p:spPr bwMode="auto">
          <a:xfrm>
            <a:off x="1679765" y="5183187"/>
            <a:ext cx="1764051" cy="257369"/>
          </a:xfrm>
          <a:prstGeom prst="rect">
            <a:avLst/>
          </a:prstGeom>
          <a:solidFill>
            <a:schemeClr val="tx1">
              <a:lumMod val="95000"/>
              <a:lumOff val="5000"/>
              <a:alpha val="70000"/>
            </a:schemeClr>
          </a:solidFill>
          <a:ln w="9525">
            <a:noFill/>
            <a:miter lim="800000"/>
            <a:headEnd/>
            <a:tailEnd/>
          </a:ln>
        </p:spPr>
        <p:txBody>
          <a:bodyPr wrap="square" lIns="36000" tIns="36000" rIns="36000" bIns="36000">
            <a:spAutoFit/>
          </a:bodyPr>
          <a:lstStyle/>
          <a:p>
            <a:pPr algn="ctr">
              <a:spcBef>
                <a:spcPct val="50000"/>
              </a:spcBef>
              <a:defRPr/>
            </a:pPr>
            <a:r>
              <a:rPr lang="ja-JP" altLang="en-US" sz="1200" b="1" dirty="0">
                <a:solidFill>
                  <a:schemeClr val="bg1"/>
                </a:solidFill>
                <a:latin typeface="HGSｺﾞｼｯｸM" pitchFamily="50" charset="-128"/>
                <a:ea typeface="HGSｺﾞｼｯｸM" pitchFamily="50" charset="-128"/>
              </a:rPr>
              <a:t>フェニーチェ堺</a:t>
            </a:r>
          </a:p>
        </p:txBody>
      </p:sp>
      <p:sp>
        <p:nvSpPr>
          <p:cNvPr id="57" name="Text Box 3"/>
          <p:cNvSpPr txBox="1">
            <a:spLocks noChangeArrowheads="1"/>
          </p:cNvSpPr>
          <p:nvPr/>
        </p:nvSpPr>
        <p:spPr bwMode="auto">
          <a:xfrm>
            <a:off x="6133587" y="3231367"/>
            <a:ext cx="684679" cy="226591"/>
          </a:xfrm>
          <a:prstGeom prst="rect">
            <a:avLst/>
          </a:prstGeom>
          <a:solidFill>
            <a:schemeClr val="accent4">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lIns="36000" tIns="36000" rIns="36000" bIns="36000">
            <a:spAutoFit/>
          </a:bodyPr>
          <a:lstStyle/>
          <a:p>
            <a:pPr algn="ctr">
              <a:spcBef>
                <a:spcPct val="50000"/>
              </a:spcBef>
              <a:defRPr/>
            </a:pPr>
            <a:r>
              <a:rPr lang="ja-JP" altLang="en-US" sz="1000" dirty="0">
                <a:solidFill>
                  <a:schemeClr val="tx1"/>
                </a:solidFill>
                <a:latin typeface="HGSｺﾞｼｯｸM" pitchFamily="50" charset="-128"/>
                <a:ea typeface="HGSｺﾞｼｯｸM" pitchFamily="50" charset="-128"/>
              </a:rPr>
              <a:t>市役所</a:t>
            </a:r>
          </a:p>
        </p:txBody>
      </p:sp>
      <p:sp>
        <p:nvSpPr>
          <p:cNvPr id="12305" name="テキスト ボックス 17"/>
          <p:cNvSpPr txBox="1">
            <a:spLocks noChangeArrowheads="1"/>
          </p:cNvSpPr>
          <p:nvPr/>
        </p:nvSpPr>
        <p:spPr bwMode="auto">
          <a:xfrm>
            <a:off x="7787153" y="1462894"/>
            <a:ext cx="6155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600" dirty="0">
                <a:latin typeface="HGSｺﾞｼｯｸE" pitchFamily="50" charset="-128"/>
                <a:ea typeface="HGSｺﾞｼｯｸE" pitchFamily="50" charset="-128"/>
              </a:rPr>
              <a:t>堺東駅</a:t>
            </a:r>
          </a:p>
        </p:txBody>
      </p:sp>
      <p:sp>
        <p:nvSpPr>
          <p:cNvPr id="60" name="Oval 126"/>
          <p:cNvSpPr>
            <a:spLocks noChangeArrowheads="1"/>
          </p:cNvSpPr>
          <p:nvPr/>
        </p:nvSpPr>
        <p:spPr bwMode="auto">
          <a:xfrm rot="660000">
            <a:off x="4560187" y="3541726"/>
            <a:ext cx="2005296" cy="206335"/>
          </a:xfrm>
          <a:prstGeom prst="ellipse">
            <a:avLst/>
          </a:prstGeom>
          <a:solidFill>
            <a:schemeClr val="accent6">
              <a:alpha val="50000"/>
            </a:schemeClr>
          </a:solidFill>
          <a:ln w="19050">
            <a:noFill/>
            <a:round/>
            <a:headEnd/>
            <a:tailEnd/>
          </a:ln>
        </p:spPr>
        <p:txBody>
          <a:bodyPr wrap="none" anchor="ctr"/>
          <a:lstStyle/>
          <a:p>
            <a:pPr algn="ctr">
              <a:defRPr/>
            </a:pPr>
            <a:endParaRPr lang="ja-JP" altLang="en-US" sz="1200" dirty="0"/>
          </a:p>
        </p:txBody>
      </p:sp>
      <p:cxnSp>
        <p:nvCxnSpPr>
          <p:cNvPr id="67" name="AutoShape 104"/>
          <p:cNvCxnSpPr>
            <a:cxnSpLocks noChangeShapeType="1"/>
            <a:stCxn id="68" idx="3"/>
            <a:endCxn id="97" idx="2"/>
          </p:cNvCxnSpPr>
          <p:nvPr/>
        </p:nvCxnSpPr>
        <p:spPr bwMode="auto">
          <a:xfrm flipV="1">
            <a:off x="2735930" y="5956474"/>
            <a:ext cx="666438" cy="586035"/>
          </a:xfrm>
          <a:prstGeom prst="straightConnector1">
            <a:avLst/>
          </a:prstGeom>
          <a:ln w="12700">
            <a:solidFill>
              <a:srgbClr val="4A7EBB"/>
            </a:solidFill>
            <a:headEnd/>
            <a:tailEnd/>
          </a:ln>
          <a:effectLst/>
        </p:spPr>
        <p:style>
          <a:lnRef idx="2">
            <a:schemeClr val="accent1"/>
          </a:lnRef>
          <a:fillRef idx="0">
            <a:schemeClr val="accent1"/>
          </a:fillRef>
          <a:effectRef idx="1">
            <a:schemeClr val="accent1"/>
          </a:effectRef>
          <a:fontRef idx="minor">
            <a:schemeClr val="tx1"/>
          </a:fontRef>
        </p:style>
      </p:cxnSp>
      <p:sp>
        <p:nvSpPr>
          <p:cNvPr id="68" name="Text Box 3"/>
          <p:cNvSpPr txBox="1">
            <a:spLocks noChangeArrowheads="1"/>
          </p:cNvSpPr>
          <p:nvPr/>
        </p:nvSpPr>
        <p:spPr bwMode="auto">
          <a:xfrm>
            <a:off x="2011795" y="6413824"/>
            <a:ext cx="724135" cy="257369"/>
          </a:xfrm>
          <a:prstGeom prst="rect">
            <a:avLst/>
          </a:prstGeom>
          <a:solidFill>
            <a:srgbClr val="4A7EBB">
              <a:alpha val="50000"/>
            </a:srgbClr>
          </a:solidFill>
          <a:ln>
            <a:solidFill>
              <a:srgbClr val="4A7EBB"/>
            </a:solidFill>
            <a:headEnd/>
            <a:tailEnd/>
          </a:ln>
          <a:effectLst/>
        </p:spPr>
        <p:style>
          <a:lnRef idx="1">
            <a:schemeClr val="accent4"/>
          </a:lnRef>
          <a:fillRef idx="2">
            <a:schemeClr val="accent4"/>
          </a:fillRef>
          <a:effectRef idx="1">
            <a:schemeClr val="accent4"/>
          </a:effectRef>
          <a:fontRef idx="minor">
            <a:schemeClr val="dk1"/>
          </a:fontRef>
        </p:style>
        <p:txBody>
          <a:bodyPr lIns="36000" tIns="36000" rIns="36000" bIns="36000">
            <a:spAutoFit/>
          </a:bodyPr>
          <a:lstStyle/>
          <a:p>
            <a:pPr algn="ctr">
              <a:spcBef>
                <a:spcPct val="50000"/>
              </a:spcBef>
              <a:defRPr/>
            </a:pPr>
            <a:r>
              <a:rPr lang="ja-JP" altLang="en-US" sz="1200" dirty="0">
                <a:solidFill>
                  <a:schemeClr val="tx1"/>
                </a:solidFill>
                <a:latin typeface="HGSｺﾞｼｯｸM" pitchFamily="50" charset="-128"/>
                <a:ea typeface="HGSｺﾞｼｯｸM" pitchFamily="50" charset="-128"/>
              </a:rPr>
              <a:t>バス停</a:t>
            </a:r>
          </a:p>
        </p:txBody>
      </p:sp>
      <p:sp>
        <p:nvSpPr>
          <p:cNvPr id="12311" name="テキスト ボックス 17"/>
          <p:cNvSpPr txBox="1">
            <a:spLocks noChangeArrowheads="1"/>
          </p:cNvSpPr>
          <p:nvPr/>
        </p:nvSpPr>
        <p:spPr bwMode="auto">
          <a:xfrm rot="3108669">
            <a:off x="2587747" y="1609720"/>
            <a:ext cx="246221" cy="1741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600" dirty="0">
                <a:latin typeface="HGSｺﾞｼｯｸE" pitchFamily="50" charset="-128"/>
                <a:ea typeface="HGSｺﾞｼｯｸE" pitchFamily="50" charset="-128"/>
              </a:rPr>
              <a:t>阪神高速堺線</a:t>
            </a:r>
          </a:p>
        </p:txBody>
      </p:sp>
      <p:sp>
        <p:nvSpPr>
          <p:cNvPr id="73" name="フリーフォーム 72"/>
          <p:cNvSpPr/>
          <p:nvPr/>
        </p:nvSpPr>
        <p:spPr bwMode="auto">
          <a:xfrm>
            <a:off x="2106954" y="3281966"/>
            <a:ext cx="2160801" cy="1420391"/>
          </a:xfrm>
          <a:custGeom>
            <a:avLst/>
            <a:gdLst>
              <a:gd name="connsiteX0" fmla="*/ 1761565 w 1761565"/>
              <a:gd name="connsiteY0" fmla="*/ 0 h 1062318"/>
              <a:gd name="connsiteX1" fmla="*/ 0 w 1761565"/>
              <a:gd name="connsiteY1" fmla="*/ 255495 h 1062318"/>
              <a:gd name="connsiteX2" fmla="*/ 107577 w 1761565"/>
              <a:gd name="connsiteY2" fmla="*/ 1062318 h 1062318"/>
              <a:gd name="connsiteX0" fmla="*/ 3347029 w 3347029"/>
              <a:gd name="connsiteY0" fmla="*/ 347881 h 603376"/>
              <a:gd name="connsiteX1" fmla="*/ 1585464 w 3347029"/>
              <a:gd name="connsiteY1" fmla="*/ 603376 h 603376"/>
              <a:gd name="connsiteX2" fmla="*/ 0 w 3347029"/>
              <a:gd name="connsiteY2" fmla="*/ 0 h 603376"/>
              <a:gd name="connsiteX0" fmla="*/ 3347029 w 3347029"/>
              <a:gd name="connsiteY0" fmla="*/ 811178 h 811178"/>
              <a:gd name="connsiteX1" fmla="*/ 228600 w 3347029"/>
              <a:gd name="connsiteY1" fmla="*/ 0 h 811178"/>
              <a:gd name="connsiteX2" fmla="*/ 0 w 3347029"/>
              <a:gd name="connsiteY2" fmla="*/ 463297 h 811178"/>
              <a:gd name="connsiteX0" fmla="*/ 1440541 w 1440541"/>
              <a:gd name="connsiteY0" fmla="*/ 0 h 578678"/>
              <a:gd name="connsiteX1" fmla="*/ 228600 w 1440541"/>
              <a:gd name="connsiteY1" fmla="*/ 115381 h 578678"/>
              <a:gd name="connsiteX2" fmla="*/ 0 w 1440541"/>
              <a:gd name="connsiteY2" fmla="*/ 578678 h 578678"/>
              <a:gd name="connsiteX0" fmla="*/ 1440541 w 1440541"/>
              <a:gd name="connsiteY0" fmla="*/ 0 h 578678"/>
              <a:gd name="connsiteX1" fmla="*/ 1361637 w 1440541"/>
              <a:gd name="connsiteY1" fmla="*/ 326218 h 578678"/>
              <a:gd name="connsiteX2" fmla="*/ 228600 w 1440541"/>
              <a:gd name="connsiteY2" fmla="*/ 115381 h 578678"/>
              <a:gd name="connsiteX3" fmla="*/ 0 w 1440541"/>
              <a:gd name="connsiteY3" fmla="*/ 578678 h 578678"/>
              <a:gd name="connsiteX0" fmla="*/ 1440541 w 1440541"/>
              <a:gd name="connsiteY0" fmla="*/ 0 h 578678"/>
              <a:gd name="connsiteX1" fmla="*/ 228600 w 1440541"/>
              <a:gd name="connsiteY1" fmla="*/ 115381 h 578678"/>
              <a:gd name="connsiteX2" fmla="*/ 0 w 1440541"/>
              <a:gd name="connsiteY2" fmla="*/ 578678 h 578678"/>
              <a:gd name="connsiteX0" fmla="*/ 792462 w 792462"/>
              <a:gd name="connsiteY0" fmla="*/ 0 h 1227679"/>
              <a:gd name="connsiteX1" fmla="*/ 228600 w 792462"/>
              <a:gd name="connsiteY1" fmla="*/ 764382 h 1227679"/>
              <a:gd name="connsiteX2" fmla="*/ 0 w 792462"/>
              <a:gd name="connsiteY2" fmla="*/ 1227679 h 1227679"/>
              <a:gd name="connsiteX0" fmla="*/ 792462 w 792462"/>
              <a:gd name="connsiteY0" fmla="*/ 0 h 1227679"/>
              <a:gd name="connsiteX1" fmla="*/ 0 w 792462"/>
              <a:gd name="connsiteY1" fmla="*/ 1227679 h 1227679"/>
              <a:gd name="connsiteX0" fmla="*/ 1008588 w 1008588"/>
              <a:gd name="connsiteY0" fmla="*/ 0 h 865334"/>
              <a:gd name="connsiteX1" fmla="*/ 0 w 1008588"/>
              <a:gd name="connsiteY1" fmla="*/ 865334 h 865334"/>
              <a:gd name="connsiteX0" fmla="*/ 1080630 w 1080630"/>
              <a:gd name="connsiteY0" fmla="*/ 0 h 1225890"/>
              <a:gd name="connsiteX1" fmla="*/ 0 w 1080630"/>
              <a:gd name="connsiteY1" fmla="*/ 1225890 h 1225890"/>
              <a:gd name="connsiteX0" fmla="*/ 1080630 w 1080630"/>
              <a:gd name="connsiteY0" fmla="*/ 109615 h 1335505"/>
              <a:gd name="connsiteX1" fmla="*/ 648378 w 1080630"/>
              <a:gd name="connsiteY1" fmla="*/ 109615 h 1335505"/>
              <a:gd name="connsiteX2" fmla="*/ 0 w 1080630"/>
              <a:gd name="connsiteY2" fmla="*/ 1335505 h 1335505"/>
              <a:gd name="connsiteX0" fmla="*/ 1296756 w 1296756"/>
              <a:gd name="connsiteY0" fmla="*/ 181726 h 1335505"/>
              <a:gd name="connsiteX1" fmla="*/ 648378 w 1296756"/>
              <a:gd name="connsiteY1" fmla="*/ 109615 h 1335505"/>
              <a:gd name="connsiteX2" fmla="*/ 0 w 1296756"/>
              <a:gd name="connsiteY2" fmla="*/ 1335505 h 1335505"/>
              <a:gd name="connsiteX0" fmla="*/ 1296756 w 1296756"/>
              <a:gd name="connsiteY0" fmla="*/ 72111 h 1225890"/>
              <a:gd name="connsiteX1" fmla="*/ 648378 w 1296756"/>
              <a:gd name="connsiteY1" fmla="*/ 0 h 1225890"/>
              <a:gd name="connsiteX2" fmla="*/ 0 w 1296756"/>
              <a:gd name="connsiteY2" fmla="*/ 1225890 h 1225890"/>
              <a:gd name="connsiteX0" fmla="*/ 1368798 w 1368798"/>
              <a:gd name="connsiteY0" fmla="*/ 72111 h 1298001"/>
              <a:gd name="connsiteX1" fmla="*/ 720420 w 1368798"/>
              <a:gd name="connsiteY1" fmla="*/ 0 h 1298001"/>
              <a:gd name="connsiteX2" fmla="*/ 0 w 1368798"/>
              <a:gd name="connsiteY2" fmla="*/ 1298001 h 1298001"/>
              <a:gd name="connsiteX0" fmla="*/ 1321746 w 1321746"/>
              <a:gd name="connsiteY0" fmla="*/ 109736 h 1298001"/>
              <a:gd name="connsiteX1" fmla="*/ 720420 w 1321746"/>
              <a:gd name="connsiteY1" fmla="*/ 0 h 1298001"/>
              <a:gd name="connsiteX2" fmla="*/ 0 w 1321746"/>
              <a:gd name="connsiteY2" fmla="*/ 1298001 h 1298001"/>
              <a:gd name="connsiteX0" fmla="*/ 1321746 w 1321746"/>
              <a:gd name="connsiteY0" fmla="*/ 137942 h 1326207"/>
              <a:gd name="connsiteX1" fmla="*/ 795381 w 1321746"/>
              <a:gd name="connsiteY1" fmla="*/ 0 h 1326207"/>
              <a:gd name="connsiteX2" fmla="*/ 0 w 1321746"/>
              <a:gd name="connsiteY2" fmla="*/ 1326207 h 1326207"/>
              <a:gd name="connsiteX0" fmla="*/ 1331060 w 1331060"/>
              <a:gd name="connsiteY0" fmla="*/ 122305 h 1326207"/>
              <a:gd name="connsiteX1" fmla="*/ 795381 w 1331060"/>
              <a:gd name="connsiteY1" fmla="*/ 0 h 1326207"/>
              <a:gd name="connsiteX2" fmla="*/ 0 w 1331060"/>
              <a:gd name="connsiteY2" fmla="*/ 1326207 h 1326207"/>
              <a:gd name="connsiteX0" fmla="*/ 1331060 w 1331060"/>
              <a:gd name="connsiteY0" fmla="*/ 122305 h 1326207"/>
              <a:gd name="connsiteX1" fmla="*/ 795381 w 1331060"/>
              <a:gd name="connsiteY1" fmla="*/ 0 h 1326207"/>
              <a:gd name="connsiteX2" fmla="*/ 863910 w 1331060"/>
              <a:gd name="connsiteY2" fmla="*/ 172832 h 1326207"/>
              <a:gd name="connsiteX3" fmla="*/ 0 w 1331060"/>
              <a:gd name="connsiteY3" fmla="*/ 1326207 h 1326207"/>
              <a:gd name="connsiteX0" fmla="*/ 1331060 w 1331060"/>
              <a:gd name="connsiteY0" fmla="*/ 122305 h 1326207"/>
              <a:gd name="connsiteX1" fmla="*/ 795381 w 1331060"/>
              <a:gd name="connsiteY1" fmla="*/ 0 h 1326207"/>
              <a:gd name="connsiteX2" fmla="*/ 688315 w 1331060"/>
              <a:gd name="connsiteY2" fmla="*/ 75713 h 1326207"/>
              <a:gd name="connsiteX3" fmla="*/ 0 w 1331060"/>
              <a:gd name="connsiteY3" fmla="*/ 1326207 h 1326207"/>
              <a:gd name="connsiteX0" fmla="*/ 1331060 w 1331060"/>
              <a:gd name="connsiteY0" fmla="*/ 122305 h 1326207"/>
              <a:gd name="connsiteX1" fmla="*/ 795381 w 1331060"/>
              <a:gd name="connsiteY1" fmla="*/ 0 h 1326207"/>
              <a:gd name="connsiteX2" fmla="*/ 688315 w 1331060"/>
              <a:gd name="connsiteY2" fmla="*/ 75713 h 1326207"/>
              <a:gd name="connsiteX3" fmla="*/ 415498 w 1331060"/>
              <a:gd name="connsiteY3" fmla="*/ 705771 h 1326207"/>
              <a:gd name="connsiteX4" fmla="*/ 0 w 1331060"/>
              <a:gd name="connsiteY4" fmla="*/ 1326207 h 1326207"/>
              <a:gd name="connsiteX0" fmla="*/ 1331060 w 1331060"/>
              <a:gd name="connsiteY0" fmla="*/ 122305 h 1326207"/>
              <a:gd name="connsiteX1" fmla="*/ 795381 w 1331060"/>
              <a:gd name="connsiteY1" fmla="*/ 0 h 1326207"/>
              <a:gd name="connsiteX2" fmla="*/ 640470 w 1331060"/>
              <a:gd name="connsiteY2" fmla="*/ 128042 h 1326207"/>
              <a:gd name="connsiteX3" fmla="*/ 415498 w 1331060"/>
              <a:gd name="connsiteY3" fmla="*/ 705771 h 1326207"/>
              <a:gd name="connsiteX4" fmla="*/ 0 w 1331060"/>
              <a:gd name="connsiteY4" fmla="*/ 1326207 h 1326207"/>
              <a:gd name="connsiteX0" fmla="*/ 1331060 w 1331060"/>
              <a:gd name="connsiteY0" fmla="*/ 105777 h 1309679"/>
              <a:gd name="connsiteX1" fmla="*/ 821574 w 1331060"/>
              <a:gd name="connsiteY1" fmla="*/ 0 h 1309679"/>
              <a:gd name="connsiteX2" fmla="*/ 640470 w 1331060"/>
              <a:gd name="connsiteY2" fmla="*/ 111514 h 1309679"/>
              <a:gd name="connsiteX3" fmla="*/ 415498 w 1331060"/>
              <a:gd name="connsiteY3" fmla="*/ 689243 h 1309679"/>
              <a:gd name="connsiteX4" fmla="*/ 0 w 1331060"/>
              <a:gd name="connsiteY4" fmla="*/ 1309679 h 1309679"/>
              <a:gd name="connsiteX0" fmla="*/ 1281829 w 1281829"/>
              <a:gd name="connsiteY0" fmla="*/ 105914 h 1309679"/>
              <a:gd name="connsiteX1" fmla="*/ 821574 w 1281829"/>
              <a:gd name="connsiteY1" fmla="*/ 0 h 1309679"/>
              <a:gd name="connsiteX2" fmla="*/ 640470 w 1281829"/>
              <a:gd name="connsiteY2" fmla="*/ 111514 h 1309679"/>
              <a:gd name="connsiteX3" fmla="*/ 415498 w 1281829"/>
              <a:gd name="connsiteY3" fmla="*/ 689243 h 1309679"/>
              <a:gd name="connsiteX4" fmla="*/ 0 w 1281829"/>
              <a:gd name="connsiteY4" fmla="*/ 1309679 h 13096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829" h="1309679">
                <a:moveTo>
                  <a:pt x="1281829" y="105914"/>
                </a:moveTo>
                <a:lnTo>
                  <a:pt x="821574" y="0"/>
                </a:lnTo>
                <a:lnTo>
                  <a:pt x="640470" y="111514"/>
                </a:lnTo>
                <a:lnTo>
                  <a:pt x="415498" y="689243"/>
                </a:lnTo>
                <a:lnTo>
                  <a:pt x="0" y="1309679"/>
                </a:lnTo>
              </a:path>
            </a:pathLst>
          </a:custGeom>
          <a:noFill/>
          <a:ln w="114300" cap="rnd">
            <a:solidFill>
              <a:srgbClr val="FF0000"/>
            </a:solidFill>
            <a:prstDash val="sysDot"/>
            <a:headEnd type="none"/>
            <a:tailEnd type="stealth"/>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sz="900"/>
          </a:p>
        </p:txBody>
      </p:sp>
      <p:sp>
        <p:nvSpPr>
          <p:cNvPr id="74" name="フリーフォーム 73"/>
          <p:cNvSpPr/>
          <p:nvPr/>
        </p:nvSpPr>
        <p:spPr bwMode="auto">
          <a:xfrm rot="253018">
            <a:off x="7580491" y="2422440"/>
            <a:ext cx="899948" cy="1630032"/>
          </a:xfrm>
          <a:custGeom>
            <a:avLst/>
            <a:gdLst>
              <a:gd name="connsiteX0" fmla="*/ 1761565 w 1761565"/>
              <a:gd name="connsiteY0" fmla="*/ 0 h 1062318"/>
              <a:gd name="connsiteX1" fmla="*/ 0 w 1761565"/>
              <a:gd name="connsiteY1" fmla="*/ 255495 h 1062318"/>
              <a:gd name="connsiteX2" fmla="*/ 107577 w 1761565"/>
              <a:gd name="connsiteY2" fmla="*/ 1062318 h 1062318"/>
              <a:gd name="connsiteX0" fmla="*/ 3347029 w 3347029"/>
              <a:gd name="connsiteY0" fmla="*/ 347881 h 603376"/>
              <a:gd name="connsiteX1" fmla="*/ 1585464 w 3347029"/>
              <a:gd name="connsiteY1" fmla="*/ 603376 h 603376"/>
              <a:gd name="connsiteX2" fmla="*/ 0 w 3347029"/>
              <a:gd name="connsiteY2" fmla="*/ 0 h 603376"/>
              <a:gd name="connsiteX0" fmla="*/ 3347029 w 3347029"/>
              <a:gd name="connsiteY0" fmla="*/ 811178 h 811178"/>
              <a:gd name="connsiteX1" fmla="*/ 228600 w 3347029"/>
              <a:gd name="connsiteY1" fmla="*/ 0 h 811178"/>
              <a:gd name="connsiteX2" fmla="*/ 0 w 3347029"/>
              <a:gd name="connsiteY2" fmla="*/ 463297 h 811178"/>
              <a:gd name="connsiteX0" fmla="*/ 1440541 w 1440541"/>
              <a:gd name="connsiteY0" fmla="*/ 0 h 578678"/>
              <a:gd name="connsiteX1" fmla="*/ 228600 w 1440541"/>
              <a:gd name="connsiteY1" fmla="*/ 115381 h 578678"/>
              <a:gd name="connsiteX2" fmla="*/ 0 w 1440541"/>
              <a:gd name="connsiteY2" fmla="*/ 578678 h 578678"/>
              <a:gd name="connsiteX0" fmla="*/ 1440541 w 1440541"/>
              <a:gd name="connsiteY0" fmla="*/ 0 h 578678"/>
              <a:gd name="connsiteX1" fmla="*/ 1361637 w 1440541"/>
              <a:gd name="connsiteY1" fmla="*/ 326218 h 578678"/>
              <a:gd name="connsiteX2" fmla="*/ 228600 w 1440541"/>
              <a:gd name="connsiteY2" fmla="*/ 115381 h 578678"/>
              <a:gd name="connsiteX3" fmla="*/ 0 w 1440541"/>
              <a:gd name="connsiteY3" fmla="*/ 578678 h 578678"/>
              <a:gd name="connsiteX0" fmla="*/ 1440541 w 1440541"/>
              <a:gd name="connsiteY0" fmla="*/ 0 h 578678"/>
              <a:gd name="connsiteX1" fmla="*/ 228600 w 1440541"/>
              <a:gd name="connsiteY1" fmla="*/ 115381 h 578678"/>
              <a:gd name="connsiteX2" fmla="*/ 0 w 1440541"/>
              <a:gd name="connsiteY2" fmla="*/ 578678 h 578678"/>
              <a:gd name="connsiteX0" fmla="*/ 792462 w 792462"/>
              <a:gd name="connsiteY0" fmla="*/ 0 h 1227679"/>
              <a:gd name="connsiteX1" fmla="*/ 228600 w 792462"/>
              <a:gd name="connsiteY1" fmla="*/ 764382 h 1227679"/>
              <a:gd name="connsiteX2" fmla="*/ 0 w 792462"/>
              <a:gd name="connsiteY2" fmla="*/ 1227679 h 1227679"/>
              <a:gd name="connsiteX0" fmla="*/ 792462 w 792462"/>
              <a:gd name="connsiteY0" fmla="*/ 0 h 1227679"/>
              <a:gd name="connsiteX1" fmla="*/ 0 w 792462"/>
              <a:gd name="connsiteY1" fmla="*/ 1227679 h 1227679"/>
              <a:gd name="connsiteX0" fmla="*/ 1008588 w 1008588"/>
              <a:gd name="connsiteY0" fmla="*/ 0 h 865334"/>
              <a:gd name="connsiteX1" fmla="*/ 0 w 1008588"/>
              <a:gd name="connsiteY1" fmla="*/ 865334 h 865334"/>
              <a:gd name="connsiteX0" fmla="*/ 792462 w 792462"/>
              <a:gd name="connsiteY0" fmla="*/ 0 h 649001"/>
              <a:gd name="connsiteX1" fmla="*/ 0 w 792462"/>
              <a:gd name="connsiteY1" fmla="*/ 649000 h 649001"/>
              <a:gd name="connsiteX0" fmla="*/ 504294 w 504294"/>
              <a:gd name="connsiteY0" fmla="*/ 0 h 576890"/>
              <a:gd name="connsiteX1" fmla="*/ 0 w 504294"/>
              <a:gd name="connsiteY1" fmla="*/ 576890 h 576890"/>
              <a:gd name="connsiteX0" fmla="*/ 669790 w 669790"/>
              <a:gd name="connsiteY0" fmla="*/ 0 h 824581"/>
              <a:gd name="connsiteX1" fmla="*/ 0 w 669790"/>
              <a:gd name="connsiteY1" fmla="*/ 824581 h 824581"/>
              <a:gd name="connsiteX0" fmla="*/ 669790 w 669790"/>
              <a:gd name="connsiteY0" fmla="*/ 0 h 824581"/>
              <a:gd name="connsiteX1" fmla="*/ 501590 w 669790"/>
              <a:gd name="connsiteY1" fmla="*/ 805822 h 824581"/>
              <a:gd name="connsiteX2" fmla="*/ 0 w 669790"/>
              <a:gd name="connsiteY2" fmla="*/ 824581 h 824581"/>
              <a:gd name="connsiteX0" fmla="*/ 669790 w 669790"/>
              <a:gd name="connsiteY0" fmla="*/ 0 h 824581"/>
              <a:gd name="connsiteX1" fmla="*/ 501590 w 669790"/>
              <a:gd name="connsiteY1" fmla="*/ 805822 h 824581"/>
              <a:gd name="connsiteX2" fmla="*/ 0 w 669790"/>
              <a:gd name="connsiteY2" fmla="*/ 824581 h 824581"/>
              <a:gd name="connsiteX0" fmla="*/ 238171 w 501590"/>
              <a:gd name="connsiteY0" fmla="*/ 0 h 608073"/>
              <a:gd name="connsiteX1" fmla="*/ 501590 w 501590"/>
              <a:gd name="connsiteY1" fmla="*/ 589314 h 608073"/>
              <a:gd name="connsiteX2" fmla="*/ 0 w 501590"/>
              <a:gd name="connsiteY2" fmla="*/ 608073 h 608073"/>
              <a:gd name="connsiteX0" fmla="*/ 648284 w 648284"/>
              <a:gd name="connsiteY0" fmla="*/ 0 h 815027"/>
              <a:gd name="connsiteX1" fmla="*/ 501590 w 648284"/>
              <a:gd name="connsiteY1" fmla="*/ 796268 h 815027"/>
              <a:gd name="connsiteX2" fmla="*/ 0 w 648284"/>
              <a:gd name="connsiteY2" fmla="*/ 815027 h 815027"/>
              <a:gd name="connsiteX0" fmla="*/ 648284 w 648284"/>
              <a:gd name="connsiteY0" fmla="*/ 0 h 815027"/>
              <a:gd name="connsiteX1" fmla="*/ 166239 w 648284"/>
              <a:gd name="connsiteY1" fmla="*/ 351127 h 815027"/>
              <a:gd name="connsiteX2" fmla="*/ 0 w 648284"/>
              <a:gd name="connsiteY2" fmla="*/ 815027 h 815027"/>
              <a:gd name="connsiteX0" fmla="*/ 648284 w 648284"/>
              <a:gd name="connsiteY0" fmla="*/ 0 h 887180"/>
              <a:gd name="connsiteX1" fmla="*/ 473104 w 648284"/>
              <a:gd name="connsiteY1" fmla="*/ 887180 h 887180"/>
              <a:gd name="connsiteX2" fmla="*/ 0 w 648284"/>
              <a:gd name="connsiteY2" fmla="*/ 815027 h 887180"/>
              <a:gd name="connsiteX0" fmla="*/ 482045 w 482045"/>
              <a:gd name="connsiteY0" fmla="*/ 0 h 887180"/>
              <a:gd name="connsiteX1" fmla="*/ 306865 w 482045"/>
              <a:gd name="connsiteY1" fmla="*/ 887180 h 887180"/>
              <a:gd name="connsiteX2" fmla="*/ 0 w 482045"/>
              <a:gd name="connsiteY2" fmla="*/ 279039 h 887180"/>
              <a:gd name="connsiteX0" fmla="*/ 653797 w 653797"/>
              <a:gd name="connsiteY0" fmla="*/ 0 h 887180"/>
              <a:gd name="connsiteX1" fmla="*/ 478617 w 653797"/>
              <a:gd name="connsiteY1" fmla="*/ 887180 h 887180"/>
              <a:gd name="connsiteX2" fmla="*/ 0 w 653797"/>
              <a:gd name="connsiteY2" fmla="*/ 796266 h 887180"/>
              <a:gd name="connsiteX0" fmla="*/ 653797 w 653797"/>
              <a:gd name="connsiteY0" fmla="*/ 0 h 896684"/>
              <a:gd name="connsiteX1" fmla="*/ 472727 w 653797"/>
              <a:gd name="connsiteY1" fmla="*/ 896684 h 896684"/>
              <a:gd name="connsiteX2" fmla="*/ 0 w 653797"/>
              <a:gd name="connsiteY2" fmla="*/ 796266 h 896684"/>
              <a:gd name="connsiteX0" fmla="*/ 243686 w 472727"/>
              <a:gd name="connsiteY0" fmla="*/ 0 h 545559"/>
              <a:gd name="connsiteX1" fmla="*/ 472727 w 472727"/>
              <a:gd name="connsiteY1" fmla="*/ 545559 h 545559"/>
              <a:gd name="connsiteX2" fmla="*/ 0 w 472727"/>
              <a:gd name="connsiteY2" fmla="*/ 445141 h 545559"/>
              <a:gd name="connsiteX0" fmla="*/ 533666 w 533666"/>
              <a:gd name="connsiteY0" fmla="*/ 0 h 850246"/>
              <a:gd name="connsiteX1" fmla="*/ 472727 w 533666"/>
              <a:gd name="connsiteY1" fmla="*/ 850246 h 850246"/>
              <a:gd name="connsiteX2" fmla="*/ 0 w 533666"/>
              <a:gd name="connsiteY2" fmla="*/ 749828 h 850246"/>
              <a:gd name="connsiteX0" fmla="*/ 533666 w 533666"/>
              <a:gd name="connsiteY0" fmla="*/ 0 h 749828"/>
              <a:gd name="connsiteX1" fmla="*/ 171753 w 533666"/>
              <a:gd name="connsiteY1" fmla="*/ 232601 h 749828"/>
              <a:gd name="connsiteX2" fmla="*/ 0 w 533666"/>
              <a:gd name="connsiteY2" fmla="*/ 749828 h 749828"/>
              <a:gd name="connsiteX0" fmla="*/ 533666 w 533666"/>
              <a:gd name="connsiteY0" fmla="*/ 0 h 838822"/>
              <a:gd name="connsiteX1" fmla="*/ 366954 w 533666"/>
              <a:gd name="connsiteY1" fmla="*/ 838822 h 838822"/>
              <a:gd name="connsiteX2" fmla="*/ 0 w 533666"/>
              <a:gd name="connsiteY2" fmla="*/ 749828 h 838822"/>
              <a:gd name="connsiteX0" fmla="*/ 361913 w 361913"/>
              <a:gd name="connsiteY0" fmla="*/ 0 h 838822"/>
              <a:gd name="connsiteX1" fmla="*/ 195201 w 361913"/>
              <a:gd name="connsiteY1" fmla="*/ 838822 h 838822"/>
              <a:gd name="connsiteX2" fmla="*/ 0 w 361913"/>
              <a:gd name="connsiteY2" fmla="*/ 304687 h 838822"/>
              <a:gd name="connsiteX0" fmla="*/ 524447 w 524447"/>
              <a:gd name="connsiteY0" fmla="*/ 0 h 838822"/>
              <a:gd name="connsiteX1" fmla="*/ 357735 w 524447"/>
              <a:gd name="connsiteY1" fmla="*/ 838822 h 838822"/>
              <a:gd name="connsiteX2" fmla="*/ 0 w 524447"/>
              <a:gd name="connsiteY2" fmla="*/ 769210 h 838822"/>
            </a:gdLst>
            <a:ahLst/>
            <a:cxnLst>
              <a:cxn ang="0">
                <a:pos x="connsiteX0" y="connsiteY0"/>
              </a:cxn>
              <a:cxn ang="0">
                <a:pos x="connsiteX1" y="connsiteY1"/>
              </a:cxn>
              <a:cxn ang="0">
                <a:pos x="connsiteX2" y="connsiteY2"/>
              </a:cxn>
            </a:cxnLst>
            <a:rect l="l" t="t" r="r" b="b"/>
            <a:pathLst>
              <a:path w="524447" h="838822">
                <a:moveTo>
                  <a:pt x="524447" y="0"/>
                </a:moveTo>
                <a:lnTo>
                  <a:pt x="357735" y="838822"/>
                </a:lnTo>
                <a:lnTo>
                  <a:pt x="0" y="769210"/>
                </a:lnTo>
              </a:path>
            </a:pathLst>
          </a:custGeom>
          <a:noFill/>
          <a:ln w="114300" cap="rnd">
            <a:solidFill>
              <a:srgbClr val="FF0000"/>
            </a:solidFill>
            <a:prstDash val="sysDot"/>
            <a:headEnd type="stealth"/>
            <a:tailEnd type="none"/>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sz="900"/>
          </a:p>
        </p:txBody>
      </p:sp>
      <p:cxnSp>
        <p:nvCxnSpPr>
          <p:cNvPr id="75" name="AutoShape 104"/>
          <p:cNvCxnSpPr>
            <a:cxnSpLocks noChangeShapeType="1"/>
            <a:stCxn id="68" idx="3"/>
          </p:cNvCxnSpPr>
          <p:nvPr/>
        </p:nvCxnSpPr>
        <p:spPr bwMode="auto">
          <a:xfrm flipV="1">
            <a:off x="2735930" y="6365838"/>
            <a:ext cx="545079" cy="176671"/>
          </a:xfrm>
          <a:prstGeom prst="straightConnector1">
            <a:avLst/>
          </a:prstGeom>
          <a:ln w="12700">
            <a:solidFill>
              <a:srgbClr val="4A7EBB"/>
            </a:solidFill>
            <a:headEnd/>
            <a:tailEnd/>
          </a:ln>
          <a:effectLst/>
        </p:spPr>
        <p:style>
          <a:lnRef idx="2">
            <a:schemeClr val="accent1"/>
          </a:lnRef>
          <a:fillRef idx="0">
            <a:schemeClr val="accent1"/>
          </a:fillRef>
          <a:effectRef idx="1">
            <a:schemeClr val="accent1"/>
          </a:effectRef>
          <a:fontRef idx="minor">
            <a:schemeClr val="tx1"/>
          </a:fontRef>
        </p:style>
      </p:cxnSp>
      <p:grpSp>
        <p:nvGrpSpPr>
          <p:cNvPr id="12317" name="グループ化 56"/>
          <p:cNvGrpSpPr>
            <a:grpSpLocks/>
          </p:cNvGrpSpPr>
          <p:nvPr/>
        </p:nvGrpSpPr>
        <p:grpSpPr bwMode="auto">
          <a:xfrm>
            <a:off x="3402292" y="5898713"/>
            <a:ext cx="167499" cy="203804"/>
            <a:chOff x="3494001" y="6048375"/>
            <a:chExt cx="144016" cy="253802"/>
          </a:xfrm>
        </p:grpSpPr>
        <p:sp>
          <p:nvSpPr>
            <p:cNvPr id="97" name="円/楕円 96"/>
            <p:cNvSpPr>
              <a:spLocks noChangeAspect="1"/>
            </p:cNvSpPr>
            <p:nvPr/>
          </p:nvSpPr>
          <p:spPr>
            <a:xfrm>
              <a:off x="3494066" y="6049184"/>
              <a:ext cx="143680" cy="142242"/>
            </a:xfrm>
            <a:prstGeom prst="ellipse">
              <a:avLst/>
            </a:prstGeom>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900"/>
            </a:p>
          </p:txBody>
        </p:sp>
        <p:cxnSp>
          <p:nvCxnSpPr>
            <p:cNvPr id="98" name="直線コネクタ 97"/>
            <p:cNvCxnSpPr/>
            <p:nvPr/>
          </p:nvCxnSpPr>
          <p:spPr>
            <a:xfrm flipH="1">
              <a:off x="3565907" y="6191427"/>
              <a:ext cx="0" cy="10783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a:off x="3494066" y="6301550"/>
              <a:ext cx="143680" cy="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2318" name="グループ化 62"/>
          <p:cNvGrpSpPr>
            <a:grpSpLocks/>
          </p:cNvGrpSpPr>
          <p:nvPr/>
        </p:nvGrpSpPr>
        <p:grpSpPr bwMode="auto">
          <a:xfrm>
            <a:off x="3274457" y="6250994"/>
            <a:ext cx="169359" cy="203804"/>
            <a:chOff x="3494001" y="6048375"/>
            <a:chExt cx="144016" cy="253802"/>
          </a:xfrm>
        </p:grpSpPr>
        <p:sp>
          <p:nvSpPr>
            <p:cNvPr id="94" name="円/楕円 93"/>
            <p:cNvSpPr>
              <a:spLocks noChangeAspect="1"/>
            </p:cNvSpPr>
            <p:nvPr/>
          </p:nvSpPr>
          <p:spPr>
            <a:xfrm>
              <a:off x="3493841" y="6049151"/>
              <a:ext cx="144076" cy="142242"/>
            </a:xfrm>
            <a:prstGeom prst="ellipse">
              <a:avLst/>
            </a:prstGeom>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sz="900"/>
            </a:p>
          </p:txBody>
        </p:sp>
        <p:cxnSp>
          <p:nvCxnSpPr>
            <p:cNvPr id="95" name="直線コネクタ 94"/>
            <p:cNvCxnSpPr/>
            <p:nvPr/>
          </p:nvCxnSpPr>
          <p:spPr>
            <a:xfrm flipH="1">
              <a:off x="3566865" y="6191393"/>
              <a:ext cx="0" cy="10783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3493841" y="6301517"/>
              <a:ext cx="144076" cy="0"/>
            </a:xfrm>
            <a:prstGeom prst="line">
              <a:avLst/>
            </a:prstGeom>
            <a:ln w="25400"/>
          </p:spPr>
          <p:style>
            <a:lnRef idx="1">
              <a:schemeClr val="accent1"/>
            </a:lnRef>
            <a:fillRef idx="0">
              <a:schemeClr val="accent1"/>
            </a:fillRef>
            <a:effectRef idx="0">
              <a:schemeClr val="accent1"/>
            </a:effectRef>
            <a:fontRef idx="minor">
              <a:schemeClr val="tx1"/>
            </a:fontRef>
          </p:style>
        </p:cxnSp>
      </p:grpSp>
      <p:sp>
        <p:nvSpPr>
          <p:cNvPr id="80" name="フリーフォーム 79"/>
          <p:cNvSpPr/>
          <p:nvPr/>
        </p:nvSpPr>
        <p:spPr bwMode="auto">
          <a:xfrm>
            <a:off x="4267748" y="3394341"/>
            <a:ext cx="3156635" cy="504779"/>
          </a:xfrm>
          <a:custGeom>
            <a:avLst/>
            <a:gdLst>
              <a:gd name="connsiteX0" fmla="*/ 1761565 w 1761565"/>
              <a:gd name="connsiteY0" fmla="*/ 0 h 1062318"/>
              <a:gd name="connsiteX1" fmla="*/ 0 w 1761565"/>
              <a:gd name="connsiteY1" fmla="*/ 255495 h 1062318"/>
              <a:gd name="connsiteX2" fmla="*/ 107577 w 1761565"/>
              <a:gd name="connsiteY2" fmla="*/ 1062318 h 1062318"/>
              <a:gd name="connsiteX0" fmla="*/ 3347029 w 3347029"/>
              <a:gd name="connsiteY0" fmla="*/ 347881 h 603376"/>
              <a:gd name="connsiteX1" fmla="*/ 1585464 w 3347029"/>
              <a:gd name="connsiteY1" fmla="*/ 603376 h 603376"/>
              <a:gd name="connsiteX2" fmla="*/ 0 w 3347029"/>
              <a:gd name="connsiteY2" fmla="*/ 0 h 603376"/>
              <a:gd name="connsiteX0" fmla="*/ 3347029 w 3347029"/>
              <a:gd name="connsiteY0" fmla="*/ 811178 h 811178"/>
              <a:gd name="connsiteX1" fmla="*/ 228600 w 3347029"/>
              <a:gd name="connsiteY1" fmla="*/ 0 h 811178"/>
              <a:gd name="connsiteX2" fmla="*/ 0 w 3347029"/>
              <a:gd name="connsiteY2" fmla="*/ 463297 h 811178"/>
              <a:gd name="connsiteX0" fmla="*/ 1440541 w 1440541"/>
              <a:gd name="connsiteY0" fmla="*/ 0 h 578678"/>
              <a:gd name="connsiteX1" fmla="*/ 228600 w 1440541"/>
              <a:gd name="connsiteY1" fmla="*/ 115381 h 578678"/>
              <a:gd name="connsiteX2" fmla="*/ 0 w 1440541"/>
              <a:gd name="connsiteY2" fmla="*/ 578678 h 578678"/>
              <a:gd name="connsiteX0" fmla="*/ 1440541 w 1440541"/>
              <a:gd name="connsiteY0" fmla="*/ 0 h 578678"/>
              <a:gd name="connsiteX1" fmla="*/ 1361637 w 1440541"/>
              <a:gd name="connsiteY1" fmla="*/ 326218 h 578678"/>
              <a:gd name="connsiteX2" fmla="*/ 228600 w 1440541"/>
              <a:gd name="connsiteY2" fmla="*/ 115381 h 578678"/>
              <a:gd name="connsiteX3" fmla="*/ 0 w 1440541"/>
              <a:gd name="connsiteY3" fmla="*/ 578678 h 578678"/>
              <a:gd name="connsiteX0" fmla="*/ 1440541 w 1440541"/>
              <a:gd name="connsiteY0" fmla="*/ 0 h 578678"/>
              <a:gd name="connsiteX1" fmla="*/ 228600 w 1440541"/>
              <a:gd name="connsiteY1" fmla="*/ 115381 h 578678"/>
              <a:gd name="connsiteX2" fmla="*/ 0 w 1440541"/>
              <a:gd name="connsiteY2" fmla="*/ 578678 h 578678"/>
              <a:gd name="connsiteX0" fmla="*/ 792462 w 792462"/>
              <a:gd name="connsiteY0" fmla="*/ 0 h 1227679"/>
              <a:gd name="connsiteX1" fmla="*/ 228600 w 792462"/>
              <a:gd name="connsiteY1" fmla="*/ 764382 h 1227679"/>
              <a:gd name="connsiteX2" fmla="*/ 0 w 792462"/>
              <a:gd name="connsiteY2" fmla="*/ 1227679 h 1227679"/>
              <a:gd name="connsiteX0" fmla="*/ 792462 w 792462"/>
              <a:gd name="connsiteY0" fmla="*/ 0 h 1227679"/>
              <a:gd name="connsiteX1" fmla="*/ 0 w 792462"/>
              <a:gd name="connsiteY1" fmla="*/ 1227679 h 1227679"/>
              <a:gd name="connsiteX0" fmla="*/ 1008588 w 1008588"/>
              <a:gd name="connsiteY0" fmla="*/ 0 h 865334"/>
              <a:gd name="connsiteX1" fmla="*/ 0 w 1008588"/>
              <a:gd name="connsiteY1" fmla="*/ 865334 h 865334"/>
              <a:gd name="connsiteX0" fmla="*/ 1080630 w 1080630"/>
              <a:gd name="connsiteY0" fmla="*/ 0 h 1225890"/>
              <a:gd name="connsiteX1" fmla="*/ 0 w 1080630"/>
              <a:gd name="connsiteY1" fmla="*/ 1225890 h 1225890"/>
              <a:gd name="connsiteX0" fmla="*/ 1080630 w 1080630"/>
              <a:gd name="connsiteY0" fmla="*/ 109615 h 1335505"/>
              <a:gd name="connsiteX1" fmla="*/ 648378 w 1080630"/>
              <a:gd name="connsiteY1" fmla="*/ 109615 h 1335505"/>
              <a:gd name="connsiteX2" fmla="*/ 0 w 1080630"/>
              <a:gd name="connsiteY2" fmla="*/ 1335505 h 1335505"/>
              <a:gd name="connsiteX0" fmla="*/ 1296756 w 1296756"/>
              <a:gd name="connsiteY0" fmla="*/ 181726 h 1335505"/>
              <a:gd name="connsiteX1" fmla="*/ 648378 w 1296756"/>
              <a:gd name="connsiteY1" fmla="*/ 109615 h 1335505"/>
              <a:gd name="connsiteX2" fmla="*/ 0 w 1296756"/>
              <a:gd name="connsiteY2" fmla="*/ 1335505 h 1335505"/>
              <a:gd name="connsiteX0" fmla="*/ 1296756 w 1296756"/>
              <a:gd name="connsiteY0" fmla="*/ 72111 h 1225890"/>
              <a:gd name="connsiteX1" fmla="*/ 648378 w 1296756"/>
              <a:gd name="connsiteY1" fmla="*/ 0 h 1225890"/>
              <a:gd name="connsiteX2" fmla="*/ 0 w 1296756"/>
              <a:gd name="connsiteY2" fmla="*/ 1225890 h 1225890"/>
              <a:gd name="connsiteX0" fmla="*/ 1368798 w 1368798"/>
              <a:gd name="connsiteY0" fmla="*/ 72111 h 1298001"/>
              <a:gd name="connsiteX1" fmla="*/ 720420 w 1368798"/>
              <a:gd name="connsiteY1" fmla="*/ 0 h 1298001"/>
              <a:gd name="connsiteX2" fmla="*/ 0 w 1368798"/>
              <a:gd name="connsiteY2" fmla="*/ 1298001 h 1298001"/>
              <a:gd name="connsiteX0" fmla="*/ 1321746 w 1321746"/>
              <a:gd name="connsiteY0" fmla="*/ 109736 h 1298001"/>
              <a:gd name="connsiteX1" fmla="*/ 720420 w 1321746"/>
              <a:gd name="connsiteY1" fmla="*/ 0 h 1298001"/>
              <a:gd name="connsiteX2" fmla="*/ 0 w 1321746"/>
              <a:gd name="connsiteY2" fmla="*/ 1298001 h 1298001"/>
              <a:gd name="connsiteX0" fmla="*/ 1321746 w 1321746"/>
              <a:gd name="connsiteY0" fmla="*/ 137942 h 1326207"/>
              <a:gd name="connsiteX1" fmla="*/ 795381 w 1321746"/>
              <a:gd name="connsiteY1" fmla="*/ 0 h 1326207"/>
              <a:gd name="connsiteX2" fmla="*/ 0 w 1321746"/>
              <a:gd name="connsiteY2" fmla="*/ 1326207 h 1326207"/>
              <a:gd name="connsiteX0" fmla="*/ 1331060 w 1331060"/>
              <a:gd name="connsiteY0" fmla="*/ 122305 h 1326207"/>
              <a:gd name="connsiteX1" fmla="*/ 795381 w 1331060"/>
              <a:gd name="connsiteY1" fmla="*/ 0 h 1326207"/>
              <a:gd name="connsiteX2" fmla="*/ 0 w 1331060"/>
              <a:gd name="connsiteY2" fmla="*/ 1326207 h 1326207"/>
              <a:gd name="connsiteX0" fmla="*/ 1331060 w 1331060"/>
              <a:gd name="connsiteY0" fmla="*/ 122305 h 1326207"/>
              <a:gd name="connsiteX1" fmla="*/ 795381 w 1331060"/>
              <a:gd name="connsiteY1" fmla="*/ 0 h 1326207"/>
              <a:gd name="connsiteX2" fmla="*/ 863910 w 1331060"/>
              <a:gd name="connsiteY2" fmla="*/ 172832 h 1326207"/>
              <a:gd name="connsiteX3" fmla="*/ 0 w 1331060"/>
              <a:gd name="connsiteY3" fmla="*/ 1326207 h 1326207"/>
              <a:gd name="connsiteX0" fmla="*/ 1331060 w 1331060"/>
              <a:gd name="connsiteY0" fmla="*/ 122305 h 1326207"/>
              <a:gd name="connsiteX1" fmla="*/ 795381 w 1331060"/>
              <a:gd name="connsiteY1" fmla="*/ 0 h 1326207"/>
              <a:gd name="connsiteX2" fmla="*/ 688315 w 1331060"/>
              <a:gd name="connsiteY2" fmla="*/ 75713 h 1326207"/>
              <a:gd name="connsiteX3" fmla="*/ 0 w 1331060"/>
              <a:gd name="connsiteY3" fmla="*/ 1326207 h 1326207"/>
              <a:gd name="connsiteX0" fmla="*/ 1331060 w 1331060"/>
              <a:gd name="connsiteY0" fmla="*/ 122305 h 1326207"/>
              <a:gd name="connsiteX1" fmla="*/ 795381 w 1331060"/>
              <a:gd name="connsiteY1" fmla="*/ 0 h 1326207"/>
              <a:gd name="connsiteX2" fmla="*/ 688315 w 1331060"/>
              <a:gd name="connsiteY2" fmla="*/ 75713 h 1326207"/>
              <a:gd name="connsiteX3" fmla="*/ 415498 w 1331060"/>
              <a:gd name="connsiteY3" fmla="*/ 705771 h 1326207"/>
              <a:gd name="connsiteX4" fmla="*/ 0 w 1331060"/>
              <a:gd name="connsiteY4" fmla="*/ 1326207 h 1326207"/>
              <a:gd name="connsiteX0" fmla="*/ 1331060 w 1331060"/>
              <a:gd name="connsiteY0" fmla="*/ 122305 h 1326207"/>
              <a:gd name="connsiteX1" fmla="*/ 795381 w 1331060"/>
              <a:gd name="connsiteY1" fmla="*/ 0 h 1326207"/>
              <a:gd name="connsiteX2" fmla="*/ 640470 w 1331060"/>
              <a:gd name="connsiteY2" fmla="*/ 128042 h 1326207"/>
              <a:gd name="connsiteX3" fmla="*/ 415498 w 1331060"/>
              <a:gd name="connsiteY3" fmla="*/ 705771 h 1326207"/>
              <a:gd name="connsiteX4" fmla="*/ 0 w 1331060"/>
              <a:gd name="connsiteY4" fmla="*/ 1326207 h 1326207"/>
              <a:gd name="connsiteX0" fmla="*/ 1331060 w 1331060"/>
              <a:gd name="connsiteY0" fmla="*/ 105777 h 1309679"/>
              <a:gd name="connsiteX1" fmla="*/ 821574 w 1331060"/>
              <a:gd name="connsiteY1" fmla="*/ 0 h 1309679"/>
              <a:gd name="connsiteX2" fmla="*/ 640470 w 1331060"/>
              <a:gd name="connsiteY2" fmla="*/ 111514 h 1309679"/>
              <a:gd name="connsiteX3" fmla="*/ 415498 w 1331060"/>
              <a:gd name="connsiteY3" fmla="*/ 689243 h 1309679"/>
              <a:gd name="connsiteX4" fmla="*/ 0 w 1331060"/>
              <a:gd name="connsiteY4" fmla="*/ 1309679 h 1309679"/>
              <a:gd name="connsiteX0" fmla="*/ 1281829 w 1281829"/>
              <a:gd name="connsiteY0" fmla="*/ 105914 h 1309679"/>
              <a:gd name="connsiteX1" fmla="*/ 821574 w 1281829"/>
              <a:gd name="connsiteY1" fmla="*/ 0 h 1309679"/>
              <a:gd name="connsiteX2" fmla="*/ 640470 w 1281829"/>
              <a:gd name="connsiteY2" fmla="*/ 111514 h 1309679"/>
              <a:gd name="connsiteX3" fmla="*/ 415498 w 1281829"/>
              <a:gd name="connsiteY3" fmla="*/ 689243 h 1309679"/>
              <a:gd name="connsiteX4" fmla="*/ 0 w 1281829"/>
              <a:gd name="connsiteY4" fmla="*/ 1309679 h 1309679"/>
              <a:gd name="connsiteX0" fmla="*/ 1281829 w 1281829"/>
              <a:gd name="connsiteY0" fmla="*/ 0 h 1203765"/>
              <a:gd name="connsiteX1" fmla="*/ 640470 w 1281829"/>
              <a:gd name="connsiteY1" fmla="*/ 5600 h 1203765"/>
              <a:gd name="connsiteX2" fmla="*/ 415498 w 1281829"/>
              <a:gd name="connsiteY2" fmla="*/ 583329 h 1203765"/>
              <a:gd name="connsiteX3" fmla="*/ 0 w 1281829"/>
              <a:gd name="connsiteY3" fmla="*/ 1203765 h 1203765"/>
              <a:gd name="connsiteX0" fmla="*/ 1281829 w 1281829"/>
              <a:gd name="connsiteY0" fmla="*/ 0 h 1203765"/>
              <a:gd name="connsiteX1" fmla="*/ 415498 w 1281829"/>
              <a:gd name="connsiteY1" fmla="*/ 583329 h 1203765"/>
              <a:gd name="connsiteX2" fmla="*/ 0 w 1281829"/>
              <a:gd name="connsiteY2" fmla="*/ 1203765 h 1203765"/>
              <a:gd name="connsiteX0" fmla="*/ 1281829 w 1281829"/>
              <a:gd name="connsiteY0" fmla="*/ 0 h 1203765"/>
              <a:gd name="connsiteX1" fmla="*/ 0 w 1281829"/>
              <a:gd name="connsiteY1" fmla="*/ 1203765 h 1203765"/>
              <a:gd name="connsiteX0" fmla="*/ 2513101 w 2513101"/>
              <a:gd name="connsiteY0" fmla="*/ 0 h 409772"/>
              <a:gd name="connsiteX1" fmla="*/ 0 w 2513101"/>
              <a:gd name="connsiteY1" fmla="*/ 409772 h 409772"/>
              <a:gd name="connsiteX0" fmla="*/ 1408873 w 1408873"/>
              <a:gd name="connsiteY0" fmla="*/ 293414 h 293414"/>
              <a:gd name="connsiteX1" fmla="*/ 0 w 1408873"/>
              <a:gd name="connsiteY1" fmla="*/ 0 h 293414"/>
            </a:gdLst>
            <a:ahLst/>
            <a:cxnLst>
              <a:cxn ang="0">
                <a:pos x="connsiteX0" y="connsiteY0"/>
              </a:cxn>
              <a:cxn ang="0">
                <a:pos x="connsiteX1" y="connsiteY1"/>
              </a:cxn>
            </a:cxnLst>
            <a:rect l="l" t="t" r="r" b="b"/>
            <a:pathLst>
              <a:path w="1408873" h="293414">
                <a:moveTo>
                  <a:pt x="1408873" y="293414"/>
                </a:moveTo>
                <a:lnTo>
                  <a:pt x="0" y="0"/>
                </a:lnTo>
              </a:path>
            </a:pathLst>
          </a:custGeom>
          <a:noFill/>
          <a:ln w="114300" cap="rnd">
            <a:solidFill>
              <a:srgbClr val="FF0000"/>
            </a:solidFill>
            <a:prstDash val="sysDot"/>
            <a:headEnd type="none"/>
            <a:tailEnd type="none"/>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sz="900"/>
          </a:p>
        </p:txBody>
      </p:sp>
      <p:sp>
        <p:nvSpPr>
          <p:cNvPr id="88" name="Text Box 3"/>
          <p:cNvSpPr txBox="1">
            <a:spLocks noChangeArrowheads="1"/>
          </p:cNvSpPr>
          <p:nvPr/>
        </p:nvSpPr>
        <p:spPr bwMode="auto">
          <a:xfrm>
            <a:off x="4959878" y="2986097"/>
            <a:ext cx="837861" cy="226591"/>
          </a:xfrm>
          <a:prstGeom prst="rect">
            <a:avLst/>
          </a:prstGeom>
          <a:solidFill>
            <a:schemeClr val="accent4">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lIns="36000" tIns="36000" rIns="36000" bIns="36000">
            <a:spAutoFit/>
          </a:bodyPr>
          <a:lstStyle/>
          <a:p>
            <a:pPr algn="ctr">
              <a:spcBef>
                <a:spcPct val="50000"/>
              </a:spcBef>
              <a:defRPr/>
            </a:pPr>
            <a:r>
              <a:rPr lang="ja-JP" altLang="en-US" sz="1000" dirty="0">
                <a:solidFill>
                  <a:schemeClr val="tx1"/>
                </a:solidFill>
                <a:latin typeface="HGSｺﾞｼｯｸM" pitchFamily="50" charset="-128"/>
                <a:ea typeface="HGSｺﾞｼｯｸM" pitchFamily="50" charset="-128"/>
              </a:rPr>
              <a:t>合同庁舎</a:t>
            </a:r>
          </a:p>
        </p:txBody>
      </p:sp>
      <p:sp>
        <p:nvSpPr>
          <p:cNvPr id="89" name="Text Box 3"/>
          <p:cNvSpPr txBox="1">
            <a:spLocks noChangeArrowheads="1"/>
          </p:cNvSpPr>
          <p:nvPr/>
        </p:nvSpPr>
        <p:spPr bwMode="auto">
          <a:xfrm>
            <a:off x="4798338" y="3717409"/>
            <a:ext cx="682359" cy="226591"/>
          </a:xfrm>
          <a:prstGeom prst="rect">
            <a:avLst/>
          </a:prstGeom>
          <a:solidFill>
            <a:schemeClr val="accent4">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lIns="36000" tIns="36000" rIns="36000" bIns="36000">
            <a:spAutoFit/>
          </a:bodyPr>
          <a:lstStyle/>
          <a:p>
            <a:pPr algn="ctr">
              <a:spcBef>
                <a:spcPct val="50000"/>
              </a:spcBef>
              <a:defRPr/>
            </a:pPr>
            <a:r>
              <a:rPr lang="ja-JP" altLang="en-US" sz="1000" dirty="0">
                <a:solidFill>
                  <a:schemeClr val="tx1"/>
                </a:solidFill>
                <a:latin typeface="HGSｺﾞｼｯｸM" pitchFamily="50" charset="-128"/>
                <a:ea typeface="HGSｺﾞｼｯｸM" pitchFamily="50" charset="-128"/>
              </a:rPr>
              <a:t>裁判所</a:t>
            </a:r>
          </a:p>
        </p:txBody>
      </p:sp>
      <p:sp>
        <p:nvSpPr>
          <p:cNvPr id="90" name="Text Box 3"/>
          <p:cNvSpPr txBox="1">
            <a:spLocks noChangeArrowheads="1"/>
          </p:cNvSpPr>
          <p:nvPr/>
        </p:nvSpPr>
        <p:spPr bwMode="auto">
          <a:xfrm>
            <a:off x="3562329" y="2816604"/>
            <a:ext cx="612731" cy="226591"/>
          </a:xfrm>
          <a:prstGeom prst="rect">
            <a:avLst/>
          </a:prstGeom>
          <a:solidFill>
            <a:schemeClr val="accent4">
              <a:lumMod val="20000"/>
              <a:lumOff val="80000"/>
            </a:schemeClr>
          </a:solidFill>
          <a:ln>
            <a:headEnd/>
            <a:tailEnd/>
          </a:ln>
          <a:effectLst/>
        </p:spPr>
        <p:style>
          <a:lnRef idx="1">
            <a:schemeClr val="accent4"/>
          </a:lnRef>
          <a:fillRef idx="2">
            <a:schemeClr val="accent4"/>
          </a:fillRef>
          <a:effectRef idx="1">
            <a:schemeClr val="accent4"/>
          </a:effectRef>
          <a:fontRef idx="minor">
            <a:schemeClr val="dk1"/>
          </a:fontRef>
        </p:style>
        <p:txBody>
          <a:bodyPr lIns="36000" tIns="36000" rIns="36000" bIns="36000">
            <a:spAutoFit/>
          </a:bodyPr>
          <a:lstStyle/>
          <a:p>
            <a:pPr algn="ctr">
              <a:spcBef>
                <a:spcPct val="50000"/>
              </a:spcBef>
              <a:defRPr/>
            </a:pPr>
            <a:r>
              <a:rPr lang="ja-JP" altLang="en-US" sz="1000" dirty="0">
                <a:solidFill>
                  <a:schemeClr val="tx1"/>
                </a:solidFill>
                <a:latin typeface="HGSｺﾞｼｯｸM" pitchFamily="50" charset="-128"/>
                <a:ea typeface="HGSｺﾞｼｯｸM" pitchFamily="50" charset="-128"/>
              </a:rPr>
              <a:t>郵便局</a:t>
            </a:r>
          </a:p>
        </p:txBody>
      </p:sp>
      <p:sp>
        <p:nvSpPr>
          <p:cNvPr id="12325" name="テキスト ボックス 17"/>
          <p:cNvSpPr txBox="1">
            <a:spLocks noChangeArrowheads="1"/>
          </p:cNvSpPr>
          <p:nvPr/>
        </p:nvSpPr>
        <p:spPr bwMode="auto">
          <a:xfrm rot="1926064">
            <a:off x="3051642" y="2483226"/>
            <a:ext cx="246221" cy="154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600" dirty="0">
                <a:latin typeface="HGSｺﾞｼｯｸE" pitchFamily="50" charset="-128"/>
                <a:ea typeface="HGSｺﾞｼｯｸE" pitchFamily="50" charset="-128"/>
              </a:rPr>
              <a:t>翁橋</a:t>
            </a:r>
            <a:r>
              <a:rPr lang="en-US" altLang="ja-JP" sz="1600" dirty="0">
                <a:latin typeface="HGSｺﾞｼｯｸE" pitchFamily="50" charset="-128"/>
                <a:ea typeface="HGSｺﾞｼｯｸE" pitchFamily="50" charset="-128"/>
              </a:rPr>
              <a:t>3</a:t>
            </a:r>
            <a:r>
              <a:rPr lang="ja-JP" altLang="en-US" sz="1600" dirty="0">
                <a:latin typeface="HGSｺﾞｼｯｸE" pitchFamily="50" charset="-128"/>
                <a:ea typeface="HGSｺﾞｼｯｸE" pitchFamily="50" charset="-128"/>
              </a:rPr>
              <a:t>号線</a:t>
            </a:r>
          </a:p>
        </p:txBody>
      </p:sp>
      <p:sp>
        <p:nvSpPr>
          <p:cNvPr id="12326" name="テキスト ボックス 17"/>
          <p:cNvSpPr txBox="1">
            <a:spLocks noChangeArrowheads="1"/>
          </p:cNvSpPr>
          <p:nvPr/>
        </p:nvSpPr>
        <p:spPr bwMode="auto">
          <a:xfrm rot="398061">
            <a:off x="4531159" y="4579247"/>
            <a:ext cx="9329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600" dirty="0">
                <a:latin typeface="HGSｺﾞｼｯｸE" pitchFamily="50" charset="-128"/>
                <a:ea typeface="HGSｺﾞｼｯｸE" pitchFamily="50" charset="-128"/>
              </a:rPr>
              <a:t>新町</a:t>
            </a:r>
            <a:r>
              <a:rPr lang="en-US" altLang="ja-JP" sz="1600" dirty="0">
                <a:latin typeface="HGSｺﾞｼｯｸE" pitchFamily="50" charset="-128"/>
                <a:ea typeface="HGSｺﾞｼｯｸE" pitchFamily="50" charset="-128"/>
              </a:rPr>
              <a:t>6</a:t>
            </a:r>
            <a:r>
              <a:rPr lang="ja-JP" altLang="en-US" sz="1600" dirty="0">
                <a:latin typeface="HGSｺﾞｼｯｸE" pitchFamily="50" charset="-128"/>
                <a:ea typeface="HGSｺﾞｼｯｸE" pitchFamily="50" charset="-128"/>
              </a:rPr>
              <a:t>号線</a:t>
            </a:r>
          </a:p>
        </p:txBody>
      </p:sp>
      <p:sp>
        <p:nvSpPr>
          <p:cNvPr id="12327" name="テキスト ボックス 17"/>
          <p:cNvSpPr txBox="1">
            <a:spLocks noChangeArrowheads="1"/>
          </p:cNvSpPr>
          <p:nvPr/>
        </p:nvSpPr>
        <p:spPr bwMode="auto">
          <a:xfrm rot="2665097">
            <a:off x="6401914" y="4108394"/>
            <a:ext cx="246221" cy="162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0" tIns="0" rIns="0" bIns="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600" dirty="0">
                <a:latin typeface="HGSｺﾞｼｯｸE" pitchFamily="50" charset="-128"/>
                <a:ea typeface="HGSｺﾞｼｯｸE" pitchFamily="50" charset="-128"/>
              </a:rPr>
              <a:t>大阪和泉泉南線</a:t>
            </a:r>
          </a:p>
        </p:txBody>
      </p:sp>
      <p:sp>
        <p:nvSpPr>
          <p:cNvPr id="3" name="スライド番号プレースホルダー 2"/>
          <p:cNvSpPr>
            <a:spLocks noGrp="1"/>
          </p:cNvSpPr>
          <p:nvPr>
            <p:ph type="sldNum" sz="quarter" idx="12"/>
          </p:nvPr>
        </p:nvSpPr>
        <p:spPr>
          <a:xfrm>
            <a:off x="8094929" y="180436"/>
            <a:ext cx="2743200" cy="365125"/>
          </a:xfrm>
        </p:spPr>
        <p:txBody>
          <a:bodyPr/>
          <a:lstStyle/>
          <a:p>
            <a:fld id="{D2D8002D-B5B0-4BAC-B1F6-782DDCCE6D9C}" type="slidenum">
              <a:rPr lang="ja-JP" altLang="en-US" sz="1600" smtClean="0"/>
              <a:pPr/>
              <a:t>4</a:t>
            </a:fld>
            <a:endParaRPr lang="ja-JP" altLang="en-US" sz="1600" dirty="0"/>
          </a:p>
        </p:txBody>
      </p:sp>
      <p:sp>
        <p:nvSpPr>
          <p:cNvPr id="4" name="楕円 3"/>
          <p:cNvSpPr/>
          <p:nvPr/>
        </p:nvSpPr>
        <p:spPr>
          <a:xfrm>
            <a:off x="4438681" y="1125797"/>
            <a:ext cx="2862308" cy="1630033"/>
          </a:xfrm>
          <a:prstGeom prst="ellipse">
            <a:avLst/>
          </a:prstGeom>
          <a:solidFill>
            <a:srgbClr val="FFFF00"/>
          </a:solidFill>
          <a:ln w="3175">
            <a:solidFill>
              <a:srgbClr val="FF0000"/>
            </a:solid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50000"/>
              </a:spcBef>
              <a:defRPr/>
            </a:pPr>
            <a:r>
              <a:rPr lang="ja-JP" altLang="en-US" sz="1400" dirty="0">
                <a:solidFill>
                  <a:schemeClr val="tx1"/>
                </a:solidFill>
                <a:latin typeface="HGSｺﾞｼｯｸM" pitchFamily="50" charset="-128"/>
                <a:ea typeface="HGSｺﾞｼｯｸM" pitchFamily="50" charset="-128"/>
              </a:rPr>
              <a:t>宿泊・飲食店等</a:t>
            </a:r>
            <a:endParaRPr lang="en-US" altLang="ja-JP" sz="1400" dirty="0">
              <a:solidFill>
                <a:schemeClr val="tx1"/>
              </a:solidFill>
              <a:latin typeface="HGSｺﾞｼｯｸM" pitchFamily="50" charset="-128"/>
              <a:ea typeface="HGSｺﾞｼｯｸM" pitchFamily="50" charset="-128"/>
            </a:endParaRPr>
          </a:p>
          <a:p>
            <a:pPr algn="ctr">
              <a:spcBef>
                <a:spcPct val="50000"/>
              </a:spcBef>
              <a:defRPr/>
            </a:pPr>
            <a:r>
              <a:rPr lang="ja-JP" altLang="en-US" sz="1400" dirty="0">
                <a:solidFill>
                  <a:schemeClr val="tx1"/>
                </a:solidFill>
                <a:latin typeface="HGSｺﾞｼｯｸM" pitchFamily="50" charset="-128"/>
                <a:ea typeface="HGSｺﾞｼｯｸM" pitchFamily="50" charset="-128"/>
              </a:rPr>
              <a:t>（堺東商店街含む）</a:t>
            </a:r>
            <a:endParaRPr lang="en-US" altLang="ja-JP" sz="1400" dirty="0">
              <a:solidFill>
                <a:schemeClr val="tx1"/>
              </a:solidFill>
              <a:latin typeface="HGSｺﾞｼｯｸM" pitchFamily="50" charset="-128"/>
              <a:ea typeface="HGSｺﾞｼｯｸM" pitchFamily="50" charset="-128"/>
            </a:endParaRPr>
          </a:p>
          <a:p>
            <a:pPr algn="ctr">
              <a:spcBef>
                <a:spcPct val="50000"/>
              </a:spcBef>
              <a:defRPr/>
            </a:pPr>
            <a:r>
              <a:rPr lang="ja-JP" altLang="en-US" sz="1400" dirty="0">
                <a:solidFill>
                  <a:schemeClr val="tx1"/>
                </a:solidFill>
                <a:latin typeface="HGSｺﾞｼｯｸM" pitchFamily="50" charset="-128"/>
                <a:ea typeface="HGSｺﾞｼｯｸM" pitchFamily="50" charset="-128"/>
              </a:rPr>
              <a:t>への経済波及</a:t>
            </a:r>
          </a:p>
        </p:txBody>
      </p:sp>
      <p:sp>
        <p:nvSpPr>
          <p:cNvPr id="53" name="タイトル 1">
            <a:extLst>
              <a:ext uri="{FF2B5EF4-FFF2-40B4-BE49-F238E27FC236}">
                <a16:creationId xmlns:a16="http://schemas.microsoft.com/office/drawing/2014/main" id="{0CB2AAD4-511B-4F91-AAC6-754CB6478E7B}"/>
              </a:ext>
            </a:extLst>
          </p:cNvPr>
          <p:cNvSpPr txBox="1">
            <a:spLocks/>
          </p:cNvSpPr>
          <p:nvPr/>
        </p:nvSpPr>
        <p:spPr bwMode="auto">
          <a:xfrm>
            <a:off x="185841" y="668025"/>
            <a:ext cx="857933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eaLnBrk="1" hangingPunct="1">
              <a:defRPr/>
            </a:pPr>
            <a:r>
              <a:rPr lang="ja-JP" altLang="en-US" sz="2600" b="1" u="sng" dirty="0">
                <a:solidFill>
                  <a:schemeClr val="accent2">
                    <a:lumMod val="50000"/>
                  </a:schemeClr>
                </a:solidFill>
                <a:latin typeface="メイリオ" panose="020B0604030504040204" pitchFamily="50" charset="-128"/>
                <a:ea typeface="メイリオ" panose="020B0604030504040204" pitchFamily="50" charset="-128"/>
              </a:rPr>
              <a:t>堺東周辺地域の活性化（アクセスルート）</a:t>
            </a:r>
          </a:p>
        </p:txBody>
      </p:sp>
      <p:sp>
        <p:nvSpPr>
          <p:cNvPr id="54" name="テキスト ボックス 9">
            <a:extLst>
              <a:ext uri="{FF2B5EF4-FFF2-40B4-BE49-F238E27FC236}">
                <a16:creationId xmlns:a16="http://schemas.microsoft.com/office/drawing/2014/main" id="{DEAA60AD-28BF-4EC7-BC10-F46488C7C52E}"/>
              </a:ext>
            </a:extLst>
          </p:cNvPr>
          <p:cNvSpPr txBox="1">
            <a:spLocks noChangeArrowheads="1"/>
          </p:cNvSpPr>
          <p:nvPr/>
        </p:nvSpPr>
        <p:spPr bwMode="auto">
          <a:xfrm>
            <a:off x="6367269" y="5452826"/>
            <a:ext cx="5800443" cy="1384995"/>
          </a:xfrm>
          <a:prstGeom prst="rect">
            <a:avLst/>
          </a:prstGeom>
          <a:solidFill>
            <a:srgbClr val="FFFFFF"/>
          </a:solidFill>
          <a:ln w="19050">
            <a:solidFill>
              <a:schemeClr val="bg1"/>
            </a:solidFill>
            <a:miter lim="800000"/>
            <a:headEnd/>
            <a:tailEnd/>
          </a:ln>
        </p:spPr>
        <p:txBody>
          <a:bodyPr wrap="square" anchor="ctr" anchorCtr="0">
            <a:spAutoFit/>
          </a:bodyPr>
          <a:lstStyle>
            <a:lvl1pPr marL="179388" indent="-179388" eaLnBrk="0" hangingPunct="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600"/>
              </a:spcBef>
              <a:buNone/>
            </a:pPr>
            <a:r>
              <a:rPr lang="ja-JP" altLang="en-US" sz="2400" b="1" dirty="0">
                <a:solidFill>
                  <a:srgbClr val="FF0000"/>
                </a:solidFill>
                <a:latin typeface="メイリオ" panose="020B0604030504040204" pitchFamily="50" charset="-128"/>
                <a:ea typeface="メイリオ" panose="020B0604030504040204" pitchFamily="50" charset="-128"/>
              </a:rPr>
              <a:t>・南海高野線堺東駅から徒歩</a:t>
            </a:r>
            <a:r>
              <a:rPr lang="en-US" altLang="ja-JP" sz="2400" b="1" dirty="0">
                <a:solidFill>
                  <a:srgbClr val="FF0000"/>
                </a:solidFill>
                <a:latin typeface="メイリオ" panose="020B0604030504040204" pitchFamily="50" charset="-128"/>
                <a:ea typeface="メイリオ" panose="020B0604030504040204" pitchFamily="50" charset="-128"/>
              </a:rPr>
              <a:t>8</a:t>
            </a:r>
            <a:r>
              <a:rPr lang="ja-JP" altLang="en-US" sz="2400" b="1" dirty="0">
                <a:solidFill>
                  <a:srgbClr val="FF0000"/>
                </a:solidFill>
                <a:latin typeface="メイリオ" panose="020B0604030504040204" pitchFamily="50" charset="-128"/>
                <a:ea typeface="メイリオ" panose="020B0604030504040204" pitchFamily="50" charset="-128"/>
              </a:rPr>
              <a:t>分</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lnSpc>
                <a:spcPct val="150000"/>
              </a:lnSpc>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・フェニーチェ堺の活動が堺東周辺地域</a:t>
            </a:r>
            <a:endParaRPr lang="en-US" altLang="ja-JP" sz="2400" b="1" dirty="0">
              <a:solidFill>
                <a:srgbClr val="FF0000"/>
              </a:solidFill>
              <a:latin typeface="メイリオ" panose="020B0604030504040204" pitchFamily="50" charset="-128"/>
              <a:ea typeface="メイリオ" panose="020B0604030504040204" pitchFamily="50" charset="-128"/>
            </a:endParaRPr>
          </a:p>
          <a:p>
            <a:pPr eaLnBrk="1" hangingPunct="1">
              <a:spcBef>
                <a:spcPct val="0"/>
              </a:spcBef>
              <a:buNone/>
            </a:pPr>
            <a:r>
              <a:rPr lang="ja-JP" altLang="en-US" sz="2400" b="1" dirty="0">
                <a:solidFill>
                  <a:srgbClr val="FF0000"/>
                </a:solidFill>
                <a:latin typeface="メイリオ" panose="020B0604030504040204" pitchFamily="50" charset="-128"/>
                <a:ea typeface="メイリオ" panose="020B0604030504040204" pitchFamily="50" charset="-128"/>
              </a:rPr>
              <a:t>　への活性化に寄与することを期待</a:t>
            </a:r>
            <a:endParaRPr lang="ja-JP" altLang="en-US" sz="2000" dirty="0">
              <a:latin typeface="メイリオ" panose="020B0604030504040204" pitchFamily="50" charset="-128"/>
              <a:ea typeface="メイリオ" panose="020B0604030504040204" pitchFamily="50" charset="-128"/>
            </a:endParaRPr>
          </a:p>
        </p:txBody>
      </p:sp>
      <p:pic>
        <p:nvPicPr>
          <p:cNvPr id="38" name="図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72620" y="145077"/>
            <a:ext cx="1102329" cy="421107"/>
          </a:xfrm>
          <a:prstGeom prst="rect">
            <a:avLst/>
          </a:prstGeom>
        </p:spPr>
      </p:pic>
      <p:cxnSp>
        <p:nvCxnSpPr>
          <p:cNvPr id="39" name="直線コネクタ 38"/>
          <p:cNvCxnSpPr/>
          <p:nvPr/>
        </p:nvCxnSpPr>
        <p:spPr>
          <a:xfrm>
            <a:off x="91444" y="668021"/>
            <a:ext cx="11983505"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sp>
        <p:nvSpPr>
          <p:cNvPr id="40" name="楕円 39"/>
          <p:cNvSpPr/>
          <p:nvPr/>
        </p:nvSpPr>
        <p:spPr>
          <a:xfrm>
            <a:off x="1508649" y="809294"/>
            <a:ext cx="8108375" cy="5148903"/>
          </a:xfrm>
          <a:prstGeom prst="ellipse">
            <a:avLst/>
          </a:prstGeom>
          <a:solidFill>
            <a:srgbClr val="FFD966">
              <a:alpha val="50196"/>
            </a:srgbClr>
          </a:solidFill>
          <a:ln w="3175">
            <a:solidFill>
              <a:srgbClr val="FF0000"/>
            </a:solid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50000"/>
              </a:spcBef>
              <a:defRPr/>
            </a:pPr>
            <a:r>
              <a:rPr lang="ja-JP" altLang="en-US" sz="2800" dirty="0">
                <a:solidFill>
                  <a:schemeClr val="tx1"/>
                </a:solidFill>
                <a:effectLst>
                  <a:outerShdw blurRad="38100" dist="38100" dir="2700000" algn="tl">
                    <a:srgbClr val="000000">
                      <a:alpha val="43137"/>
                    </a:srgbClr>
                  </a:outerShdw>
                </a:effectLst>
                <a:latin typeface="HGSｺﾞｼｯｸM" pitchFamily="50" charset="-128"/>
                <a:ea typeface="HGSｺﾞｼｯｸM" pitchFamily="50" charset="-128"/>
              </a:rPr>
              <a:t>波及効果</a:t>
            </a:r>
            <a:endParaRPr lang="ja-JP" altLang="en-US" sz="3600" dirty="0">
              <a:effectLst>
                <a:outerShdw blurRad="38100" dist="38100" dir="2700000" algn="tl">
                  <a:srgbClr val="000000">
                    <a:alpha val="43137"/>
                  </a:srgbClr>
                </a:outerShdw>
              </a:effectLst>
            </a:endParaRPr>
          </a:p>
        </p:txBody>
      </p:sp>
      <p:sp>
        <p:nvSpPr>
          <p:cNvPr id="42" name="テキスト ボックス 41">
            <a:extLst>
              <a:ext uri="{FF2B5EF4-FFF2-40B4-BE49-F238E27FC236}">
                <a16:creationId xmlns:a16="http://schemas.microsoft.com/office/drawing/2014/main" id="{101FF074-BBCD-44F1-A025-39D0C6CA727D}"/>
              </a:ext>
            </a:extLst>
          </p:cNvPr>
          <p:cNvSpPr txBox="1"/>
          <p:nvPr/>
        </p:nvSpPr>
        <p:spPr>
          <a:xfrm>
            <a:off x="185843" y="126189"/>
            <a:ext cx="1738791" cy="369332"/>
          </a:xfrm>
          <a:prstGeom prst="rect">
            <a:avLst/>
          </a:prstGeom>
          <a:noFill/>
          <a:ln>
            <a:solidFill>
              <a:schemeClr val="tx1"/>
            </a:solidFill>
          </a:ln>
        </p:spPr>
        <p:txBody>
          <a:bodyPr wrap="square" rtlCol="0" anchor="ctr">
            <a:spAutoFit/>
          </a:bodyPr>
          <a:lstStyle/>
          <a:p>
            <a:pPr algn="ctr"/>
            <a:r>
              <a:rPr lang="ja-JP" altLang="en-US" dirty="0">
                <a:latin typeface="メイリオ" panose="020B0604030504040204" pitchFamily="50" charset="-128"/>
                <a:ea typeface="メイリオ" panose="020B0604030504040204" pitchFamily="50" charset="-128"/>
              </a:rPr>
              <a:t>募集要項別紙</a:t>
            </a:r>
            <a:r>
              <a:rPr lang="en-US" altLang="ja-JP" dirty="0">
                <a:latin typeface="メイリオ" panose="020B0604030504040204" pitchFamily="50" charset="-128"/>
                <a:ea typeface="メイリオ" panose="020B0604030504040204" pitchFamily="50" charset="-128"/>
              </a:rPr>
              <a:t>9</a:t>
            </a:r>
            <a:endParaRPr lang="ja-JP" altLang="en-US" dirty="0">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D3D46760-7E9A-4CB7-90AE-5705336B0BF6}"/>
              </a:ext>
            </a:extLst>
          </p:cNvPr>
          <p:cNvSpPr txBox="1"/>
          <p:nvPr/>
        </p:nvSpPr>
        <p:spPr>
          <a:xfrm>
            <a:off x="3863134" y="145078"/>
            <a:ext cx="4465735" cy="523220"/>
          </a:xfrm>
          <a:prstGeom prst="rect">
            <a:avLst/>
          </a:prstGeom>
          <a:noFill/>
        </p:spPr>
        <p:txBody>
          <a:bodyPr wrap="square" rtlCol="0">
            <a:spAutoFit/>
          </a:bodyPr>
          <a:lstStyle/>
          <a:p>
            <a:pPr algn="ctr"/>
            <a:r>
              <a:rPr lang="ja-JP" altLang="en-US" sz="2800" b="1" dirty="0">
                <a:latin typeface="メイリオ" panose="020B0604030504040204" pitchFamily="50" charset="-128"/>
                <a:ea typeface="メイリオ" panose="020B0604030504040204" pitchFamily="50" charset="-128"/>
              </a:rPr>
              <a:t>募集要項・仕様書まとめ</a:t>
            </a:r>
          </a:p>
        </p:txBody>
      </p:sp>
    </p:spTree>
    <p:extLst>
      <p:ext uri="{BB962C8B-B14F-4D97-AF65-F5344CB8AC3E}">
        <p14:creationId xmlns:p14="http://schemas.microsoft.com/office/powerpoint/2010/main" val="27479552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7366</TotalTime>
  <Words>918</Words>
  <Application>Microsoft Office PowerPoint</Application>
  <PresentationFormat>ワイド画面</PresentationFormat>
  <Paragraphs>88</Paragraphs>
  <Slides>4</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HGSｺﾞｼｯｸE</vt:lpstr>
      <vt:lpstr>HGSｺﾞｼｯｸM</vt:lpstr>
      <vt:lpstr>Meiryo UI</vt: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堺市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松下　幸治 (716675)</dc:creator>
  <cp:lastModifiedBy>大宅</cp:lastModifiedBy>
  <cp:revision>416</cp:revision>
  <cp:lastPrinted>2023-03-14T08:01:27Z</cp:lastPrinted>
  <dcterms:created xsi:type="dcterms:W3CDTF">2019-04-29T02:38:57Z</dcterms:created>
  <dcterms:modified xsi:type="dcterms:W3CDTF">2023-03-14T08:01:27Z</dcterms:modified>
</cp:coreProperties>
</file>