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90604" r:id="rId4"/>
  </p:sldMasterIdLst>
  <p:notesMasterIdLst>
    <p:notesMasterId r:id="rId6"/>
  </p:notesMasterIdLst>
  <p:handoutMasterIdLst>
    <p:handoutMasterId r:id="rId7"/>
  </p:handoutMasterIdLst>
  <p:sldIdLst>
    <p:sldId id="702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1D6FA9"/>
    <a:srgbClr val="1D9A78"/>
    <a:srgbClr val="F1B397"/>
    <a:srgbClr val="F4029E"/>
    <a:srgbClr val="AAFD9F"/>
    <a:srgbClr val="F6F6B0"/>
    <a:srgbClr val="FF66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3957" autoAdjust="0"/>
  </p:normalViewPr>
  <p:slideViewPr>
    <p:cSldViewPr>
      <p:cViewPr varScale="1">
        <p:scale>
          <a:sx n="68" d="100"/>
          <a:sy n="68" d="100"/>
        </p:scale>
        <p:origin x="1260" y="78"/>
      </p:cViewPr>
      <p:guideLst>
        <p:guide orient="horz" pos="2251"/>
        <p:guide pos="31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notesViewPr>
    <p:cSldViewPr>
      <p:cViewPr>
        <p:scale>
          <a:sx n="80" d="100"/>
          <a:sy n="80" d="100"/>
        </p:scale>
        <p:origin x="2370" y="-798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30" y="2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908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30" y="9429908"/>
            <a:ext cx="2946247" cy="49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F15B4A6-F9CA-44F2-B5DD-3429F71BA0A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787938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247" cy="496731"/>
          </a:xfrm>
          <a:prstGeom prst="rect">
            <a:avLst/>
          </a:prstGeom>
        </p:spPr>
        <p:txBody>
          <a:bodyPr vert="horz" lIns="92046" tIns="46023" rIns="92046" bIns="46023" rtlCol="0"/>
          <a:lstStyle>
            <a:lvl1pPr algn="l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1430" y="2"/>
            <a:ext cx="2944644" cy="496731"/>
          </a:xfrm>
          <a:prstGeom prst="rect">
            <a:avLst/>
          </a:prstGeom>
        </p:spPr>
        <p:txBody>
          <a:bodyPr vert="horz" lIns="92046" tIns="46023" rIns="92046" bIns="46023" rtlCol="0"/>
          <a:lstStyle>
            <a:lvl1pPr algn="r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6BC2F27-449E-4D78-AB8A-5C6A6FC63982}" type="datetimeFigureOut">
              <a:rPr lang="ja-JP" altLang="en-US"/>
              <a:pPr>
                <a:defRPr/>
              </a:pPr>
              <a:t>2026/3/24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46" tIns="46023" rIns="92046" bIns="4602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6"/>
          </a:xfrm>
          <a:prstGeom prst="rect">
            <a:avLst/>
          </a:prstGeom>
        </p:spPr>
        <p:txBody>
          <a:bodyPr vert="horz" lIns="92046" tIns="46023" rIns="92046" bIns="46023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46" tIns="46023" rIns="92046" bIns="46023" rtlCol="0" anchor="b"/>
          <a:lstStyle>
            <a:lvl1pPr algn="l" eaLnBrk="1" hangingPunct="1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1430" y="9428310"/>
            <a:ext cx="2944644" cy="496731"/>
          </a:xfrm>
          <a:prstGeom prst="rect">
            <a:avLst/>
          </a:prstGeom>
        </p:spPr>
        <p:txBody>
          <a:bodyPr vert="horz" wrap="square" lIns="92046" tIns="46023" rIns="92046" bIns="460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5B3EBA-AC42-449E-8129-9993230AB8B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19455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211A2-F3A2-EAB6-BA24-76A6B5B9A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1A7BB00F-FDAC-A6BF-0BA1-246A295070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E327B68C-7F89-5E9D-3B07-57444359FA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引き続き、事務局から説明します。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これまでお伝えしているとおり、現在の依存症地域支援計画は、令和８年度までとなっており、</a:t>
            </a:r>
            <a:r>
              <a:rPr kumimoji="1" lang="en-US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月より１年かけて、次期依存症地域支援計画を策定する作業を行います。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スケジュールは、スライドのとおりです。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４月に入り、計画骨子を作成しながら、庁内の関係課との会議、懇話会で意見を伺います。なお、次年度は、懇話会を４回開催します。６月に、依存症地域連携事業を開催して、計画骨子をお伝えできる機会を設ける予定です。６月から７月頃にこどもへのインタビューも行う予定です。</a:t>
            </a:r>
          </a:p>
          <a:p>
            <a:r>
              <a:rPr kumimoji="1" lang="ja-JP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計画の方向性が定まると同時進行で、計画案策定に取りかかります。随時、懇話会など会議でご意見を伺い、１２月に計画案をパブリックコメントします。パブリックコメントを反映するなど修正し、４回目の懇話会で、ご意見をいただき、計画が固まるスケジュールで行う予定です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681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61" indent="0" algn="ctr">
              <a:buNone/>
              <a:defRPr sz="2000"/>
            </a:lvl2pPr>
            <a:lvl3pPr marL="914324" indent="0" algn="ctr">
              <a:buNone/>
              <a:defRPr sz="1800"/>
            </a:lvl3pPr>
            <a:lvl4pPr marL="1371485" indent="0" algn="ctr">
              <a:buNone/>
              <a:defRPr sz="1600"/>
            </a:lvl4pPr>
            <a:lvl5pPr marL="1828647" indent="0" algn="ctr">
              <a:buNone/>
              <a:defRPr sz="1600"/>
            </a:lvl5pPr>
            <a:lvl6pPr marL="2285809" indent="0" algn="ctr">
              <a:buNone/>
              <a:defRPr sz="1600"/>
            </a:lvl6pPr>
            <a:lvl7pPr marL="2742970" indent="0" algn="ctr">
              <a:buNone/>
              <a:defRPr sz="1600"/>
            </a:lvl7pPr>
            <a:lvl8pPr marL="3200132" indent="0" algn="ctr">
              <a:buNone/>
              <a:defRPr sz="1600"/>
            </a:lvl8pPr>
            <a:lvl9pPr marL="3657293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360" y="188640"/>
            <a:ext cx="1102443" cy="421150"/>
          </a:xfrm>
          <a:prstGeom prst="rect">
            <a:avLst/>
          </a:prstGeom>
        </p:spPr>
      </p:pic>
      <p:cxnSp>
        <p:nvCxnSpPr>
          <p:cNvPr id="5" name="直線コネクタ 4"/>
          <p:cNvCxnSpPr/>
          <p:nvPr userDrawn="1"/>
        </p:nvCxnSpPr>
        <p:spPr>
          <a:xfrm>
            <a:off x="381003" y="785490"/>
            <a:ext cx="9158288" cy="0"/>
          </a:xfrm>
          <a:prstGeom prst="line">
            <a:avLst/>
          </a:prstGeom>
          <a:ln w="444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28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856210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2961002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AA8BCF-81B6-4495-8ACD-469C7EE87CC4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F59F8C-994B-432C-AB40-74A0215D506C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9342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2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2" y="4589467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F1CB7-703C-4A9A-9D52-1442692FE2E3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BDE24-8B39-47C2-94F3-63684687830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046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9633797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61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9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5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61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9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5" y="2505076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834C3-B4C1-4911-AAF8-E1CE018711B6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AD3694-251C-44FF-924C-B2510AFE405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1861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8070EB-B87A-417C-895C-7284C3785D20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4EA63-2A0A-4D58-BFAC-B70E34AADA4B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599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CEB070-3CE5-43AF-9C55-3EB219A05B13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7F4F-F529-4BA0-A99F-C723EBDF7AD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6162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2" y="987429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1" indent="0">
              <a:buNone/>
              <a:defRPr sz="1400"/>
            </a:lvl2pPr>
            <a:lvl3pPr marL="914324" indent="0">
              <a:buNone/>
              <a:defRPr sz="1200"/>
            </a:lvl3pPr>
            <a:lvl4pPr marL="1371485" indent="0">
              <a:buNone/>
              <a:defRPr sz="1000"/>
            </a:lvl4pPr>
            <a:lvl5pPr marL="1828647" indent="0">
              <a:buNone/>
              <a:defRPr sz="1000"/>
            </a:lvl5pPr>
            <a:lvl6pPr marL="2285809" indent="0">
              <a:buNone/>
              <a:defRPr sz="1000"/>
            </a:lvl6pPr>
            <a:lvl7pPr marL="2742970" indent="0">
              <a:buNone/>
              <a:defRPr sz="1000"/>
            </a:lvl7pPr>
            <a:lvl8pPr marL="3200132" indent="0">
              <a:buNone/>
              <a:defRPr sz="1000"/>
            </a:lvl8pPr>
            <a:lvl9pPr marL="365729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4815187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2" y="987429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61" indent="0">
              <a:buNone/>
              <a:defRPr sz="2799"/>
            </a:lvl2pPr>
            <a:lvl3pPr marL="914324" indent="0">
              <a:buNone/>
              <a:defRPr sz="2401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9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3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1" indent="0">
              <a:buNone/>
              <a:defRPr sz="1400"/>
            </a:lvl2pPr>
            <a:lvl3pPr marL="914324" indent="0">
              <a:buNone/>
              <a:defRPr sz="1200"/>
            </a:lvl3pPr>
            <a:lvl4pPr marL="1371485" indent="0">
              <a:buNone/>
              <a:defRPr sz="1000"/>
            </a:lvl4pPr>
            <a:lvl5pPr marL="1828647" indent="0">
              <a:buNone/>
              <a:defRPr sz="1000"/>
            </a:lvl5pPr>
            <a:lvl6pPr marL="2285809" indent="0">
              <a:buNone/>
              <a:defRPr sz="1000"/>
            </a:lvl6pPr>
            <a:lvl7pPr marL="2742970" indent="0">
              <a:buNone/>
              <a:defRPr sz="1000"/>
            </a:lvl7pPr>
            <a:lvl8pPr marL="3200132" indent="0">
              <a:buNone/>
              <a:defRPr sz="1000"/>
            </a:lvl8pPr>
            <a:lvl9pPr marL="365729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042681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3ECE5D-356A-44AB-BB4F-D50EFEF8055E}" type="datetime1">
              <a:rPr lang="ja-JP" altLang="en-US" smtClean="0"/>
              <a:pPr>
                <a:defRPr/>
              </a:pPr>
              <a:t>2026/3/24</a:t>
            </a:fld>
            <a:endParaRPr lang="en-US" altLang="ja-JP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5" y="635635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5CB660-00CA-441F-9408-463D35E77DC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5252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605" r:id="rId1"/>
    <p:sldLayoutId id="2147490606" r:id="rId2"/>
    <p:sldLayoutId id="2147490607" r:id="rId3"/>
    <p:sldLayoutId id="2147490608" r:id="rId4"/>
    <p:sldLayoutId id="2147490609" r:id="rId5"/>
    <p:sldLayoutId id="2147490610" r:id="rId6"/>
    <p:sldLayoutId id="2147490611" r:id="rId7"/>
    <p:sldLayoutId id="2147490612" r:id="rId8"/>
    <p:sldLayoutId id="2147490613" r:id="rId9"/>
    <p:sldLayoutId id="2147490614" r:id="rId10"/>
    <p:sldLayoutId id="2147490615" r:id="rId11"/>
  </p:sldLayoutIdLst>
  <p:hf hdr="0" ftr="0" dt="0"/>
  <p:txStyles>
    <p:titleStyle>
      <a:lvl1pPr algn="l" defTabSz="91432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2" indent="-228582" algn="l" defTabSz="91432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42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5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4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7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0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4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2" algn="l" defTabSz="9143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1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4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9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3" algn="l" defTabSz="91432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FFBB5-7309-5446-F55A-BBBF843AD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CD9E9A4-AB1D-F050-A30B-928BB44278A8}"/>
              </a:ext>
            </a:extLst>
          </p:cNvPr>
          <p:cNvSpPr txBox="1"/>
          <p:nvPr/>
        </p:nvSpPr>
        <p:spPr>
          <a:xfrm>
            <a:off x="416496" y="850211"/>
            <a:ext cx="914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策定スケジュール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0B4480F-C911-E9D3-2533-465DB8980221}"/>
              </a:ext>
            </a:extLst>
          </p:cNvPr>
          <p:cNvSpPr/>
          <p:nvPr/>
        </p:nvSpPr>
        <p:spPr bwMode="auto">
          <a:xfrm>
            <a:off x="-8614" y="188640"/>
            <a:ext cx="9906000" cy="4295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108000" rIns="90000" bIns="0" anchor="ctr"/>
          <a:lstStyle/>
          <a:p>
            <a:pPr>
              <a:defRPr/>
            </a:pPr>
            <a:r>
              <a:rPr lang="ja-JP" altLang="en-US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lang="en-US" altLang="ja-JP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5-2】</a:t>
            </a:r>
            <a:r>
              <a:rPr lang="ja-JP" altLang="en-US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堺市自殺対策推進計画（第</a:t>
            </a:r>
            <a:r>
              <a:rPr lang="en-US" altLang="ja-JP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6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次）について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E51A756-41EF-6AE6-6379-26968A622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797990"/>
              </p:ext>
            </p:extLst>
          </p:nvPr>
        </p:nvGraphicFramePr>
        <p:xfrm>
          <a:off x="560512" y="1311876"/>
          <a:ext cx="9001000" cy="511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3337623718"/>
                    </a:ext>
                  </a:extLst>
                </a:gridCol>
                <a:gridCol w="6984776">
                  <a:extLst>
                    <a:ext uri="{9D8B030D-6E8A-4147-A177-3AD203B41FA5}">
                      <a16:colId xmlns:a16="http://schemas.microsoft.com/office/drawing/2014/main" val="312436992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▽第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回自殺対策庁内連絡会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55727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18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〇第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回自殺対策連絡懇話会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452826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日、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27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〇第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回自殺対策連絡懇話会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820465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■こどもへのインタビュー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32904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▽第２回自殺対策庁内連絡会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223632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日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〇第３回自殺対策連絡懇話会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1279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■パブリックコメント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339029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Ｒ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▽第３回自殺対策庁内連絡会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597439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2000" b="0">
                          <a:latin typeface="+mn-ea"/>
                          <a:ea typeface="+mn-ea"/>
                        </a:rPr>
                        <a:t>日</a:t>
                      </a:r>
                      <a:endParaRPr kumimoji="1" lang="ja-JP" altLang="en-US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〇第４回自殺対策連絡懇話会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539152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latin typeface="+mn-ea"/>
                          <a:ea typeface="+mn-ea"/>
                        </a:rPr>
                        <a:t>次期計画策定</a:t>
                      </a:r>
                      <a:endParaRPr kumimoji="1" lang="en-US" altLang="ja-JP" sz="2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127444"/>
                  </a:ext>
                </a:extLst>
              </a:tr>
            </a:tbl>
          </a:graphicData>
        </a:graphic>
      </p:graphicFrame>
      <p:sp>
        <p:nvSpPr>
          <p:cNvPr id="5" name="矢印: 下 4">
            <a:extLst>
              <a:ext uri="{FF2B5EF4-FFF2-40B4-BE49-F238E27FC236}">
                <a16:creationId xmlns:a16="http://schemas.microsoft.com/office/drawing/2014/main" id="{B683D9BD-59C6-7C69-9E18-0976FC574183}"/>
              </a:ext>
            </a:extLst>
          </p:cNvPr>
          <p:cNvSpPr/>
          <p:nvPr/>
        </p:nvSpPr>
        <p:spPr>
          <a:xfrm>
            <a:off x="6973000" y="1412776"/>
            <a:ext cx="1004336" cy="2160239"/>
          </a:xfrm>
          <a:prstGeom prst="downArrow">
            <a:avLst>
              <a:gd name="adj1" fmla="val 50000"/>
              <a:gd name="adj2" fmla="val 3786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骨子案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4EE423-7997-FF7A-7E28-BBBB617AAE04}"/>
              </a:ext>
            </a:extLst>
          </p:cNvPr>
          <p:cNvSpPr txBox="1"/>
          <p:nvPr/>
        </p:nvSpPr>
        <p:spPr>
          <a:xfrm>
            <a:off x="7475168" y="5666112"/>
            <a:ext cx="194421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次期計画</a:t>
            </a: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BFCAEFB0-F2EA-1649-D48B-A6C42D4F1315}"/>
              </a:ext>
            </a:extLst>
          </p:cNvPr>
          <p:cNvSpPr/>
          <p:nvPr/>
        </p:nvSpPr>
        <p:spPr>
          <a:xfrm>
            <a:off x="8103024" y="2893526"/>
            <a:ext cx="1004336" cy="2652598"/>
          </a:xfrm>
          <a:prstGeom prst="downArrow">
            <a:avLst>
              <a:gd name="adj1" fmla="val 50000"/>
              <a:gd name="adj2" fmla="val 354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計画案</a:t>
            </a:r>
          </a:p>
        </p:txBody>
      </p:sp>
    </p:spTree>
    <p:extLst>
      <p:ext uri="{BB962C8B-B14F-4D97-AF65-F5344CB8AC3E}">
        <p14:creationId xmlns:p14="http://schemas.microsoft.com/office/powerpoint/2010/main" val="383338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6FA9"/>
      </a:accent1>
      <a:accent2>
        <a:srgbClr val="FF0000"/>
      </a:accent2>
      <a:accent3>
        <a:srgbClr val="FFC000"/>
      </a:accent3>
      <a:accent4>
        <a:srgbClr val="1D6FA9"/>
      </a:accent4>
      <a:accent5>
        <a:srgbClr val="00B0F0"/>
      </a:accent5>
      <a:accent6>
        <a:srgbClr val="00B050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7CE58075-05EB-4BAB-8900-C999350B1756}" vid="{A9E754AA-94E7-4DF6-9FAD-0A8765764A7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7a2e__x985e__x5225_ xmlns="99393f2b-f7cb-4664-90ae-dae4bcda7c56">07 プレゼンテーションマスタースライド</_x7a2e__x985e__x5225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952CEDCFC62B47AA1D038C6E6D1C4D" ma:contentTypeVersion="11" ma:contentTypeDescription="新しいドキュメントを作成します。" ma:contentTypeScope="" ma:versionID="2eae257e9415625205c6593ebcc48bba">
  <xsd:schema xmlns:xsd="http://www.w3.org/2001/XMLSchema" xmlns:xs="http://www.w3.org/2001/XMLSchema" xmlns:p="http://schemas.microsoft.com/office/2006/metadata/properties" xmlns:ns2="99393f2b-f7cb-4664-90ae-dae4bcda7c56" xmlns:ns3="dd4072d8-a2c9-4dca-80f6-58c72321ce91" targetNamespace="http://schemas.microsoft.com/office/2006/metadata/properties" ma:root="true" ma:fieldsID="7cad888f79040d845cc00d77513a5365" ns2:_="" ns3:_="">
    <xsd:import namespace="99393f2b-f7cb-4664-90ae-dae4bcda7c56"/>
    <xsd:import namespace="dd4072d8-a2c9-4dca-80f6-58c72321ce91"/>
    <xsd:element name="properties">
      <xsd:complexType>
        <xsd:sequence>
          <xsd:element name="documentManagement">
            <xsd:complexType>
              <xsd:all>
                <xsd:element ref="ns2:_x7a2e__x985e__x5225_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93f2b-f7cb-4664-90ae-dae4bcda7c56" elementFormDefault="qualified">
    <xsd:import namespace="http://schemas.microsoft.com/office/2006/documentManagement/types"/>
    <xsd:import namespace="http://schemas.microsoft.com/office/infopath/2007/PartnerControls"/>
    <xsd:element name="_x7a2e__x985e__x5225_" ma:index="8" ma:displayName="種類別" ma:default="01　広報さかい" ma:format="RadioButtons" ma:internalName="_x7a2e__x985e__x5225_" ma:readOnly="false">
      <xsd:simpleType>
        <xsd:union memberTypes="dms:Text">
          <xsd:simpleType>
            <xsd:restriction base="dms:Choice">
              <xsd:enumeration value="01　広報さかい"/>
              <xsd:enumeration value="02　ホームページ・ソーシャルメディア"/>
              <xsd:enumeration value="03　報道"/>
              <xsd:enumeration value="04　シティプロモーション"/>
              <xsd:enumeration value="05　市政情報課"/>
              <xsd:enumeration value="06　広報広聴計画・スケジュール"/>
            </xsd:restriction>
          </xsd:simpleType>
        </xsd:un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072d8-a2c9-4dca-80f6-58c72321ce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90B3B9-D0CC-4B12-A50F-63515A504A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6ECF4D-AA74-44AB-8ED7-AB0C398AA0CD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d4072d8-a2c9-4dca-80f6-58c72321ce91"/>
    <ds:schemaRef ds:uri="99393f2b-f7cb-4664-90ae-dae4bcda7c56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A24617A-9037-4148-8EC9-AE4070DF3B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93f2b-f7cb-4664-90ae-dae4bcda7c56"/>
    <ds:schemaRef ds:uri="dd4072d8-a2c9-4dca-80f6-58c72321ce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堺市マスタースライド1</Template>
  <TotalTime>2684</TotalTime>
  <Words>304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堺市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マスタースライド</dc:title>
  <dc:creator>堺市</dc:creator>
  <cp:lastModifiedBy>堺市</cp:lastModifiedBy>
  <cp:revision>45</cp:revision>
  <cp:lastPrinted>2026-03-21T08:54:26Z</cp:lastPrinted>
  <dcterms:created xsi:type="dcterms:W3CDTF">2020-01-21T07:07:55Z</dcterms:created>
  <dcterms:modified xsi:type="dcterms:W3CDTF">2026-03-24T11:13:06Z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0x01010009952CEDCFC62B47AA1D038C6E6D1C4D</vt:lpwstr>
  </property>
  <property fmtid="{D5CDD505-2E9C-101B-9397-08002B2CF9AE}" pid="3" name="Order">
    <vt:r8>193500</vt:r8>
  </property>
  <property fmtid="{D5CDD505-2E9C-101B-9397-08002B2CF9AE}" pid="4" name="媒体別">
    <vt:lpwstr/>
  </property>
</Properties>
</file>