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3.xml" ContentType="application/vnd.openxmlformats-officedocument.drawingml.chartshapes+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bookmarkIdSeed="2">
  <p:sldMasterIdLst>
    <p:sldMasterId id="2147490604" r:id="rId4"/>
  </p:sldMasterIdLst>
  <p:notesMasterIdLst>
    <p:notesMasterId r:id="rId25"/>
  </p:notesMasterIdLst>
  <p:handoutMasterIdLst>
    <p:handoutMasterId r:id="rId26"/>
  </p:handoutMasterIdLst>
  <p:sldIdLst>
    <p:sldId id="703" r:id="rId5"/>
    <p:sldId id="704" r:id="rId6"/>
    <p:sldId id="707" r:id="rId7"/>
    <p:sldId id="720" r:id="rId8"/>
    <p:sldId id="709" r:id="rId9"/>
    <p:sldId id="710" r:id="rId10"/>
    <p:sldId id="728" r:id="rId11"/>
    <p:sldId id="732" r:id="rId12"/>
    <p:sldId id="715" r:id="rId13"/>
    <p:sldId id="716" r:id="rId14"/>
    <p:sldId id="721" r:id="rId15"/>
    <p:sldId id="722" r:id="rId16"/>
    <p:sldId id="724" r:id="rId17"/>
    <p:sldId id="719" r:id="rId18"/>
    <p:sldId id="731" r:id="rId19"/>
    <p:sldId id="734" r:id="rId20"/>
    <p:sldId id="712" r:id="rId21"/>
    <p:sldId id="726" r:id="rId22"/>
    <p:sldId id="708" r:id="rId23"/>
    <p:sldId id="736" r:id="rId24"/>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1" userDrawn="1">
          <p15:clr>
            <a:srgbClr val="A4A3A4"/>
          </p15:clr>
        </p15:guide>
        <p15:guide id="2" pos="3120" userDrawn="1">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8E8E45-A26A-2902-09E5-5A0EBC60F658}" name="堺市" initials="s" userId="堺市"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F9900"/>
    <a:srgbClr val="1D9A78"/>
    <a:srgbClr val="1D6FA9"/>
    <a:srgbClr val="F1B397"/>
    <a:srgbClr val="F4029E"/>
    <a:srgbClr val="AAFD9F"/>
    <a:srgbClr val="F6F6B0"/>
    <a:srgbClr val="FF66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24" autoAdjust="0"/>
    <p:restoredTop sz="93567" autoAdjust="0"/>
  </p:normalViewPr>
  <p:slideViewPr>
    <p:cSldViewPr>
      <p:cViewPr varScale="1">
        <p:scale>
          <a:sx n="68" d="100"/>
          <a:sy n="68" d="100"/>
        </p:scale>
        <p:origin x="1284" y="78"/>
      </p:cViewPr>
      <p:guideLst>
        <p:guide orient="horz" pos="2251"/>
        <p:guide pos="3120"/>
      </p:guideLst>
    </p:cSldViewPr>
  </p:slideViewPr>
  <p:outlineViewPr>
    <p:cViewPr>
      <p:scale>
        <a:sx n="50" d="100"/>
        <a:sy n="50" d="100"/>
      </p:scale>
      <p:origin x="0" y="0"/>
    </p:cViewPr>
  </p:outlineViewPr>
  <p:notesTextViewPr>
    <p:cViewPr>
      <p:scale>
        <a:sx n="3" d="2"/>
        <a:sy n="3" d="2"/>
      </p:scale>
      <p:origin x="0" y="0"/>
    </p:cViewPr>
  </p:notesTextViewPr>
  <p:sorterViewPr>
    <p:cViewPr>
      <p:scale>
        <a:sx n="122" d="100"/>
        <a:sy n="122" d="100"/>
      </p:scale>
      <p:origin x="0" y="0"/>
    </p:cViewPr>
  </p:sorterViewPr>
  <p:notesViewPr>
    <p:cSldViewPr>
      <p:cViewPr>
        <p:scale>
          <a:sx n="80" d="100"/>
          <a:sy n="80" d="100"/>
        </p:scale>
        <p:origin x="2370" y="-798"/>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SVNAS01\FILE0078\&#31934;&#31070;&#20445;&#20581;&#31119;&#31049;&#35506;\07_&#21508;&#20107;&#26989;&#65288;&#20418;&#26989;&#21209;&#65289;\01%20&#33258;&#27578;&#23550;&#31574;\&#9734;&#24120;&#29992;&#9734;\07&#12288;&#32113;&#35336;&#65288;&#33258;&#27578;&#27515;&#20129;&#32773;&#12289;&#29575;&#12289;&#12466;&#12540;&#12488;&#12461;&#12540;&#12497;&#12540;&#31561;&#65289;\03%20&#21508;&#32113;&#35336;&#32232;&#38598;&#36039;&#26009;&#65288;&#20154;&#21475;&#21205;&#24907;&#32113;&#35336;&#12539;&#22320;&#22495;&#12395;&#12362;&#12369;&#12427;&#33258;&#27578;&#12398;&#22522;&#30990;&#36039;&#26009;&#65289;\02%20&#20154;&#21475;&#21205;&#24907;&#32113;&#35336;&#38306;&#20418;\&#26368;&#26032;&#24773;&#22577;&#65288;&#38543;&#26178;&#26356;&#26032;&#65289;\&#9733;&#65339;HP&#25522;&#36617;&#29992;&#65341;&#22586;&#24066;&#12539;&#20840;&#22269;&#12398;&#33258;&#27578;&#32773;&#25968;&#12398;&#25512;&#31227;&#65288;&#20154;&#21475;&#21205;&#24907;&#65289;.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oleObject" Target="file:///\\SVNAS01\FILE0078\&#31934;&#31070;&#20445;&#20581;&#31119;&#31049;&#35506;\07_&#21508;&#20107;&#26989;&#65288;&#20418;&#26989;&#21209;&#65289;\01%20&#33258;&#27578;&#23550;&#31574;\&#9734;&#24120;&#29992;&#9734;\07&#12288;&#32113;&#35336;&#65288;&#33258;&#27578;&#27515;&#20129;&#32773;&#12289;&#29575;&#12289;&#12466;&#12540;&#12488;&#12461;&#12540;&#12497;&#12540;&#31561;&#65289;\03%20&#21508;&#32113;&#35336;&#32232;&#38598;&#36039;&#26009;&#65288;&#20154;&#21475;&#21205;&#24907;&#32113;&#35336;&#12539;&#22320;&#22495;&#12395;&#12362;&#12369;&#12427;&#33258;&#27578;&#12398;&#22522;&#30990;&#36039;&#26009;&#65289;\03%20&#22320;&#22495;&#12395;&#12362;&#12369;&#12427;&#33258;&#27578;&#12398;&#22522;&#30990;&#36039;&#26009;&#38306;&#20418;\&#26368;&#26032;&#24773;&#22577;\&#9733;&#12304;&#24180;&#21029;&#12305;&#33258;&#27578;&#32773;&#25968;&#12398;&#25512;&#31227;&#65288;&#24180;&#27425;&#25512;&#31227;&#12289;&#24615;&#21029;&#65289;260409&#26356;&#26032;.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oleObject" Target="file:///\\SVNAS01\FILE0078\&#31934;&#31070;&#20445;&#20581;&#31119;&#31049;&#35506;\07_&#21508;&#20107;&#26989;&#65288;&#20418;&#26989;&#21209;&#65289;\01%20&#33258;&#27578;&#23550;&#31574;\&#9734;&#24120;&#29992;&#9734;\07&#12288;&#32113;&#35336;&#65288;&#33258;&#27578;&#27515;&#20129;&#32773;&#12289;&#29575;&#12289;&#12466;&#12540;&#12488;&#12461;&#12540;&#12497;&#12540;&#31561;&#65289;\03%20&#21508;&#32113;&#35336;&#32232;&#38598;&#36039;&#26009;&#65288;&#20154;&#21475;&#21205;&#24907;&#32113;&#35336;&#12539;&#22320;&#22495;&#12395;&#12362;&#12369;&#12427;&#33258;&#27578;&#12398;&#22522;&#30990;&#36039;&#26009;&#65289;\03%20&#22320;&#22495;&#12395;&#12362;&#12369;&#12427;&#33258;&#27578;&#12398;&#22522;&#30990;&#36039;&#26009;&#38306;&#20418;\&#26368;&#26032;&#24773;&#22577;\&#9733;&#12304;&#24180;&#21029;&#12305;&#33258;&#27578;&#32773;&#25968;&#12398;&#25512;&#31227;&#65288;&#21407;&#22240;&#12539;&#21205;&#27231;&#12539;&#30007;&#22899;&#21029;&#65289;260408&#26356;&#26032;.xlsx" TargetMode="External"/><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499291449745648"/>
          <c:y val="4.8883685872311379E-2"/>
          <c:w val="0.66562766752718305"/>
          <c:h val="0.5866738030933949"/>
        </c:manualLayout>
      </c:layout>
      <c:barChart>
        <c:barDir val="col"/>
        <c:grouping val="stacked"/>
        <c:varyColors val="0"/>
        <c:ser>
          <c:idx val="2"/>
          <c:order val="2"/>
          <c:tx>
            <c:strRef>
              <c:f>'年次推移（堺市・全国）'!$A$5</c:f>
              <c:strCache>
                <c:ptCount val="1"/>
                <c:pt idx="0">
                  <c:v>自殺者数（総数）</c:v>
                </c:pt>
              </c:strCache>
            </c:strRef>
          </c:tx>
          <c:spPr>
            <a:pattFill prst="pct90">
              <a:fgClr>
                <a:schemeClr val="bg1">
                  <a:lumMod val="50000"/>
                </a:schemeClr>
              </a:fgClr>
              <a:bgClr>
                <a:schemeClr val="bg1"/>
              </a:bgClr>
            </a:pattFill>
            <a:ln>
              <a:solidFill>
                <a:schemeClr val="tx1"/>
              </a:solidFill>
            </a:ln>
          </c:spPr>
          <c:invertIfNegative val="0"/>
          <c:dLbls>
            <c:spPr>
              <a:solidFill>
                <a:schemeClr val="bg1"/>
              </a:solidFill>
              <a:ln>
                <a:noFill/>
              </a:ln>
              <a:effectLst/>
            </c:spPr>
            <c:txPr>
              <a:bodyPr wrap="square" lIns="0" tIns="19050" rIns="0" bIns="19050" anchor="ctr">
                <a:spAutoFit/>
              </a:bodyPr>
              <a:lstStyle/>
              <a:p>
                <a:pPr>
                  <a:defRPr b="0">
                    <a:solidFill>
                      <a:schemeClr val="tx1"/>
                    </a:solidFill>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'年次推移（堺市・全国）'!$I$2:$T$2</c:f>
              <c:strCache>
                <c:ptCount val="12"/>
                <c:pt idx="0">
                  <c:v>H25</c:v>
                </c:pt>
                <c:pt idx="1">
                  <c:v>H26</c:v>
                </c:pt>
                <c:pt idx="2">
                  <c:v>H27</c:v>
                </c:pt>
                <c:pt idx="3">
                  <c:v>H28</c:v>
                </c:pt>
                <c:pt idx="4">
                  <c:v>H29</c:v>
                </c:pt>
                <c:pt idx="5">
                  <c:v>H30</c:v>
                </c:pt>
                <c:pt idx="6">
                  <c:v>R1</c:v>
                </c:pt>
                <c:pt idx="7">
                  <c:v>R2</c:v>
                </c:pt>
                <c:pt idx="8">
                  <c:v>R3</c:v>
                </c:pt>
                <c:pt idx="9">
                  <c:v>R4</c:v>
                </c:pt>
                <c:pt idx="10">
                  <c:v>R5</c:v>
                </c:pt>
                <c:pt idx="11">
                  <c:v>R6</c:v>
                </c:pt>
              </c:strCache>
              <c:extLst/>
            </c:strRef>
          </c:cat>
          <c:val>
            <c:numRef>
              <c:f>'年次推移（堺市・全国）'!$I$5:$T$5</c:f>
              <c:numCache>
                <c:formatCode>General</c:formatCode>
                <c:ptCount val="12"/>
                <c:pt idx="0">
                  <c:v>164</c:v>
                </c:pt>
                <c:pt idx="1">
                  <c:v>162</c:v>
                </c:pt>
                <c:pt idx="2">
                  <c:v>164</c:v>
                </c:pt>
                <c:pt idx="3">
                  <c:v>134</c:v>
                </c:pt>
                <c:pt idx="4">
                  <c:v>131</c:v>
                </c:pt>
                <c:pt idx="5">
                  <c:v>143</c:v>
                </c:pt>
                <c:pt idx="6">
                  <c:v>123</c:v>
                </c:pt>
                <c:pt idx="7">
                  <c:v>143</c:v>
                </c:pt>
                <c:pt idx="8">
                  <c:v>134</c:v>
                </c:pt>
                <c:pt idx="9">
                  <c:v>163</c:v>
                </c:pt>
                <c:pt idx="10">
                  <c:v>152</c:v>
                </c:pt>
                <c:pt idx="11">
                  <c:v>141</c:v>
                </c:pt>
              </c:numCache>
              <c:extLst/>
            </c:numRef>
          </c:val>
          <c:extLst>
            <c:ext xmlns:c16="http://schemas.microsoft.com/office/drawing/2014/chart" uri="{C3380CC4-5D6E-409C-BE32-E72D297353CC}">
              <c16:uniqueId val="{00000000-0D82-4D66-9E8A-D892E231D3E8}"/>
            </c:ext>
          </c:extLst>
        </c:ser>
        <c:dLbls>
          <c:showLegendKey val="0"/>
          <c:showVal val="0"/>
          <c:showCatName val="0"/>
          <c:showSerName val="0"/>
          <c:showPercent val="0"/>
          <c:showBubbleSize val="0"/>
        </c:dLbls>
        <c:gapWidth val="95"/>
        <c:overlap val="100"/>
        <c:axId val="108117376"/>
        <c:axId val="108127360"/>
        <c:extLst>
          <c:ext xmlns:c15="http://schemas.microsoft.com/office/drawing/2012/chart" uri="{02D57815-91ED-43cb-92C2-25804820EDAC}">
            <c15:filteredBarSeries>
              <c15:ser>
                <c:idx val="0"/>
                <c:order val="0"/>
                <c:tx>
                  <c:strRef>
                    <c:extLst>
                      <c:ext uri="{02D57815-91ED-43cb-92C2-25804820EDAC}">
                        <c15:formulaRef>
                          <c15:sqref>'年次推移（堺市・全国）'!$A$3</c15:sqref>
                        </c15:formulaRef>
                      </c:ext>
                    </c:extLst>
                    <c:strCache>
                      <c:ptCount val="1"/>
                      <c:pt idx="0">
                        <c:v>自殺者数（男性）</c:v>
                      </c:pt>
                    </c:strCache>
                  </c:strRef>
                </c:tx>
                <c:spPr>
                  <a:ln>
                    <a:prstDash val="sysDash"/>
                  </a:ln>
                </c:spPr>
                <c:invertIfNegative val="0"/>
                <c:dLbls>
                  <c:spPr>
                    <a:noFill/>
                    <a:ln>
                      <a:noFill/>
                    </a:ln>
                    <a:effectLst/>
                  </c:spPr>
                  <c:showLegendKey val="0"/>
                  <c:showVal val="1"/>
                  <c:showCatName val="0"/>
                  <c:showSerName val="0"/>
                  <c:showPercent val="0"/>
                  <c:showBubbleSize val="0"/>
                  <c:showLeaderLines val="0"/>
                  <c:extLst>
                    <c:ext uri="{CE6537A1-D6FC-4f65-9D91-7224C49458BB}">
                      <c15:showLeaderLines val="1"/>
                    </c:ext>
                  </c:extLst>
                </c:dLbls>
                <c:cat>
                  <c:strRef>
                    <c:extLst>
                      <c:ext uri="{02D57815-91ED-43cb-92C2-25804820EDAC}">
                        <c15:formulaRef>
                          <c15:sqref>'年次推移（堺市・全国）'!$I$2:$T$2</c15:sqref>
                        </c15:formulaRef>
                      </c:ext>
                    </c:extLst>
                    <c:strCache>
                      <c:ptCount val="12"/>
                      <c:pt idx="0">
                        <c:v>H25</c:v>
                      </c:pt>
                      <c:pt idx="1">
                        <c:v>H26</c:v>
                      </c:pt>
                      <c:pt idx="2">
                        <c:v>H27</c:v>
                      </c:pt>
                      <c:pt idx="3">
                        <c:v>H28</c:v>
                      </c:pt>
                      <c:pt idx="4">
                        <c:v>H29</c:v>
                      </c:pt>
                      <c:pt idx="5">
                        <c:v>H30</c:v>
                      </c:pt>
                      <c:pt idx="6">
                        <c:v>R1</c:v>
                      </c:pt>
                      <c:pt idx="7">
                        <c:v>R2</c:v>
                      </c:pt>
                      <c:pt idx="8">
                        <c:v>R3</c:v>
                      </c:pt>
                      <c:pt idx="9">
                        <c:v>R4</c:v>
                      </c:pt>
                      <c:pt idx="10">
                        <c:v>R5</c:v>
                      </c:pt>
                      <c:pt idx="11">
                        <c:v>R6</c:v>
                      </c:pt>
                    </c:strCache>
                  </c:strRef>
                </c:cat>
                <c:val>
                  <c:numRef>
                    <c:extLst>
                      <c:ext uri="{02D57815-91ED-43cb-92C2-25804820EDAC}">
                        <c15:formulaRef>
                          <c15:sqref>'年次推移（堺市・全国）'!$I$3:$T$3</c15:sqref>
                        </c15:formulaRef>
                      </c:ext>
                    </c:extLst>
                    <c:numCache>
                      <c:formatCode>General</c:formatCode>
                      <c:ptCount val="12"/>
                      <c:pt idx="0">
                        <c:v>111</c:v>
                      </c:pt>
                      <c:pt idx="1">
                        <c:v>104</c:v>
                      </c:pt>
                      <c:pt idx="2">
                        <c:v>108</c:v>
                      </c:pt>
                      <c:pt idx="3">
                        <c:v>91</c:v>
                      </c:pt>
                      <c:pt idx="4">
                        <c:v>88</c:v>
                      </c:pt>
                      <c:pt idx="5">
                        <c:v>95</c:v>
                      </c:pt>
                      <c:pt idx="6">
                        <c:v>91</c:v>
                      </c:pt>
                      <c:pt idx="7">
                        <c:v>99</c:v>
                      </c:pt>
                      <c:pt idx="8">
                        <c:v>85</c:v>
                      </c:pt>
                      <c:pt idx="9">
                        <c:v>102</c:v>
                      </c:pt>
                      <c:pt idx="10">
                        <c:v>97</c:v>
                      </c:pt>
                      <c:pt idx="11">
                        <c:v>97</c:v>
                      </c:pt>
                    </c:numCache>
                  </c:numRef>
                </c:val>
                <c:extLst>
                  <c:ext xmlns:c16="http://schemas.microsoft.com/office/drawing/2014/chart" uri="{C3380CC4-5D6E-409C-BE32-E72D297353CC}">
                    <c16:uniqueId val="{00000003-0D82-4D66-9E8A-D892E231D3E8}"/>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'年次推移（堺市・全国）'!$A$4</c15:sqref>
                        </c15:formulaRef>
                      </c:ext>
                    </c:extLst>
                    <c:strCache>
                      <c:ptCount val="1"/>
                      <c:pt idx="0">
                        <c:v>自殺者数（女性）</c:v>
                      </c:pt>
                    </c:strCache>
                  </c:strRef>
                </c:tx>
                <c:invertIfNegative val="0"/>
                <c:dLbls>
                  <c:spPr>
                    <a:noFill/>
                    <a:ln>
                      <a:noFill/>
                    </a:ln>
                    <a:effectLst/>
                  </c:sp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extLst xmlns:c15="http://schemas.microsoft.com/office/drawing/2012/chart">
                      <c:ext xmlns:c15="http://schemas.microsoft.com/office/drawing/2012/chart" uri="{02D57815-91ED-43cb-92C2-25804820EDAC}">
                        <c15:formulaRef>
                          <c15:sqref>'年次推移（堺市・全国）'!$I$2:$T$2</c15:sqref>
                        </c15:formulaRef>
                      </c:ext>
                    </c:extLst>
                    <c:strCache>
                      <c:ptCount val="12"/>
                      <c:pt idx="0">
                        <c:v>H25</c:v>
                      </c:pt>
                      <c:pt idx="1">
                        <c:v>H26</c:v>
                      </c:pt>
                      <c:pt idx="2">
                        <c:v>H27</c:v>
                      </c:pt>
                      <c:pt idx="3">
                        <c:v>H28</c:v>
                      </c:pt>
                      <c:pt idx="4">
                        <c:v>H29</c:v>
                      </c:pt>
                      <c:pt idx="5">
                        <c:v>H30</c:v>
                      </c:pt>
                      <c:pt idx="6">
                        <c:v>R1</c:v>
                      </c:pt>
                      <c:pt idx="7">
                        <c:v>R2</c:v>
                      </c:pt>
                      <c:pt idx="8">
                        <c:v>R3</c:v>
                      </c:pt>
                      <c:pt idx="9">
                        <c:v>R4</c:v>
                      </c:pt>
                      <c:pt idx="10">
                        <c:v>R5</c:v>
                      </c:pt>
                      <c:pt idx="11">
                        <c:v>R6</c:v>
                      </c:pt>
                    </c:strCache>
                  </c:strRef>
                </c:cat>
                <c:val>
                  <c:numRef>
                    <c:extLst xmlns:c15="http://schemas.microsoft.com/office/drawing/2012/chart">
                      <c:ext xmlns:c15="http://schemas.microsoft.com/office/drawing/2012/chart" uri="{02D57815-91ED-43cb-92C2-25804820EDAC}">
                        <c15:formulaRef>
                          <c15:sqref>'年次推移（堺市・全国）'!$I$4:$T$4</c15:sqref>
                        </c15:formulaRef>
                      </c:ext>
                    </c:extLst>
                    <c:numCache>
                      <c:formatCode>General</c:formatCode>
                      <c:ptCount val="12"/>
                      <c:pt idx="0">
                        <c:v>53</c:v>
                      </c:pt>
                      <c:pt idx="1">
                        <c:v>58</c:v>
                      </c:pt>
                      <c:pt idx="2">
                        <c:v>56</c:v>
                      </c:pt>
                      <c:pt idx="3">
                        <c:v>43</c:v>
                      </c:pt>
                      <c:pt idx="4">
                        <c:v>43</c:v>
                      </c:pt>
                      <c:pt idx="5">
                        <c:v>48</c:v>
                      </c:pt>
                      <c:pt idx="6">
                        <c:v>32</c:v>
                      </c:pt>
                      <c:pt idx="7">
                        <c:v>44</c:v>
                      </c:pt>
                      <c:pt idx="8">
                        <c:v>49</c:v>
                      </c:pt>
                      <c:pt idx="9">
                        <c:v>61</c:v>
                      </c:pt>
                      <c:pt idx="10">
                        <c:v>55</c:v>
                      </c:pt>
                      <c:pt idx="11">
                        <c:v>44</c:v>
                      </c:pt>
                    </c:numCache>
                  </c:numRef>
                </c:val>
                <c:extLst xmlns:c15="http://schemas.microsoft.com/office/drawing/2012/chart">
                  <c:ext xmlns:c16="http://schemas.microsoft.com/office/drawing/2014/chart" uri="{C3380CC4-5D6E-409C-BE32-E72D297353CC}">
                    <c16:uniqueId val="{00000004-0D82-4D66-9E8A-D892E231D3E8}"/>
                  </c:ext>
                </c:extLst>
              </c15:ser>
            </c15:filteredBarSeries>
          </c:ext>
        </c:extLst>
      </c:barChart>
      <c:lineChart>
        <c:grouping val="standard"/>
        <c:varyColors val="0"/>
        <c:ser>
          <c:idx val="3"/>
          <c:order val="3"/>
          <c:tx>
            <c:strRef>
              <c:f>'年次推移（堺市・全国）'!$A$6</c:f>
              <c:strCache>
                <c:ptCount val="1"/>
                <c:pt idx="0">
                  <c:v>堺市　自殺死亡率</c:v>
                </c:pt>
              </c:strCache>
            </c:strRef>
          </c:tx>
          <c:spPr>
            <a:ln w="19050">
              <a:solidFill>
                <a:schemeClr val="tx1"/>
              </a:solidFill>
            </a:ln>
          </c:spPr>
          <c:marker>
            <c:symbol val="diamond"/>
            <c:size val="7"/>
            <c:spPr>
              <a:solidFill>
                <a:schemeClr val="tx1"/>
              </a:solidFill>
              <a:ln>
                <a:noFill/>
              </a:ln>
            </c:spPr>
          </c:marker>
          <c:cat>
            <c:strRef>
              <c:f>'年次推移（堺市・全国）'!$I$2:$T$2</c:f>
              <c:strCache>
                <c:ptCount val="12"/>
                <c:pt idx="0">
                  <c:v>H25</c:v>
                </c:pt>
                <c:pt idx="1">
                  <c:v>H26</c:v>
                </c:pt>
                <c:pt idx="2">
                  <c:v>H27</c:v>
                </c:pt>
                <c:pt idx="3">
                  <c:v>H28</c:v>
                </c:pt>
                <c:pt idx="4">
                  <c:v>H29</c:v>
                </c:pt>
                <c:pt idx="5">
                  <c:v>H30</c:v>
                </c:pt>
                <c:pt idx="6">
                  <c:v>R1</c:v>
                </c:pt>
                <c:pt idx="7">
                  <c:v>R2</c:v>
                </c:pt>
                <c:pt idx="8">
                  <c:v>R3</c:v>
                </c:pt>
                <c:pt idx="9">
                  <c:v>R4</c:v>
                </c:pt>
                <c:pt idx="10">
                  <c:v>R5</c:v>
                </c:pt>
                <c:pt idx="11">
                  <c:v>R6</c:v>
                </c:pt>
              </c:strCache>
              <c:extLst/>
            </c:strRef>
          </c:cat>
          <c:val>
            <c:numRef>
              <c:f>'年次推移（堺市・全国）'!$I$6:$T$6</c:f>
              <c:numCache>
                <c:formatCode>General</c:formatCode>
                <c:ptCount val="12"/>
                <c:pt idx="0">
                  <c:v>19.5</c:v>
                </c:pt>
                <c:pt idx="1">
                  <c:v>19.3</c:v>
                </c:pt>
                <c:pt idx="2">
                  <c:v>19.8</c:v>
                </c:pt>
                <c:pt idx="3" formatCode="0.0_ ">
                  <c:v>16</c:v>
                </c:pt>
                <c:pt idx="4" formatCode="0.0_ ">
                  <c:v>15.7</c:v>
                </c:pt>
                <c:pt idx="5" formatCode="0.0_ ">
                  <c:v>17.2</c:v>
                </c:pt>
                <c:pt idx="6">
                  <c:v>14.9</c:v>
                </c:pt>
                <c:pt idx="7">
                  <c:v>17.600000000000001</c:v>
                </c:pt>
                <c:pt idx="8">
                  <c:v>16.3</c:v>
                </c:pt>
                <c:pt idx="9" formatCode="0.0_ ">
                  <c:v>20</c:v>
                </c:pt>
                <c:pt idx="10" formatCode="0.0_ ">
                  <c:v>18.7</c:v>
                </c:pt>
                <c:pt idx="11">
                  <c:v>17.5</c:v>
                </c:pt>
              </c:numCache>
              <c:extLst/>
            </c:numRef>
          </c:val>
          <c:smooth val="0"/>
          <c:extLst>
            <c:ext xmlns:c16="http://schemas.microsoft.com/office/drawing/2014/chart" uri="{C3380CC4-5D6E-409C-BE32-E72D297353CC}">
              <c16:uniqueId val="{00000001-0D82-4D66-9E8A-D892E231D3E8}"/>
            </c:ext>
          </c:extLst>
        </c:ser>
        <c:ser>
          <c:idx val="4"/>
          <c:order val="4"/>
          <c:tx>
            <c:strRef>
              <c:f>'年次推移（堺市・全国）'!$A$7</c:f>
              <c:strCache>
                <c:ptCount val="1"/>
                <c:pt idx="0">
                  <c:v>全国　自殺死亡率</c:v>
                </c:pt>
              </c:strCache>
            </c:strRef>
          </c:tx>
          <c:spPr>
            <a:ln w="19050">
              <a:solidFill>
                <a:schemeClr val="bg1">
                  <a:lumMod val="65000"/>
                </a:schemeClr>
              </a:solidFill>
              <a:prstDash val="dash"/>
            </a:ln>
          </c:spPr>
          <c:marker>
            <c:symbol val="square"/>
            <c:size val="5"/>
            <c:spPr>
              <a:solidFill>
                <a:schemeClr val="bg1">
                  <a:lumMod val="65000"/>
                </a:schemeClr>
              </a:solidFill>
              <a:ln w="25400">
                <a:noFill/>
              </a:ln>
            </c:spPr>
          </c:marker>
          <c:cat>
            <c:strRef>
              <c:f>'年次推移（堺市・全国）'!$I$2:$T$2</c:f>
              <c:strCache>
                <c:ptCount val="12"/>
                <c:pt idx="0">
                  <c:v>H25</c:v>
                </c:pt>
                <c:pt idx="1">
                  <c:v>H26</c:v>
                </c:pt>
                <c:pt idx="2">
                  <c:v>H27</c:v>
                </c:pt>
                <c:pt idx="3">
                  <c:v>H28</c:v>
                </c:pt>
                <c:pt idx="4">
                  <c:v>H29</c:v>
                </c:pt>
                <c:pt idx="5">
                  <c:v>H30</c:v>
                </c:pt>
                <c:pt idx="6">
                  <c:v>R1</c:v>
                </c:pt>
                <c:pt idx="7">
                  <c:v>R2</c:v>
                </c:pt>
                <c:pt idx="8">
                  <c:v>R3</c:v>
                </c:pt>
                <c:pt idx="9">
                  <c:v>R4</c:v>
                </c:pt>
                <c:pt idx="10">
                  <c:v>R5</c:v>
                </c:pt>
                <c:pt idx="11">
                  <c:v>R6</c:v>
                </c:pt>
              </c:strCache>
              <c:extLst/>
            </c:strRef>
          </c:cat>
          <c:val>
            <c:numRef>
              <c:f>'年次推移（堺市・全国）'!$I$7:$T$7</c:f>
              <c:numCache>
                <c:formatCode>0.0_ </c:formatCode>
                <c:ptCount val="12"/>
                <c:pt idx="0" formatCode="General">
                  <c:v>20.7</c:v>
                </c:pt>
                <c:pt idx="1">
                  <c:v>19.5</c:v>
                </c:pt>
                <c:pt idx="2" formatCode="General">
                  <c:v>18.5</c:v>
                </c:pt>
                <c:pt idx="3" formatCode="General">
                  <c:v>16.8</c:v>
                </c:pt>
                <c:pt idx="4" formatCode="General">
                  <c:v>16.399999999999999</c:v>
                </c:pt>
                <c:pt idx="5" formatCode="General">
                  <c:v>16.100000000000001</c:v>
                </c:pt>
                <c:pt idx="6" formatCode="General">
                  <c:v>15.7</c:v>
                </c:pt>
                <c:pt idx="7" formatCode="General">
                  <c:v>16.399999999999999</c:v>
                </c:pt>
                <c:pt idx="8" formatCode="General">
                  <c:v>16.5</c:v>
                </c:pt>
                <c:pt idx="9">
                  <c:v>17.399999999999999</c:v>
                </c:pt>
                <c:pt idx="10">
                  <c:v>17.399999999999999</c:v>
                </c:pt>
                <c:pt idx="11" formatCode="General">
                  <c:v>16.3</c:v>
                </c:pt>
              </c:numCache>
              <c:extLst/>
            </c:numRef>
          </c:val>
          <c:smooth val="0"/>
          <c:extLst>
            <c:ext xmlns:c16="http://schemas.microsoft.com/office/drawing/2014/chart" uri="{C3380CC4-5D6E-409C-BE32-E72D297353CC}">
              <c16:uniqueId val="{00000002-0D82-4D66-9E8A-D892E231D3E8}"/>
            </c:ext>
          </c:extLst>
        </c:ser>
        <c:dLbls>
          <c:showLegendKey val="0"/>
          <c:showVal val="0"/>
          <c:showCatName val="0"/>
          <c:showSerName val="0"/>
          <c:showPercent val="0"/>
          <c:showBubbleSize val="0"/>
        </c:dLbls>
        <c:marker val="1"/>
        <c:smooth val="0"/>
        <c:axId val="108134784"/>
        <c:axId val="108128896"/>
      </c:lineChart>
      <c:catAx>
        <c:axId val="108117376"/>
        <c:scaling>
          <c:orientation val="minMax"/>
        </c:scaling>
        <c:delete val="0"/>
        <c:axPos val="b"/>
        <c:numFmt formatCode="General" sourceLinked="1"/>
        <c:majorTickMark val="none"/>
        <c:minorTickMark val="none"/>
        <c:tickLblPos val="nextTo"/>
        <c:crossAx val="108127360"/>
        <c:crosses val="autoZero"/>
        <c:auto val="1"/>
        <c:lblAlgn val="ctr"/>
        <c:lblOffset val="100"/>
        <c:noMultiLvlLbl val="0"/>
      </c:catAx>
      <c:valAx>
        <c:axId val="108127360"/>
        <c:scaling>
          <c:orientation val="minMax"/>
          <c:max val="250"/>
        </c:scaling>
        <c:delete val="0"/>
        <c:axPos val="l"/>
        <c:majorGridlines>
          <c:spPr>
            <a:ln>
              <a:solidFill>
                <a:schemeClr val="bg1">
                  <a:lumMod val="75000"/>
                </a:schemeClr>
              </a:solidFill>
            </a:ln>
          </c:spPr>
        </c:majorGridlines>
        <c:numFmt formatCode="General" sourceLinked="1"/>
        <c:majorTickMark val="none"/>
        <c:minorTickMark val="none"/>
        <c:tickLblPos val="nextTo"/>
        <c:txPr>
          <a:bodyPr/>
          <a:lstStyle/>
          <a:p>
            <a:pPr>
              <a:defRPr sz="1050" baseline="0">
                <a:solidFill>
                  <a:schemeClr val="tx1"/>
                </a:solidFill>
                <a:latin typeface="+mn-ea"/>
                <a:ea typeface="+mn-ea"/>
              </a:defRPr>
            </a:pPr>
            <a:endParaRPr lang="ja-JP"/>
          </a:p>
        </c:txPr>
        <c:crossAx val="108117376"/>
        <c:crosses val="autoZero"/>
        <c:crossBetween val="between"/>
      </c:valAx>
      <c:valAx>
        <c:axId val="108128896"/>
        <c:scaling>
          <c:orientation val="minMax"/>
        </c:scaling>
        <c:delete val="0"/>
        <c:axPos val="r"/>
        <c:numFmt formatCode="General" sourceLinked="1"/>
        <c:majorTickMark val="none"/>
        <c:minorTickMark val="none"/>
        <c:tickLblPos val="nextTo"/>
        <c:txPr>
          <a:bodyPr/>
          <a:lstStyle/>
          <a:p>
            <a:pPr>
              <a:defRPr sz="1050">
                <a:latin typeface="+mn-ea"/>
                <a:ea typeface="+mn-ea"/>
              </a:defRPr>
            </a:pPr>
            <a:endParaRPr lang="ja-JP"/>
          </a:p>
        </c:txPr>
        <c:crossAx val="108134784"/>
        <c:crosses val="max"/>
        <c:crossBetween val="between"/>
      </c:valAx>
      <c:catAx>
        <c:axId val="108134784"/>
        <c:scaling>
          <c:orientation val="minMax"/>
        </c:scaling>
        <c:delete val="1"/>
        <c:axPos val="b"/>
        <c:numFmt formatCode="General" sourceLinked="1"/>
        <c:majorTickMark val="out"/>
        <c:minorTickMark val="none"/>
        <c:tickLblPos val="nextTo"/>
        <c:crossAx val="108128896"/>
        <c:crosses val="autoZero"/>
        <c:auto val="1"/>
        <c:lblAlgn val="ctr"/>
        <c:lblOffset val="100"/>
        <c:noMultiLvlLbl val="0"/>
      </c:catAx>
      <c:dTable>
        <c:showHorzBorder val="1"/>
        <c:showVertBorder val="1"/>
        <c:showOutline val="1"/>
        <c:showKeys val="1"/>
        <c:txPr>
          <a:bodyPr/>
          <a:lstStyle/>
          <a:p>
            <a:pPr rtl="0">
              <a:defRPr sz="1000" baseline="0">
                <a:ea typeface="メイリオ" panose="020B0604030504040204" pitchFamily="50" charset="-128"/>
              </a:defRPr>
            </a:pPr>
            <a:endParaRPr lang="ja-JP"/>
          </a:p>
        </c:txPr>
      </c:dTable>
    </c:plotArea>
    <c:plotVisOnly val="1"/>
    <c:dispBlanksAs val="gap"/>
    <c:showDLblsOverMax val="0"/>
  </c:chart>
  <c:spPr>
    <a:noFill/>
    <a:ln>
      <a:noFill/>
    </a:ln>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ja-JP" altLang="en-US" dirty="0">
                <a:solidFill>
                  <a:schemeClr val="tx1"/>
                </a:solidFill>
              </a:rPr>
              <a:t>ゲートキーパー研修受講者数</a:t>
            </a:r>
          </a:p>
        </c:rich>
      </c:tx>
      <c:layout>
        <c:manualLayout>
          <c:xMode val="edge"/>
          <c:yMode val="edge"/>
          <c:x val="0.31905563949831922"/>
          <c:y val="4.3902160748628509E-2"/>
        </c:manualLayout>
      </c:layout>
      <c:overlay val="0"/>
      <c:spPr>
        <a:noFill/>
        <a:ln>
          <a:noFill/>
        </a:ln>
        <a:effectLst/>
      </c:spPr>
    </c:title>
    <c:autoTitleDeleted val="0"/>
    <c:plotArea>
      <c:layout>
        <c:manualLayout>
          <c:layoutTarget val="inner"/>
          <c:xMode val="edge"/>
          <c:yMode val="edge"/>
          <c:x val="6.9914117323830932E-2"/>
          <c:y val="0.16815774094261143"/>
          <c:w val="0.85277401549407472"/>
          <c:h val="0.64532441408238428"/>
        </c:manualLayout>
      </c:layout>
      <c:barChart>
        <c:barDir val="col"/>
        <c:grouping val="clustered"/>
        <c:varyColors val="0"/>
        <c:ser>
          <c:idx val="0"/>
          <c:order val="0"/>
          <c:tx>
            <c:strRef>
              <c:f>Sheet1!$B$1</c:f>
              <c:strCache>
                <c:ptCount val="1"/>
                <c:pt idx="0">
                  <c:v>受講者数</c:v>
                </c:pt>
              </c:strCache>
            </c:strRef>
          </c:tx>
          <c:spPr>
            <a:pattFill prst="pct90">
              <a:fgClr>
                <a:schemeClr val="bg1">
                  <a:lumMod val="50000"/>
                </a:schemeClr>
              </a:fgClr>
              <a:bgClr>
                <a:schemeClr val="bg1"/>
              </a:bgClr>
            </a:pattFill>
            <a:ln w="12700">
              <a:solidFill>
                <a:schemeClr val="tx1"/>
              </a:solidFill>
            </a:ln>
            <a:effectLst/>
          </c:spPr>
          <c:invertIfNegative val="0"/>
          <c:dLbls>
            <c:spPr>
              <a:noFill/>
              <a:ln>
                <a:noFill/>
              </a:ln>
              <a:effectLst/>
            </c:spPr>
            <c:txPr>
              <a:bodyPr rot="0" spcFirstLastPara="1" vertOverflow="ellipsis" vert="horz" wrap="square" lIns="0" tIns="0" rIns="0" bIns="0" anchor="ctr" anchorCtr="1">
                <a:spAutoFit/>
              </a:bodyPr>
              <a:lstStyle/>
              <a:p>
                <a:pPr>
                  <a:defRPr sz="1600" b="0" i="0" u="none" strike="noStrike" kern="1200" baseline="0">
                    <a:solidFill>
                      <a:schemeClr val="tx1">
                        <a:lumMod val="75000"/>
                        <a:lumOff val="25000"/>
                      </a:schemeClr>
                    </a:solidFill>
                    <a:latin typeface="+mn-ea"/>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令和3年度</c:v>
                </c:pt>
                <c:pt idx="1">
                  <c:v>令和4年度</c:v>
                </c:pt>
                <c:pt idx="2">
                  <c:v>令和5年度</c:v>
                </c:pt>
                <c:pt idx="3">
                  <c:v>令和6年度</c:v>
                </c:pt>
                <c:pt idx="4">
                  <c:v>令和7年度</c:v>
                </c:pt>
              </c:strCache>
            </c:strRef>
          </c:cat>
          <c:val>
            <c:numRef>
              <c:f>Sheet1!$B$3:$B$7</c:f>
              <c:numCache>
                <c:formatCode>General</c:formatCode>
                <c:ptCount val="5"/>
                <c:pt idx="0">
                  <c:v>5403</c:v>
                </c:pt>
                <c:pt idx="1">
                  <c:v>6152</c:v>
                </c:pt>
                <c:pt idx="2">
                  <c:v>7007</c:v>
                </c:pt>
                <c:pt idx="3">
                  <c:v>7933</c:v>
                </c:pt>
                <c:pt idx="4">
                  <c:v>9056</c:v>
                </c:pt>
              </c:numCache>
            </c:numRef>
          </c:val>
          <c:extLst>
            <c:ext xmlns:c16="http://schemas.microsoft.com/office/drawing/2014/chart" uri="{C3380CC4-5D6E-409C-BE32-E72D297353CC}">
              <c16:uniqueId val="{00000000-4FF4-409C-9F7A-A0E5EB249BE0}"/>
            </c:ext>
          </c:extLst>
        </c:ser>
        <c:dLbls>
          <c:dLblPos val="outEnd"/>
          <c:showLegendKey val="0"/>
          <c:showVal val="1"/>
          <c:showCatName val="0"/>
          <c:showSerName val="0"/>
          <c:showPercent val="0"/>
          <c:showBubbleSize val="0"/>
        </c:dLbls>
        <c:gapWidth val="150"/>
        <c:axId val="447450960"/>
        <c:axId val="448955656"/>
      </c:barChart>
      <c:catAx>
        <c:axId val="447450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ea"/>
                <a:ea typeface="+mn-ea"/>
                <a:cs typeface="+mn-cs"/>
              </a:defRPr>
            </a:pPr>
            <a:endParaRPr lang="ja-JP"/>
          </a:p>
        </c:txPr>
        <c:crossAx val="448955656"/>
        <c:crosses val="autoZero"/>
        <c:auto val="1"/>
        <c:lblAlgn val="ctr"/>
        <c:lblOffset val="100"/>
        <c:noMultiLvlLbl val="0"/>
      </c:catAx>
      <c:valAx>
        <c:axId val="4489556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n-ea"/>
                <a:ea typeface="+mn-ea"/>
                <a:cs typeface="+mn-cs"/>
              </a:defRPr>
            </a:pPr>
            <a:endParaRPr lang="ja-JP"/>
          </a:p>
        </c:txPr>
        <c:crossAx val="4474509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ea"/>
              <a:ea typeface="+mn-ea"/>
              <a:cs typeface="+mn-cs"/>
            </a:defRPr>
          </a:pPr>
          <a:endParaRPr lang="ja-JP"/>
        </a:p>
      </c:txPr>
    </c:title>
    <c:autoTitleDeleted val="0"/>
    <c:plotArea>
      <c:layout>
        <c:manualLayout>
          <c:layoutTarget val="inner"/>
          <c:xMode val="edge"/>
          <c:yMode val="edge"/>
          <c:x val="3.6764718791421978E-2"/>
          <c:y val="0.35672555253384519"/>
          <c:w val="0.93945230090385856"/>
          <c:h val="0.46700595234068165"/>
        </c:manualLayout>
      </c:layout>
      <c:lineChart>
        <c:grouping val="standard"/>
        <c:varyColors val="0"/>
        <c:ser>
          <c:idx val="0"/>
          <c:order val="0"/>
          <c:tx>
            <c:strRef>
              <c:f>Sheet1!$B$1</c:f>
              <c:strCache>
                <c:ptCount val="1"/>
                <c:pt idx="0">
                  <c:v>こころの健康といのちに関する意識調査</c:v>
                </c:pt>
              </c:strCache>
            </c:strRef>
          </c:tx>
          <c:spPr>
            <a:ln w="28575" cap="rnd">
              <a:solidFill>
                <a:schemeClr val="tx1"/>
              </a:solidFill>
              <a:round/>
            </a:ln>
            <a:effectLst/>
          </c:spPr>
          <c:marker>
            <c:symbol val="circle"/>
            <c:size val="5"/>
            <c:spPr>
              <a:solidFill>
                <a:schemeClr val="tx1"/>
              </a:solidFill>
              <a:ln w="9525">
                <a:noFill/>
              </a:ln>
              <a:effectLst/>
            </c:spPr>
          </c:marker>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n-ea"/>
                    <a:ea typeface="+mn-ea"/>
                    <a:cs typeface="+mn-cs"/>
                  </a:defRPr>
                </a:pPr>
                <a:endParaRPr lang="ja-JP"/>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平成27年度</c:v>
                </c:pt>
                <c:pt idx="1">
                  <c:v>令和2年度</c:v>
                </c:pt>
                <c:pt idx="2">
                  <c:v>令和7年度</c:v>
                </c:pt>
              </c:strCache>
            </c:strRef>
          </c:cat>
          <c:val>
            <c:numRef>
              <c:f>Sheet1!$B$2:$B$4</c:f>
              <c:numCache>
                <c:formatCode>General</c:formatCode>
                <c:ptCount val="3"/>
                <c:pt idx="0">
                  <c:v>64.400000000000006</c:v>
                </c:pt>
                <c:pt idx="1">
                  <c:v>65.599999999999994</c:v>
                </c:pt>
                <c:pt idx="2">
                  <c:v>69.2</c:v>
                </c:pt>
              </c:numCache>
            </c:numRef>
          </c:val>
          <c:smooth val="0"/>
          <c:extLst>
            <c:ext xmlns:c16="http://schemas.microsoft.com/office/drawing/2014/chart" uri="{C3380CC4-5D6E-409C-BE32-E72D297353CC}">
              <c16:uniqueId val="{00000000-CDC5-4FCC-9E70-1022F1129969}"/>
            </c:ext>
          </c:extLst>
        </c:ser>
        <c:dLbls>
          <c:dLblPos val="t"/>
          <c:showLegendKey val="0"/>
          <c:showVal val="1"/>
          <c:showCatName val="0"/>
          <c:showSerName val="0"/>
          <c:showPercent val="0"/>
          <c:showBubbleSize val="0"/>
        </c:dLbls>
        <c:marker val="1"/>
        <c:smooth val="0"/>
        <c:axId val="571114216"/>
        <c:axId val="571113856"/>
      </c:lineChart>
      <c:catAx>
        <c:axId val="571114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ea"/>
                <a:ea typeface="+mn-ea"/>
                <a:cs typeface="+mn-cs"/>
              </a:defRPr>
            </a:pPr>
            <a:endParaRPr lang="ja-JP"/>
          </a:p>
        </c:txPr>
        <c:crossAx val="571113856"/>
        <c:crosses val="autoZero"/>
        <c:auto val="1"/>
        <c:lblAlgn val="ctr"/>
        <c:lblOffset val="100"/>
        <c:noMultiLvlLbl val="0"/>
      </c:catAx>
      <c:valAx>
        <c:axId val="571113856"/>
        <c:scaling>
          <c:orientation val="minMax"/>
          <c:min val="62"/>
        </c:scaling>
        <c:delete val="0"/>
        <c:axPos val="l"/>
        <c:majorGridlines>
          <c:spPr>
            <a:ln w="9525" cap="flat" cmpd="sng" algn="ctr">
              <a:solidFill>
                <a:schemeClr val="tx1">
                  <a:lumMod val="15000"/>
                  <a:lumOff val="85000"/>
                </a:schemeClr>
              </a:solidFill>
              <a:round/>
            </a:ln>
            <a:effectLst/>
          </c:spPr>
        </c:majorGridlines>
        <c:numFmt formatCode="#,##0.0_);[Red]\(#,##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ea"/>
                <a:ea typeface="+mn-ea"/>
                <a:cs typeface="+mn-cs"/>
              </a:defRPr>
            </a:pPr>
            <a:endParaRPr lang="ja-JP"/>
          </a:p>
        </c:txPr>
        <c:crossAx val="571114216"/>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ea"/>
          <a:ea typeface="+mn-ea"/>
        </a:defRPr>
      </a:pPr>
      <a:endParaRPr lang="ja-JP"/>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ja-JP" sz="2000" b="0" dirty="0"/>
              <a:t>女性の自殺者数の推移（全国及び堺市）</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col"/>
        <c:grouping val="stacked"/>
        <c:varyColors val="0"/>
        <c:ser>
          <c:idx val="1"/>
          <c:order val="1"/>
          <c:tx>
            <c:strRef>
              <c:f>女性の自殺者比較!$D$3:$D$4</c:f>
              <c:strCache>
                <c:ptCount val="2"/>
                <c:pt idx="0">
                  <c:v>堺市</c:v>
                </c:pt>
                <c:pt idx="1">
                  <c:v>女性</c:v>
                </c:pt>
              </c:strCache>
            </c:strRef>
          </c:tx>
          <c:spPr>
            <a:pattFill prst="pct90">
              <a:fgClr>
                <a:schemeClr val="bg1">
                  <a:lumMod val="50000"/>
                </a:schemeClr>
              </a:fgClr>
              <a:bgClr>
                <a:schemeClr val="bg1"/>
              </a:bgClr>
            </a:pattFill>
            <a:ln w="12700">
              <a:solidFill>
                <a:schemeClr val="tx1"/>
              </a:solidFill>
            </a:ln>
            <a:effectLst/>
          </c:spPr>
          <c:invertIfNegative val="0"/>
          <c:cat>
            <c:strRef>
              <c:f>女性の自殺者比較!$A$5:$A$13</c:f>
              <c:strCache>
                <c:ptCount val="9"/>
                <c:pt idx="0">
                  <c:v>H28</c:v>
                </c:pt>
                <c:pt idx="1">
                  <c:v>H29</c:v>
                </c:pt>
                <c:pt idx="2">
                  <c:v>H30</c:v>
                </c:pt>
                <c:pt idx="3">
                  <c:v>R1</c:v>
                </c:pt>
                <c:pt idx="4">
                  <c:v>R2</c:v>
                </c:pt>
                <c:pt idx="5">
                  <c:v>R3</c:v>
                </c:pt>
                <c:pt idx="6">
                  <c:v>R4</c:v>
                </c:pt>
                <c:pt idx="7">
                  <c:v>R5</c:v>
                </c:pt>
                <c:pt idx="8">
                  <c:v>R6</c:v>
                </c:pt>
              </c:strCache>
            </c:strRef>
          </c:cat>
          <c:val>
            <c:numRef>
              <c:f>女性の自殺者比較!$D$5:$D$13</c:f>
              <c:numCache>
                <c:formatCode>#,##0_);[Red]\(#,##0\)</c:formatCode>
                <c:ptCount val="9"/>
                <c:pt idx="0">
                  <c:v>39</c:v>
                </c:pt>
                <c:pt idx="1">
                  <c:v>40</c:v>
                </c:pt>
                <c:pt idx="2">
                  <c:v>49</c:v>
                </c:pt>
                <c:pt idx="3">
                  <c:v>36</c:v>
                </c:pt>
                <c:pt idx="4">
                  <c:v>45</c:v>
                </c:pt>
                <c:pt idx="5" formatCode="General">
                  <c:v>48</c:v>
                </c:pt>
                <c:pt idx="6" formatCode="General">
                  <c:v>56</c:v>
                </c:pt>
                <c:pt idx="7" formatCode="General">
                  <c:v>50</c:v>
                </c:pt>
                <c:pt idx="8" formatCode="General">
                  <c:v>36</c:v>
                </c:pt>
              </c:numCache>
            </c:numRef>
          </c:val>
          <c:extLst>
            <c:ext xmlns:c16="http://schemas.microsoft.com/office/drawing/2014/chart" uri="{C3380CC4-5D6E-409C-BE32-E72D297353CC}">
              <c16:uniqueId val="{00000000-4454-4818-B590-2FA2C8E0587F}"/>
            </c:ext>
          </c:extLst>
        </c:ser>
        <c:dLbls>
          <c:showLegendKey val="0"/>
          <c:showVal val="0"/>
          <c:showCatName val="0"/>
          <c:showSerName val="0"/>
          <c:showPercent val="0"/>
          <c:showBubbleSize val="0"/>
        </c:dLbls>
        <c:gapWidth val="219"/>
        <c:overlap val="100"/>
        <c:axId val="521027040"/>
        <c:axId val="521027368"/>
      </c:barChart>
      <c:lineChart>
        <c:grouping val="stacked"/>
        <c:varyColors val="0"/>
        <c:ser>
          <c:idx val="0"/>
          <c:order val="0"/>
          <c:tx>
            <c:strRef>
              <c:f>女性の自殺者比較!$B$3:$B$4</c:f>
              <c:strCache>
                <c:ptCount val="2"/>
                <c:pt idx="0">
                  <c:v>全国</c:v>
                </c:pt>
                <c:pt idx="1">
                  <c:v>女性</c:v>
                </c:pt>
              </c:strCache>
            </c:strRef>
          </c:tx>
          <c:spPr>
            <a:ln w="28575" cap="sq">
              <a:solidFill>
                <a:schemeClr val="tx1"/>
              </a:solidFill>
              <a:round/>
            </a:ln>
            <a:effectLst/>
          </c:spPr>
          <c:marker>
            <c:symbol val="circle"/>
            <c:size val="5"/>
            <c:spPr>
              <a:solidFill>
                <a:schemeClr val="tx1"/>
              </a:solidFill>
              <a:ln w="9525">
                <a:noFill/>
              </a:ln>
              <a:effectLst/>
            </c:spPr>
          </c:marker>
          <c:cat>
            <c:strRef>
              <c:f>女性の自殺者比較!$A$5:$A$13</c:f>
              <c:strCache>
                <c:ptCount val="9"/>
                <c:pt idx="0">
                  <c:v>H28</c:v>
                </c:pt>
                <c:pt idx="1">
                  <c:v>H29</c:v>
                </c:pt>
                <c:pt idx="2">
                  <c:v>H30</c:v>
                </c:pt>
                <c:pt idx="3">
                  <c:v>R1</c:v>
                </c:pt>
                <c:pt idx="4">
                  <c:v>R2</c:v>
                </c:pt>
                <c:pt idx="5">
                  <c:v>R3</c:v>
                </c:pt>
                <c:pt idx="6">
                  <c:v>R4</c:v>
                </c:pt>
                <c:pt idx="7">
                  <c:v>R5</c:v>
                </c:pt>
                <c:pt idx="8">
                  <c:v>R6</c:v>
                </c:pt>
              </c:strCache>
            </c:strRef>
          </c:cat>
          <c:val>
            <c:numRef>
              <c:f>女性の自殺者比較!$B$5:$B$13</c:f>
              <c:numCache>
                <c:formatCode>#,##0_);[Red]\(#,##0\)</c:formatCode>
                <c:ptCount val="9"/>
                <c:pt idx="0">
                  <c:v>6739</c:v>
                </c:pt>
                <c:pt idx="1">
                  <c:v>6467</c:v>
                </c:pt>
                <c:pt idx="2">
                  <c:v>6519</c:v>
                </c:pt>
                <c:pt idx="3">
                  <c:v>6052</c:v>
                </c:pt>
                <c:pt idx="4">
                  <c:v>6993</c:v>
                </c:pt>
                <c:pt idx="5" formatCode="#,##0">
                  <c:v>7030</c:v>
                </c:pt>
                <c:pt idx="6" formatCode="#,##0_ ">
                  <c:v>7095</c:v>
                </c:pt>
                <c:pt idx="7" formatCode="#,##0_ ">
                  <c:v>6932</c:v>
                </c:pt>
                <c:pt idx="8" formatCode="#,##0_ ">
                  <c:v>6482</c:v>
                </c:pt>
              </c:numCache>
            </c:numRef>
          </c:val>
          <c:smooth val="0"/>
          <c:extLst>
            <c:ext xmlns:c16="http://schemas.microsoft.com/office/drawing/2014/chart" uri="{C3380CC4-5D6E-409C-BE32-E72D297353CC}">
              <c16:uniqueId val="{00000001-4454-4818-B590-2FA2C8E0587F}"/>
            </c:ext>
          </c:extLst>
        </c:ser>
        <c:dLbls>
          <c:showLegendKey val="0"/>
          <c:showVal val="0"/>
          <c:showCatName val="0"/>
          <c:showSerName val="0"/>
          <c:showPercent val="0"/>
          <c:showBubbleSize val="0"/>
        </c:dLbls>
        <c:marker val="1"/>
        <c:smooth val="0"/>
        <c:axId val="558786080"/>
        <c:axId val="558781816"/>
      </c:lineChart>
      <c:catAx>
        <c:axId val="521027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ja-JP"/>
          </a:p>
        </c:txPr>
        <c:crossAx val="521027368"/>
        <c:crosses val="autoZero"/>
        <c:auto val="1"/>
        <c:lblAlgn val="ctr"/>
        <c:lblOffset val="100"/>
        <c:noMultiLvlLbl val="0"/>
      </c:catAx>
      <c:valAx>
        <c:axId val="521027368"/>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ea"/>
                <a:ea typeface="+mn-ea"/>
                <a:cs typeface="+mn-cs"/>
              </a:defRPr>
            </a:pPr>
            <a:endParaRPr lang="ja-JP"/>
          </a:p>
        </c:txPr>
        <c:crossAx val="521027040"/>
        <c:crosses val="autoZero"/>
        <c:crossBetween val="between"/>
      </c:valAx>
      <c:valAx>
        <c:axId val="558781816"/>
        <c:scaling>
          <c:orientation val="minMax"/>
        </c:scaling>
        <c:delete val="0"/>
        <c:axPos val="r"/>
        <c:numFmt formatCode="#,##0_);[Red]\(#,##0\)" sourceLinked="1"/>
        <c:majorTickMark val="out"/>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ea"/>
                <a:ea typeface="+mn-ea"/>
                <a:cs typeface="+mn-cs"/>
              </a:defRPr>
            </a:pPr>
            <a:endParaRPr lang="ja-JP"/>
          </a:p>
        </c:txPr>
        <c:crossAx val="558786080"/>
        <c:crosses val="max"/>
        <c:crossBetween val="between"/>
      </c:valAx>
      <c:catAx>
        <c:axId val="558786080"/>
        <c:scaling>
          <c:orientation val="minMax"/>
        </c:scaling>
        <c:delete val="1"/>
        <c:axPos val="b"/>
        <c:numFmt formatCode="General" sourceLinked="1"/>
        <c:majorTickMark val="out"/>
        <c:minorTickMark val="none"/>
        <c:tickLblPos val="nextTo"/>
        <c:crossAx val="558781816"/>
        <c:crosses val="autoZero"/>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mn-lt"/>
                <a:ea typeface="+mn-ea"/>
                <a:cs typeface="+mn-cs"/>
              </a:defRPr>
            </a:pPr>
            <a:endParaRPr lang="ja-JP"/>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ea"/>
              <a:ea typeface="+mn-ea"/>
              <a:cs typeface="+mn-cs"/>
            </a:defRPr>
          </a:pPr>
          <a:endParaRPr lang="ja-JP"/>
        </a:p>
      </c:txPr>
    </c:legend>
    <c:plotVisOnly val="1"/>
    <c:dispBlanksAs val="gap"/>
    <c:showDLblsOverMax val="0"/>
  </c:chart>
  <c:spPr>
    <a:noFill/>
    <a:ln>
      <a:noFill/>
    </a:ln>
    <a:effectLst/>
  </c:spPr>
  <c:txPr>
    <a:bodyPr/>
    <a:lstStyle/>
    <a:p>
      <a:pPr>
        <a:defRPr b="1"/>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ea"/>
                <a:ea typeface="+mn-ea"/>
                <a:cs typeface="+mn-cs"/>
              </a:defRPr>
            </a:pPr>
            <a:r>
              <a:rPr lang="ja-JP" sz="2000" b="0" dirty="0">
                <a:latin typeface="+mn-ea"/>
                <a:ea typeface="+mn-ea"/>
              </a:rPr>
              <a:t>令和</a:t>
            </a:r>
            <a:r>
              <a:rPr lang="en-US" altLang="ja-JP" sz="2000" b="0" dirty="0">
                <a:latin typeface="+mn-ea"/>
                <a:ea typeface="+mn-ea"/>
              </a:rPr>
              <a:t>7</a:t>
            </a:r>
            <a:r>
              <a:rPr lang="ja-JP" sz="2000" b="0" dirty="0">
                <a:latin typeface="+mn-ea"/>
                <a:ea typeface="+mn-ea"/>
              </a:rPr>
              <a:t>年男女別職業別自殺者数</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ea"/>
              <a:ea typeface="+mn-ea"/>
              <a:cs typeface="+mn-cs"/>
            </a:defRPr>
          </a:pPr>
          <a:endParaRPr lang="ja-JP"/>
        </a:p>
      </c:txPr>
    </c:title>
    <c:autoTitleDeleted val="0"/>
    <c:plotArea>
      <c:layout/>
      <c:barChart>
        <c:barDir val="col"/>
        <c:grouping val="clustered"/>
        <c:varyColors val="0"/>
        <c:ser>
          <c:idx val="0"/>
          <c:order val="0"/>
          <c:tx>
            <c:strRef>
              <c:f>'堺市（男女別）'!$B$18</c:f>
              <c:strCache>
                <c:ptCount val="1"/>
                <c:pt idx="0">
                  <c:v>男性</c:v>
                </c:pt>
              </c:strCache>
            </c:strRef>
          </c:tx>
          <c:spPr>
            <a:pattFill prst="pct90">
              <a:fgClr>
                <a:schemeClr val="bg1">
                  <a:lumMod val="50000"/>
                </a:schemeClr>
              </a:fgClr>
              <a:bgClr>
                <a:schemeClr val="bg1"/>
              </a:bgClr>
            </a:pattFill>
            <a:ln>
              <a:solidFill>
                <a:schemeClr val="tx1"/>
              </a:solidFill>
            </a:ln>
            <a:effectLst/>
          </c:spPr>
          <c:invertIfNegative val="0"/>
          <c:cat>
            <c:strRef>
              <c:f>'堺市（男女別）'!$C$11:$I$11</c:f>
              <c:strCache>
                <c:ptCount val="7"/>
                <c:pt idx="0">
                  <c:v>有職者</c:v>
                </c:pt>
                <c:pt idx="1">
                  <c:v>学生・生徒等</c:v>
                </c:pt>
                <c:pt idx="2">
                  <c:v>主婦</c:v>
                </c:pt>
                <c:pt idx="3">
                  <c:v>失業者</c:v>
                </c:pt>
                <c:pt idx="4">
                  <c:v>年金・雇用保険等生活者</c:v>
                </c:pt>
                <c:pt idx="5">
                  <c:v>その他の無職者</c:v>
                </c:pt>
                <c:pt idx="6">
                  <c:v>不詳</c:v>
                </c:pt>
              </c:strCache>
            </c:strRef>
          </c:cat>
          <c:val>
            <c:numRef>
              <c:f>'堺市（男女別）'!$C$18:$I$18</c:f>
              <c:numCache>
                <c:formatCode>#,##0_);[Red]\(#,##0\)</c:formatCode>
                <c:ptCount val="7"/>
                <c:pt idx="0" formatCode="General">
                  <c:v>43</c:v>
                </c:pt>
                <c:pt idx="1">
                  <c:v>3</c:v>
                </c:pt>
                <c:pt idx="2">
                  <c:v>0</c:v>
                </c:pt>
                <c:pt idx="3">
                  <c:v>9</c:v>
                </c:pt>
                <c:pt idx="4">
                  <c:v>22</c:v>
                </c:pt>
                <c:pt idx="5">
                  <c:v>9</c:v>
                </c:pt>
                <c:pt idx="6">
                  <c:v>0</c:v>
                </c:pt>
              </c:numCache>
            </c:numRef>
          </c:val>
          <c:extLst>
            <c:ext xmlns:c16="http://schemas.microsoft.com/office/drawing/2014/chart" uri="{C3380CC4-5D6E-409C-BE32-E72D297353CC}">
              <c16:uniqueId val="{00000000-9F68-4F60-8362-DEEE1E2361B5}"/>
            </c:ext>
          </c:extLst>
        </c:ser>
        <c:ser>
          <c:idx val="1"/>
          <c:order val="1"/>
          <c:tx>
            <c:strRef>
              <c:f>'堺市（男女別）'!$B$19</c:f>
              <c:strCache>
                <c:ptCount val="1"/>
                <c:pt idx="0">
                  <c:v>女性</c:v>
                </c:pt>
              </c:strCache>
            </c:strRef>
          </c:tx>
          <c:spPr>
            <a:pattFill prst="pct20">
              <a:fgClr>
                <a:schemeClr val="bg1">
                  <a:lumMod val="50000"/>
                </a:schemeClr>
              </a:fgClr>
              <a:bgClr>
                <a:schemeClr val="bg1"/>
              </a:bgClr>
            </a:pattFill>
            <a:ln>
              <a:solidFill>
                <a:schemeClr val="tx1"/>
              </a:solidFill>
            </a:ln>
            <a:effectLst/>
          </c:spPr>
          <c:invertIfNegative val="0"/>
          <c:cat>
            <c:strRef>
              <c:f>'堺市（男女別）'!$C$11:$I$11</c:f>
              <c:strCache>
                <c:ptCount val="7"/>
                <c:pt idx="0">
                  <c:v>有職者</c:v>
                </c:pt>
                <c:pt idx="1">
                  <c:v>学生・生徒等</c:v>
                </c:pt>
                <c:pt idx="2">
                  <c:v>主婦</c:v>
                </c:pt>
                <c:pt idx="3">
                  <c:v>失業者</c:v>
                </c:pt>
                <c:pt idx="4">
                  <c:v>年金・雇用保険等生活者</c:v>
                </c:pt>
                <c:pt idx="5">
                  <c:v>その他の無職者</c:v>
                </c:pt>
                <c:pt idx="6">
                  <c:v>不詳</c:v>
                </c:pt>
              </c:strCache>
            </c:strRef>
          </c:cat>
          <c:val>
            <c:numRef>
              <c:f>'堺市（男女別）'!$C$19:$I$19</c:f>
              <c:numCache>
                <c:formatCode>#,##0_);[Red]\(#,##0\)</c:formatCode>
                <c:ptCount val="7"/>
                <c:pt idx="0" formatCode="General">
                  <c:v>6</c:v>
                </c:pt>
                <c:pt idx="1">
                  <c:v>5</c:v>
                </c:pt>
                <c:pt idx="2">
                  <c:v>2</c:v>
                </c:pt>
                <c:pt idx="3">
                  <c:v>2</c:v>
                </c:pt>
                <c:pt idx="4">
                  <c:v>12</c:v>
                </c:pt>
                <c:pt idx="5">
                  <c:v>6</c:v>
                </c:pt>
                <c:pt idx="6">
                  <c:v>0</c:v>
                </c:pt>
              </c:numCache>
            </c:numRef>
          </c:val>
          <c:extLst>
            <c:ext xmlns:c16="http://schemas.microsoft.com/office/drawing/2014/chart" uri="{C3380CC4-5D6E-409C-BE32-E72D297353CC}">
              <c16:uniqueId val="{00000001-9F68-4F60-8362-DEEE1E2361B5}"/>
            </c:ext>
          </c:extLst>
        </c:ser>
        <c:dLbls>
          <c:showLegendKey val="0"/>
          <c:showVal val="0"/>
          <c:showCatName val="0"/>
          <c:showSerName val="0"/>
          <c:showPercent val="0"/>
          <c:showBubbleSize val="0"/>
        </c:dLbls>
        <c:gapWidth val="219"/>
        <c:overlap val="-27"/>
        <c:axId val="454071552"/>
        <c:axId val="454071880"/>
      </c:barChart>
      <c:catAx>
        <c:axId val="454071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ea"/>
                <a:ea typeface="+mn-ea"/>
                <a:cs typeface="+mn-cs"/>
              </a:defRPr>
            </a:pPr>
            <a:endParaRPr lang="ja-JP"/>
          </a:p>
        </c:txPr>
        <c:crossAx val="454071880"/>
        <c:crosses val="autoZero"/>
        <c:auto val="1"/>
        <c:lblAlgn val="ctr"/>
        <c:lblOffset val="100"/>
        <c:noMultiLvlLbl val="0"/>
      </c:catAx>
      <c:valAx>
        <c:axId val="4540718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n-ea"/>
                <a:ea typeface="+mn-ea"/>
                <a:cs typeface="+mn-cs"/>
              </a:defRPr>
            </a:pPr>
            <a:endParaRPr lang="ja-JP"/>
          </a:p>
        </c:txPr>
        <c:crossAx val="454071552"/>
        <c:crosses val="autoZero"/>
        <c:crossBetween val="between"/>
      </c:valAx>
      <c:spPr>
        <a:noFill/>
        <a:ln>
          <a:noFill/>
        </a:ln>
        <a:effectLst/>
      </c:spPr>
    </c:plotArea>
    <c:legend>
      <c:legendPos val="b"/>
      <c:layout>
        <c:manualLayout>
          <c:xMode val="edge"/>
          <c:yMode val="edge"/>
          <c:x val="0.41309725916367479"/>
          <c:y val="0.90485400495688728"/>
          <c:w val="0.17826479047978536"/>
          <c:h val="7.440631596489279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ea"/>
              <a:ea typeface="+mn-ea"/>
              <a:cs typeface="+mn-cs"/>
            </a:defRPr>
          </a:pPr>
          <a:endParaRPr lang="ja-JP"/>
        </a:p>
      </c:txPr>
    </c:legend>
    <c:plotVisOnly val="1"/>
    <c:dispBlanksAs val="gap"/>
    <c:showDLblsOverMax val="0"/>
  </c:chart>
  <c:spPr>
    <a:solidFill>
      <a:schemeClr val="bg1"/>
    </a:solidFill>
    <a:ln w="9525" cap="flat" cmpd="sng" algn="ctr">
      <a:noFill/>
      <a:round/>
    </a:ln>
    <a:effectLst/>
  </c:spPr>
  <c:txPr>
    <a:bodyPr/>
    <a:lstStyle/>
    <a:p>
      <a:pPr>
        <a:defRPr b="1"/>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altLang="ja-JP" sz="2000" dirty="0"/>
              <a:t>【</a:t>
            </a:r>
            <a:r>
              <a:rPr lang="ja-JP" altLang="en-US" sz="2000" dirty="0"/>
              <a:t>堺市</a:t>
            </a:r>
            <a:r>
              <a:rPr lang="en-US" altLang="ja-JP" sz="2000" dirty="0"/>
              <a:t>】</a:t>
            </a:r>
            <a:r>
              <a:rPr lang="ja-JP" altLang="en-US" sz="2000" dirty="0"/>
              <a:t>自殺者数推移（原因・動機別）</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col"/>
        <c:grouping val="clustered"/>
        <c:varyColors val="0"/>
        <c:ser>
          <c:idx val="0"/>
          <c:order val="0"/>
          <c:tx>
            <c:strRef>
              <c:f>'原因・動機別（堺市）'!$A$9</c:f>
              <c:strCache>
                <c:ptCount val="1"/>
                <c:pt idx="0">
                  <c:v>R3</c:v>
                </c:pt>
              </c:strCache>
            </c:strRef>
          </c:tx>
          <c:spPr>
            <a:pattFill prst="pct90">
              <a:fgClr>
                <a:schemeClr val="bg1">
                  <a:lumMod val="50000"/>
                </a:schemeClr>
              </a:fgClr>
              <a:bgClr>
                <a:schemeClr val="bg1"/>
              </a:bgClr>
            </a:pattFill>
            <a:ln>
              <a:solidFill>
                <a:schemeClr val="tx1"/>
              </a:solidFill>
            </a:ln>
            <a:effectLst/>
          </c:spPr>
          <c:invertIfNegative val="0"/>
          <c:cat>
            <c:strRef>
              <c:f>'原因・動機別（堺市）'!$B$3:$I$3</c:f>
              <c:strCache>
                <c:ptCount val="8"/>
                <c:pt idx="0">
                  <c:v>家庭問題</c:v>
                </c:pt>
                <c:pt idx="1">
                  <c:v>健康問題</c:v>
                </c:pt>
                <c:pt idx="2">
                  <c:v>経済・
生活問題</c:v>
                </c:pt>
                <c:pt idx="3">
                  <c:v>勤務問題</c:v>
                </c:pt>
                <c:pt idx="4">
                  <c:v>男女問題</c:v>
                </c:pt>
                <c:pt idx="5">
                  <c:v>学校問題</c:v>
                </c:pt>
                <c:pt idx="6">
                  <c:v>その他</c:v>
                </c:pt>
                <c:pt idx="7">
                  <c:v>不詳</c:v>
                </c:pt>
              </c:strCache>
            </c:strRef>
          </c:cat>
          <c:val>
            <c:numRef>
              <c:f>'原因・動機別（堺市）'!$B$9:$I$9</c:f>
              <c:numCache>
                <c:formatCode>#,##0_);[Red]\(#,##0\)</c:formatCode>
                <c:ptCount val="8"/>
                <c:pt idx="0">
                  <c:v>28</c:v>
                </c:pt>
                <c:pt idx="1">
                  <c:v>93</c:v>
                </c:pt>
                <c:pt idx="2">
                  <c:v>23</c:v>
                </c:pt>
                <c:pt idx="3">
                  <c:v>19</c:v>
                </c:pt>
                <c:pt idx="4">
                  <c:v>5</c:v>
                </c:pt>
                <c:pt idx="5">
                  <c:v>3</c:v>
                </c:pt>
                <c:pt idx="6">
                  <c:v>7</c:v>
                </c:pt>
                <c:pt idx="7">
                  <c:v>7</c:v>
                </c:pt>
              </c:numCache>
            </c:numRef>
          </c:val>
          <c:extLst>
            <c:ext xmlns:c16="http://schemas.microsoft.com/office/drawing/2014/chart" uri="{C3380CC4-5D6E-409C-BE32-E72D297353CC}">
              <c16:uniqueId val="{00000000-ED83-4497-BBBF-76B886CDB8BD}"/>
            </c:ext>
          </c:extLst>
        </c:ser>
        <c:ser>
          <c:idx val="1"/>
          <c:order val="1"/>
          <c:tx>
            <c:strRef>
              <c:f>'原因・動機別（堺市）'!$A$10</c:f>
              <c:strCache>
                <c:ptCount val="1"/>
                <c:pt idx="0">
                  <c:v>R4</c:v>
                </c:pt>
              </c:strCache>
            </c:strRef>
          </c:tx>
          <c:spPr>
            <a:pattFill prst="pct20">
              <a:fgClr>
                <a:schemeClr val="tx1"/>
              </a:fgClr>
              <a:bgClr>
                <a:schemeClr val="bg1"/>
              </a:bgClr>
            </a:pattFill>
            <a:ln>
              <a:solidFill>
                <a:schemeClr val="tx1"/>
              </a:solidFill>
            </a:ln>
            <a:effectLst/>
          </c:spPr>
          <c:invertIfNegative val="0"/>
          <c:cat>
            <c:strRef>
              <c:f>'原因・動機別（堺市）'!$B$3:$I$3</c:f>
              <c:strCache>
                <c:ptCount val="8"/>
                <c:pt idx="0">
                  <c:v>家庭問題</c:v>
                </c:pt>
                <c:pt idx="1">
                  <c:v>健康問題</c:v>
                </c:pt>
                <c:pt idx="2">
                  <c:v>経済・
生活問題</c:v>
                </c:pt>
                <c:pt idx="3">
                  <c:v>勤務問題</c:v>
                </c:pt>
                <c:pt idx="4">
                  <c:v>男女問題</c:v>
                </c:pt>
                <c:pt idx="5">
                  <c:v>学校問題</c:v>
                </c:pt>
                <c:pt idx="6">
                  <c:v>その他</c:v>
                </c:pt>
                <c:pt idx="7">
                  <c:v>不詳</c:v>
                </c:pt>
              </c:strCache>
            </c:strRef>
          </c:cat>
          <c:val>
            <c:numRef>
              <c:f>'原因・動機別（堺市）'!$B$10:$I$10</c:f>
              <c:numCache>
                <c:formatCode>#,##0_);[Red]\(#,##0\)</c:formatCode>
                <c:ptCount val="8"/>
                <c:pt idx="0">
                  <c:v>38</c:v>
                </c:pt>
                <c:pt idx="1">
                  <c:v>121</c:v>
                </c:pt>
                <c:pt idx="2">
                  <c:v>33</c:v>
                </c:pt>
                <c:pt idx="3">
                  <c:v>14</c:v>
                </c:pt>
                <c:pt idx="4">
                  <c:v>14</c:v>
                </c:pt>
                <c:pt idx="5">
                  <c:v>5</c:v>
                </c:pt>
                <c:pt idx="6">
                  <c:v>14</c:v>
                </c:pt>
                <c:pt idx="7">
                  <c:v>4</c:v>
                </c:pt>
              </c:numCache>
            </c:numRef>
          </c:val>
          <c:extLst>
            <c:ext xmlns:c16="http://schemas.microsoft.com/office/drawing/2014/chart" uri="{C3380CC4-5D6E-409C-BE32-E72D297353CC}">
              <c16:uniqueId val="{00000001-ED83-4497-BBBF-76B886CDB8BD}"/>
            </c:ext>
          </c:extLst>
        </c:ser>
        <c:ser>
          <c:idx val="2"/>
          <c:order val="2"/>
          <c:tx>
            <c:strRef>
              <c:f>'原因・動機別（堺市）'!$A$11</c:f>
              <c:strCache>
                <c:ptCount val="1"/>
                <c:pt idx="0">
                  <c:v>R5</c:v>
                </c:pt>
              </c:strCache>
            </c:strRef>
          </c:tx>
          <c:spPr>
            <a:pattFill prst="pct50">
              <a:fgClr>
                <a:schemeClr val="bg1">
                  <a:lumMod val="50000"/>
                </a:schemeClr>
              </a:fgClr>
              <a:bgClr>
                <a:schemeClr val="bg1"/>
              </a:bgClr>
            </a:pattFill>
            <a:ln>
              <a:solidFill>
                <a:schemeClr val="tx1"/>
              </a:solidFill>
            </a:ln>
            <a:effectLst/>
          </c:spPr>
          <c:invertIfNegative val="0"/>
          <c:cat>
            <c:strRef>
              <c:f>'原因・動機別（堺市）'!$B$3:$I$3</c:f>
              <c:strCache>
                <c:ptCount val="8"/>
                <c:pt idx="0">
                  <c:v>家庭問題</c:v>
                </c:pt>
                <c:pt idx="1">
                  <c:v>健康問題</c:v>
                </c:pt>
                <c:pt idx="2">
                  <c:v>経済・
生活問題</c:v>
                </c:pt>
                <c:pt idx="3">
                  <c:v>勤務問題</c:v>
                </c:pt>
                <c:pt idx="4">
                  <c:v>男女問題</c:v>
                </c:pt>
                <c:pt idx="5">
                  <c:v>学校問題</c:v>
                </c:pt>
                <c:pt idx="6">
                  <c:v>その他</c:v>
                </c:pt>
                <c:pt idx="7">
                  <c:v>不詳</c:v>
                </c:pt>
              </c:strCache>
            </c:strRef>
          </c:cat>
          <c:val>
            <c:numRef>
              <c:f>'原因・動機別（堺市）'!$B$11:$I$11</c:f>
              <c:numCache>
                <c:formatCode>General</c:formatCode>
                <c:ptCount val="8"/>
                <c:pt idx="0">
                  <c:v>33</c:v>
                </c:pt>
                <c:pt idx="1">
                  <c:v>106</c:v>
                </c:pt>
                <c:pt idx="2">
                  <c:v>37</c:v>
                </c:pt>
                <c:pt idx="3">
                  <c:v>16</c:v>
                </c:pt>
                <c:pt idx="4">
                  <c:v>5</c:v>
                </c:pt>
                <c:pt idx="5">
                  <c:v>3</c:v>
                </c:pt>
                <c:pt idx="6">
                  <c:v>14</c:v>
                </c:pt>
                <c:pt idx="7">
                  <c:v>5</c:v>
                </c:pt>
              </c:numCache>
            </c:numRef>
          </c:val>
          <c:extLst>
            <c:ext xmlns:c16="http://schemas.microsoft.com/office/drawing/2014/chart" uri="{C3380CC4-5D6E-409C-BE32-E72D297353CC}">
              <c16:uniqueId val="{00000002-ED83-4497-BBBF-76B886CDB8BD}"/>
            </c:ext>
          </c:extLst>
        </c:ser>
        <c:ser>
          <c:idx val="3"/>
          <c:order val="3"/>
          <c:tx>
            <c:strRef>
              <c:f>'原因・動機別（堺市）'!$A$12</c:f>
              <c:strCache>
                <c:ptCount val="1"/>
                <c:pt idx="0">
                  <c:v>R6</c:v>
                </c:pt>
              </c:strCache>
            </c:strRef>
          </c:tx>
          <c:spPr>
            <a:pattFill prst="narVert">
              <a:fgClr>
                <a:schemeClr val="bg1">
                  <a:lumMod val="50000"/>
                </a:schemeClr>
              </a:fgClr>
              <a:bgClr>
                <a:schemeClr val="bg1"/>
              </a:bgClr>
            </a:pattFill>
            <a:ln>
              <a:solidFill>
                <a:schemeClr val="tx1"/>
              </a:solidFill>
            </a:ln>
            <a:effectLst/>
          </c:spPr>
          <c:invertIfNegative val="0"/>
          <c:cat>
            <c:strRef>
              <c:f>'原因・動機別（堺市）'!$B$3:$I$3</c:f>
              <c:strCache>
                <c:ptCount val="8"/>
                <c:pt idx="0">
                  <c:v>家庭問題</c:v>
                </c:pt>
                <c:pt idx="1">
                  <c:v>健康問題</c:v>
                </c:pt>
                <c:pt idx="2">
                  <c:v>経済・
生活問題</c:v>
                </c:pt>
                <c:pt idx="3">
                  <c:v>勤務問題</c:v>
                </c:pt>
                <c:pt idx="4">
                  <c:v>男女問題</c:v>
                </c:pt>
                <c:pt idx="5">
                  <c:v>学校問題</c:v>
                </c:pt>
                <c:pt idx="6">
                  <c:v>その他</c:v>
                </c:pt>
                <c:pt idx="7">
                  <c:v>不詳</c:v>
                </c:pt>
              </c:strCache>
            </c:strRef>
          </c:cat>
          <c:val>
            <c:numRef>
              <c:f>'原因・動機別（堺市）'!$B$12:$I$12</c:f>
              <c:numCache>
                <c:formatCode>#,##0_);[Red]\(#,##0\)</c:formatCode>
                <c:ptCount val="8"/>
                <c:pt idx="0">
                  <c:v>31</c:v>
                </c:pt>
                <c:pt idx="1">
                  <c:v>94</c:v>
                </c:pt>
                <c:pt idx="2">
                  <c:v>38</c:v>
                </c:pt>
                <c:pt idx="3">
                  <c:v>24</c:v>
                </c:pt>
                <c:pt idx="4">
                  <c:v>5</c:v>
                </c:pt>
                <c:pt idx="5">
                  <c:v>4</c:v>
                </c:pt>
                <c:pt idx="6">
                  <c:v>10</c:v>
                </c:pt>
                <c:pt idx="7">
                  <c:v>0</c:v>
                </c:pt>
              </c:numCache>
            </c:numRef>
          </c:val>
          <c:extLst>
            <c:ext xmlns:c16="http://schemas.microsoft.com/office/drawing/2014/chart" uri="{C3380CC4-5D6E-409C-BE32-E72D297353CC}">
              <c16:uniqueId val="{00000003-ED83-4497-BBBF-76B886CDB8BD}"/>
            </c:ext>
          </c:extLst>
        </c:ser>
        <c:ser>
          <c:idx val="4"/>
          <c:order val="4"/>
          <c:tx>
            <c:strRef>
              <c:f>'原因・動機別（堺市）'!$A$13</c:f>
              <c:strCache>
                <c:ptCount val="1"/>
                <c:pt idx="0">
                  <c:v>R7</c:v>
                </c:pt>
              </c:strCache>
            </c:strRef>
          </c:tx>
          <c:spPr>
            <a:pattFill prst="pct30">
              <a:fgClr>
                <a:schemeClr val="bg1">
                  <a:lumMod val="50000"/>
                </a:schemeClr>
              </a:fgClr>
              <a:bgClr>
                <a:schemeClr val="bg1"/>
              </a:bgClr>
            </a:pattFill>
            <a:ln>
              <a:solidFill>
                <a:schemeClr val="tx1"/>
              </a:solidFill>
            </a:ln>
            <a:effectLst/>
          </c:spPr>
          <c:invertIfNegative val="0"/>
          <c:cat>
            <c:strRef>
              <c:f>'原因・動機別（堺市）'!$B$3:$I$3</c:f>
              <c:strCache>
                <c:ptCount val="8"/>
                <c:pt idx="0">
                  <c:v>家庭問題</c:v>
                </c:pt>
                <c:pt idx="1">
                  <c:v>健康問題</c:v>
                </c:pt>
                <c:pt idx="2">
                  <c:v>経済・
生活問題</c:v>
                </c:pt>
                <c:pt idx="3">
                  <c:v>勤務問題</c:v>
                </c:pt>
                <c:pt idx="4">
                  <c:v>男女問題</c:v>
                </c:pt>
                <c:pt idx="5">
                  <c:v>学校問題</c:v>
                </c:pt>
                <c:pt idx="6">
                  <c:v>その他</c:v>
                </c:pt>
                <c:pt idx="7">
                  <c:v>不詳</c:v>
                </c:pt>
              </c:strCache>
            </c:strRef>
          </c:cat>
          <c:val>
            <c:numRef>
              <c:f>'原因・動機別（堺市）'!$B$13:$I$13</c:f>
              <c:numCache>
                <c:formatCode>General</c:formatCode>
                <c:ptCount val="8"/>
                <c:pt idx="0">
                  <c:v>22</c:v>
                </c:pt>
                <c:pt idx="1">
                  <c:v>108</c:v>
                </c:pt>
                <c:pt idx="2">
                  <c:v>32</c:v>
                </c:pt>
                <c:pt idx="3">
                  <c:v>9</c:v>
                </c:pt>
                <c:pt idx="4">
                  <c:v>7</c:v>
                </c:pt>
                <c:pt idx="5">
                  <c:v>4</c:v>
                </c:pt>
                <c:pt idx="6">
                  <c:v>10</c:v>
                </c:pt>
                <c:pt idx="7">
                  <c:v>5</c:v>
                </c:pt>
              </c:numCache>
            </c:numRef>
          </c:val>
          <c:extLst>
            <c:ext xmlns:c16="http://schemas.microsoft.com/office/drawing/2014/chart" uri="{C3380CC4-5D6E-409C-BE32-E72D297353CC}">
              <c16:uniqueId val="{00000004-ED83-4497-BBBF-76B886CDB8BD}"/>
            </c:ext>
          </c:extLst>
        </c:ser>
        <c:dLbls>
          <c:showLegendKey val="0"/>
          <c:showVal val="0"/>
          <c:showCatName val="0"/>
          <c:showSerName val="0"/>
          <c:showPercent val="0"/>
          <c:showBubbleSize val="0"/>
        </c:dLbls>
        <c:gapWidth val="219"/>
        <c:overlap val="-27"/>
        <c:axId val="495857120"/>
        <c:axId val="495859088"/>
      </c:barChart>
      <c:catAx>
        <c:axId val="495857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ea"/>
                <a:ea typeface="+mn-ea"/>
                <a:cs typeface="+mn-cs"/>
              </a:defRPr>
            </a:pPr>
            <a:endParaRPr lang="ja-JP"/>
          </a:p>
        </c:txPr>
        <c:crossAx val="495859088"/>
        <c:crosses val="autoZero"/>
        <c:auto val="1"/>
        <c:lblAlgn val="ctr"/>
        <c:lblOffset val="100"/>
        <c:noMultiLvlLbl val="0"/>
      </c:catAx>
      <c:valAx>
        <c:axId val="495859088"/>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n-ea"/>
                <a:ea typeface="+mn-ea"/>
                <a:cs typeface="+mn-cs"/>
              </a:defRPr>
            </a:pPr>
            <a:endParaRPr lang="ja-JP"/>
          </a:p>
        </c:txPr>
        <c:crossAx val="495857120"/>
        <c:crosses val="autoZero"/>
        <c:crossBetween val="between"/>
      </c:valAx>
      <c:spPr>
        <a:noFill/>
        <a:ln>
          <a:noFill/>
        </a:ln>
        <a:effectLst/>
      </c:spPr>
    </c:plotArea>
    <c:legend>
      <c:legendPos val="b"/>
      <c:layout>
        <c:manualLayout>
          <c:xMode val="edge"/>
          <c:yMode val="edge"/>
          <c:x val="0.38834101990167857"/>
          <c:y val="0.89924763552983022"/>
          <c:w val="0.22331785444970934"/>
          <c:h val="4.944744194464239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ea"/>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3.6764718791421978E-2"/>
          <c:y val="0.39852523550720331"/>
          <c:w val="0.93945230090385856"/>
          <c:h val="0.46700595234068165"/>
        </c:manualLayout>
      </c:layout>
      <c:lineChart>
        <c:grouping val="standard"/>
        <c:varyColors val="0"/>
        <c:ser>
          <c:idx val="0"/>
          <c:order val="0"/>
          <c:tx>
            <c:strRef>
              <c:f>Sheet1!$B$1</c:f>
              <c:strCache>
                <c:ptCount val="1"/>
                <c:pt idx="0">
                  <c:v>こころの健康といのちに関する意識調査</c:v>
                </c:pt>
              </c:strCache>
            </c:strRef>
          </c:tx>
          <c:spPr>
            <a:ln w="28575" cap="rnd">
              <a:solidFill>
                <a:schemeClr val="tx1"/>
              </a:solidFill>
              <a:round/>
            </a:ln>
            <a:effectLst/>
          </c:spPr>
          <c:marker>
            <c:symbol val="circle"/>
            <c:size val="5"/>
            <c:spPr>
              <a:solidFill>
                <a:schemeClr val="tx1"/>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ea"/>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平成27年度</c:v>
                </c:pt>
                <c:pt idx="1">
                  <c:v>令和2年度</c:v>
                </c:pt>
                <c:pt idx="2">
                  <c:v>令和7年度</c:v>
                </c:pt>
              </c:strCache>
            </c:strRef>
          </c:cat>
          <c:val>
            <c:numRef>
              <c:f>Sheet1!$B$2:$B$4</c:f>
              <c:numCache>
                <c:formatCode>General</c:formatCode>
                <c:ptCount val="3"/>
                <c:pt idx="0">
                  <c:v>64.400000000000006</c:v>
                </c:pt>
                <c:pt idx="1">
                  <c:v>65.599999999999994</c:v>
                </c:pt>
                <c:pt idx="2">
                  <c:v>69.2</c:v>
                </c:pt>
              </c:numCache>
            </c:numRef>
          </c:val>
          <c:smooth val="0"/>
          <c:extLst>
            <c:ext xmlns:c16="http://schemas.microsoft.com/office/drawing/2014/chart" uri="{C3380CC4-5D6E-409C-BE32-E72D297353CC}">
              <c16:uniqueId val="{00000000-D3E9-43B7-B5E4-11D426FDD486}"/>
            </c:ext>
          </c:extLst>
        </c:ser>
        <c:dLbls>
          <c:dLblPos val="t"/>
          <c:showLegendKey val="0"/>
          <c:showVal val="1"/>
          <c:showCatName val="0"/>
          <c:showSerName val="0"/>
          <c:showPercent val="0"/>
          <c:showBubbleSize val="0"/>
        </c:dLbls>
        <c:marker val="1"/>
        <c:smooth val="0"/>
        <c:axId val="571114216"/>
        <c:axId val="571113856"/>
      </c:lineChart>
      <c:catAx>
        <c:axId val="571114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571113856"/>
        <c:crosses val="autoZero"/>
        <c:auto val="1"/>
        <c:lblAlgn val="ctr"/>
        <c:lblOffset val="100"/>
        <c:noMultiLvlLbl val="0"/>
      </c:catAx>
      <c:valAx>
        <c:axId val="571113856"/>
        <c:scaling>
          <c:orientation val="minMax"/>
        </c:scaling>
        <c:delete val="0"/>
        <c:axPos val="l"/>
        <c:majorGridlines>
          <c:spPr>
            <a:ln w="9525" cap="flat" cmpd="sng" algn="ctr">
              <a:solidFill>
                <a:schemeClr val="tx1">
                  <a:lumMod val="15000"/>
                  <a:lumOff val="85000"/>
                </a:schemeClr>
              </a:solidFill>
              <a:round/>
            </a:ln>
            <a:effectLst/>
          </c:spPr>
        </c:majorGridlines>
        <c:numFmt formatCode="#,##0.0_);[Red]\(#,##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ea"/>
                <a:ea typeface="+mn-ea"/>
                <a:cs typeface="+mn-cs"/>
              </a:defRPr>
            </a:pPr>
            <a:endParaRPr lang="ja-JP"/>
          </a:p>
        </c:txPr>
        <c:crossAx val="571114216"/>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5">
  <a:schemeClr val="accent2"/>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0.12891</cdr:x>
      <cdr:y>0.20828</cdr:y>
    </cdr:from>
    <cdr:to>
      <cdr:x>0.17404</cdr:x>
      <cdr:y>0.46872</cdr:y>
    </cdr:to>
    <cdr:sp macro="" textlink="">
      <cdr:nvSpPr>
        <cdr:cNvPr id="6" name="テキスト ボックス 5"/>
        <cdr:cNvSpPr txBox="1"/>
      </cdr:nvSpPr>
      <cdr:spPr>
        <a:xfrm xmlns:a="http://schemas.openxmlformats.org/drawingml/2006/main">
          <a:off x="1075607" y="959518"/>
          <a:ext cx="376561" cy="1199839"/>
        </a:xfrm>
        <a:prstGeom xmlns:a="http://schemas.openxmlformats.org/drawingml/2006/main" prst="rect">
          <a:avLst/>
        </a:prstGeom>
      </cdr:spPr>
      <cdr:txBody>
        <a:bodyPr xmlns:a="http://schemas.openxmlformats.org/drawingml/2006/main" vertOverflow="clip" vert="eaVert" wrap="square" rtlCol="0"/>
        <a:lstStyle xmlns:a="http://schemas.openxmlformats.org/drawingml/2006/main"/>
        <a:p xmlns:a="http://schemas.openxmlformats.org/drawingml/2006/main">
          <a:r>
            <a:rPr lang="ja-JP" altLang="en-US" sz="1200" dirty="0">
              <a:latin typeface="+mn-ea"/>
              <a:ea typeface="+mn-ea"/>
              <a:cs typeface="Meiryo UI" panose="020B0604030504040204" pitchFamily="50" charset="-128"/>
            </a:rPr>
            <a:t>自殺者数（人）</a:t>
          </a:r>
        </a:p>
      </cdr:txBody>
    </cdr:sp>
  </cdr:relSizeAnchor>
  <cdr:relSizeAnchor xmlns:cdr="http://schemas.openxmlformats.org/drawingml/2006/chartDrawing">
    <cdr:from>
      <cdr:x>0.92287</cdr:x>
      <cdr:y>0.22391</cdr:y>
    </cdr:from>
    <cdr:to>
      <cdr:x>0.96801</cdr:x>
      <cdr:y>0.42086</cdr:y>
    </cdr:to>
    <cdr:sp macro="" textlink="">
      <cdr:nvSpPr>
        <cdr:cNvPr id="7" name="テキスト ボックス 1"/>
        <cdr:cNvSpPr txBox="1"/>
      </cdr:nvSpPr>
      <cdr:spPr>
        <a:xfrm xmlns:a="http://schemas.openxmlformats.org/drawingml/2006/main">
          <a:off x="7700343" y="1031526"/>
          <a:ext cx="376643" cy="907372"/>
        </a:xfrm>
        <a:prstGeom xmlns:a="http://schemas.openxmlformats.org/drawingml/2006/main" prst="rect">
          <a:avLst/>
        </a:prstGeom>
      </cdr:spPr>
      <cdr:txBody>
        <a:bodyPr xmlns:a="http://schemas.openxmlformats.org/drawingml/2006/main" vert="eaVert"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100" dirty="0">
              <a:latin typeface="+mn-ea"/>
              <a:ea typeface="+mn-ea"/>
              <a:cs typeface="Meiryo UI" panose="020B0604030504040204" pitchFamily="50" charset="-128"/>
            </a:rPr>
            <a:t>自殺死亡率</a:t>
          </a:r>
        </a:p>
      </cdr:txBody>
    </cdr:sp>
  </cdr:relSizeAnchor>
  <cdr:relSizeAnchor xmlns:cdr="http://schemas.openxmlformats.org/drawingml/2006/chartDrawing">
    <cdr:from>
      <cdr:x>0.31014</cdr:x>
      <cdr:y>0.88112</cdr:y>
    </cdr:from>
    <cdr:to>
      <cdr:x>0.97032</cdr:x>
      <cdr:y>1</cdr:y>
    </cdr:to>
    <cdr:sp macro="" textlink="">
      <cdr:nvSpPr>
        <cdr:cNvPr id="8" name="テキスト ボックス 1"/>
        <cdr:cNvSpPr txBox="1"/>
      </cdr:nvSpPr>
      <cdr:spPr>
        <a:xfrm xmlns:a="http://schemas.openxmlformats.org/drawingml/2006/main">
          <a:off x="2587775" y="4059276"/>
          <a:ext cx="5508480" cy="54767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spcAft>
              <a:spcPts val="600"/>
            </a:spcAf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堺市の自殺者数と自殺死亡率、全国の自殺死亡率の推移</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xmlns:a="http://schemas.openxmlformats.org/drawingml/2006/main">
          <a:pPr algn="r"/>
          <a:r>
            <a:rPr lang="ja-JP" altLang="en-US" sz="1200" dirty="0">
              <a:latin typeface="Meiryo UI" panose="020B0604030504040204" pitchFamily="50" charset="-128"/>
              <a:ea typeface="Meiryo UI" panose="020B0604030504040204" pitchFamily="50" charset="-128"/>
              <a:cs typeface="Meiryo UI" panose="020B0604030504040204" pitchFamily="50" charset="-128"/>
            </a:rPr>
            <a:t>出典：人口動態統計</a:t>
          </a:r>
        </a:p>
      </cdr:txBody>
    </cdr:sp>
  </cdr:relSizeAnchor>
</c:userShapes>
</file>

<file path=ppt/drawings/drawing2.xml><?xml version="1.0" encoding="utf-8"?>
<c:userShapes xmlns:c="http://schemas.openxmlformats.org/drawingml/2006/chart">
  <cdr:relSizeAnchor xmlns:cdr="http://schemas.openxmlformats.org/drawingml/2006/chartDrawing">
    <cdr:from>
      <cdr:x>0.05339</cdr:x>
      <cdr:y>0.1083</cdr:y>
    </cdr:from>
    <cdr:to>
      <cdr:x>0.95776</cdr:x>
      <cdr:y>0.31897</cdr:y>
    </cdr:to>
    <cdr:sp macro="" textlink="">
      <cdr:nvSpPr>
        <cdr:cNvPr id="2" name="テキスト ボックス 1">
          <a:extLst xmlns:a="http://schemas.openxmlformats.org/drawingml/2006/main">
            <a:ext uri="{FF2B5EF4-FFF2-40B4-BE49-F238E27FC236}">
              <a16:creationId xmlns:a16="http://schemas.microsoft.com/office/drawing/2014/main" id="{0A8F405C-E8F6-A156-B68F-EE0B90561069}"/>
            </a:ext>
          </a:extLst>
        </cdr:cNvPr>
        <cdr:cNvSpPr txBox="1"/>
      </cdr:nvSpPr>
      <cdr:spPr>
        <a:xfrm xmlns:a="http://schemas.openxmlformats.org/drawingml/2006/main">
          <a:off x="456182" y="592286"/>
          <a:ext cx="7726810" cy="11521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ja-JP" altLang="en-US" sz="1100" kern="1200" dirty="0"/>
        </a:p>
      </cdr:txBody>
    </cdr:sp>
  </cdr:relSizeAnchor>
  <cdr:relSizeAnchor xmlns:cdr="http://schemas.openxmlformats.org/drawingml/2006/chartDrawing">
    <cdr:from>
      <cdr:x>0.02518</cdr:x>
      <cdr:y>0.13463</cdr:y>
    </cdr:from>
    <cdr:to>
      <cdr:x>0.98597</cdr:x>
      <cdr:y>0.27947</cdr:y>
    </cdr:to>
    <cdr:sp macro="" textlink="">
      <cdr:nvSpPr>
        <cdr:cNvPr id="3" name="テキスト ボックス 2">
          <a:extLst xmlns:a="http://schemas.openxmlformats.org/drawingml/2006/main">
            <a:ext uri="{FF2B5EF4-FFF2-40B4-BE49-F238E27FC236}">
              <a16:creationId xmlns:a16="http://schemas.microsoft.com/office/drawing/2014/main" id="{62B58D3D-2009-DBBC-C19A-BEA97EC48042}"/>
            </a:ext>
          </a:extLst>
        </cdr:cNvPr>
        <cdr:cNvSpPr txBox="1"/>
      </cdr:nvSpPr>
      <cdr:spPr>
        <a:xfrm xmlns:a="http://schemas.openxmlformats.org/drawingml/2006/main">
          <a:off x="215131" y="736285"/>
          <a:ext cx="8208912" cy="79210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1800" dirty="0">
              <a:latin typeface="+mn-ea"/>
            </a:rPr>
            <a:t>「</a:t>
          </a:r>
          <a:r>
            <a:rPr lang="ja-JP" altLang="ja-JP" sz="1800" dirty="0">
              <a:latin typeface="+mn-ea"/>
            </a:rPr>
            <a:t>問</a:t>
          </a:r>
          <a:r>
            <a:rPr lang="en-US" altLang="ja-JP" sz="1800" dirty="0">
              <a:latin typeface="+mn-ea"/>
            </a:rPr>
            <a:t>23</a:t>
          </a:r>
          <a:r>
            <a:rPr lang="ja-JP" altLang="en-US" sz="1800" dirty="0">
              <a:latin typeface="+mn-ea"/>
            </a:rPr>
            <a:t>　</a:t>
          </a:r>
          <a:r>
            <a:rPr lang="ja-JP" altLang="ja-JP" sz="1800" dirty="0">
              <a:latin typeface="+mn-ea"/>
            </a:rPr>
            <a:t>あなたは、次の相談機関をご存じですか。（○はいくつでも）</a:t>
          </a:r>
          <a:r>
            <a:rPr lang="ja-JP" altLang="en-US" sz="1800" dirty="0">
              <a:latin typeface="+mn-ea"/>
            </a:rPr>
            <a:t>」で、「相談できるところを知らない」「無回答」以外の回答をした割合の推移</a:t>
          </a:r>
          <a:endParaRPr lang="en-US" altLang="ja-JP" sz="1800" dirty="0">
            <a:latin typeface="+mn-ea"/>
          </a:endParaRPr>
        </a:p>
        <a:p xmlns:a="http://schemas.openxmlformats.org/drawingml/2006/main">
          <a:endParaRPr lang="ja-JP" altLang="ja-JP" dirty="0"/>
        </a:p>
        <a:p xmlns:a="http://schemas.openxmlformats.org/drawingml/2006/main">
          <a:endParaRPr lang="ja-JP" altLang="en-US" sz="1100" kern="1200" dirty="0"/>
        </a:p>
      </cdr:txBody>
    </cdr:sp>
  </cdr:relSizeAnchor>
</c:userShapes>
</file>

<file path=ppt/drawings/drawing3.xml><?xml version="1.0" encoding="utf-8"?>
<c:userShapes xmlns:c="http://schemas.openxmlformats.org/drawingml/2006/chart">
  <cdr:relSizeAnchor xmlns:cdr="http://schemas.openxmlformats.org/drawingml/2006/chartDrawing">
    <cdr:from>
      <cdr:x>0.05339</cdr:x>
      <cdr:y>0.1083</cdr:y>
    </cdr:from>
    <cdr:to>
      <cdr:x>0.95776</cdr:x>
      <cdr:y>0.31897</cdr:y>
    </cdr:to>
    <cdr:sp macro="" textlink="">
      <cdr:nvSpPr>
        <cdr:cNvPr id="2" name="テキスト ボックス 1">
          <a:extLst xmlns:a="http://schemas.openxmlformats.org/drawingml/2006/main">
            <a:ext uri="{FF2B5EF4-FFF2-40B4-BE49-F238E27FC236}">
              <a16:creationId xmlns:a16="http://schemas.microsoft.com/office/drawing/2014/main" id="{0A8F405C-E8F6-A156-B68F-EE0B90561069}"/>
            </a:ext>
          </a:extLst>
        </cdr:cNvPr>
        <cdr:cNvSpPr txBox="1"/>
      </cdr:nvSpPr>
      <cdr:spPr>
        <a:xfrm xmlns:a="http://schemas.openxmlformats.org/drawingml/2006/main">
          <a:off x="456182" y="592286"/>
          <a:ext cx="7726810" cy="11521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ja-JP" altLang="en-US" sz="1100" kern="1200" dirty="0"/>
        </a:p>
      </cdr:txBody>
    </cdr:sp>
  </cdr:relSizeAnchor>
  <cdr:relSizeAnchor xmlns:cdr="http://schemas.openxmlformats.org/drawingml/2006/chartDrawing">
    <cdr:from>
      <cdr:x>0.05339</cdr:x>
      <cdr:y>0.14791</cdr:y>
    </cdr:from>
    <cdr:to>
      <cdr:x>0.95776</cdr:x>
      <cdr:y>0.35858</cdr:y>
    </cdr:to>
    <cdr:sp macro="" textlink="">
      <cdr:nvSpPr>
        <cdr:cNvPr id="3" name="テキスト ボックス 2">
          <a:extLst xmlns:a="http://schemas.openxmlformats.org/drawingml/2006/main">
            <a:ext uri="{FF2B5EF4-FFF2-40B4-BE49-F238E27FC236}">
              <a16:creationId xmlns:a16="http://schemas.microsoft.com/office/drawing/2014/main" id="{62B58D3D-2009-DBBC-C19A-BEA97EC48042}"/>
            </a:ext>
          </a:extLst>
        </cdr:cNvPr>
        <cdr:cNvSpPr txBox="1"/>
      </cdr:nvSpPr>
      <cdr:spPr>
        <a:xfrm xmlns:a="http://schemas.openxmlformats.org/drawingml/2006/main">
          <a:off x="456160" y="475310"/>
          <a:ext cx="7726870" cy="6769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1600" dirty="0">
              <a:latin typeface="+mn-ea"/>
            </a:rPr>
            <a:t>「</a:t>
          </a:r>
          <a:r>
            <a:rPr lang="ja-JP" altLang="ja-JP" sz="1600" dirty="0">
              <a:latin typeface="+mn-ea"/>
            </a:rPr>
            <a:t>問</a:t>
          </a:r>
          <a:r>
            <a:rPr lang="en-US" altLang="ja-JP" sz="1600" dirty="0">
              <a:latin typeface="+mn-ea"/>
            </a:rPr>
            <a:t>23</a:t>
          </a:r>
          <a:r>
            <a:rPr lang="ja-JP" altLang="en-US" sz="1600" dirty="0">
              <a:latin typeface="+mn-ea"/>
            </a:rPr>
            <a:t>　</a:t>
          </a:r>
          <a:r>
            <a:rPr lang="ja-JP" altLang="ja-JP" sz="1600" dirty="0">
              <a:latin typeface="+mn-ea"/>
            </a:rPr>
            <a:t>あなたは、次の相談機関をご存じですか。（○はいくつでも）</a:t>
          </a:r>
          <a:r>
            <a:rPr lang="ja-JP" altLang="en-US" sz="1600" dirty="0">
              <a:latin typeface="+mn-ea"/>
            </a:rPr>
            <a:t>」で、「相談できるところを知らない」「無回答」以外の回答をした割合の推移</a:t>
          </a:r>
          <a:endParaRPr lang="en-US" altLang="ja-JP" sz="1600" dirty="0">
            <a:latin typeface="+mn-ea"/>
          </a:endParaRPr>
        </a:p>
        <a:p xmlns:a="http://schemas.openxmlformats.org/drawingml/2006/main">
          <a:endParaRPr lang="ja-JP" altLang="ja-JP" dirty="0"/>
        </a:p>
        <a:p xmlns:a="http://schemas.openxmlformats.org/drawingml/2006/main">
          <a:endParaRPr lang="ja-JP" altLang="en-US" sz="1100" kern="1200" dirty="0"/>
        </a:p>
      </cdr:txBody>
    </cdr:sp>
  </cdr:relSizeAnchor>
  <cdr:relSizeAnchor xmlns:cdr="http://schemas.openxmlformats.org/drawingml/2006/chartDrawing">
    <cdr:from>
      <cdr:x>0</cdr:x>
      <cdr:y>0.28806</cdr:y>
    </cdr:from>
    <cdr:to>
      <cdr:x>0.05057</cdr:x>
      <cdr:y>0.39361</cdr:y>
    </cdr:to>
    <cdr:sp macro="" textlink="">
      <cdr:nvSpPr>
        <cdr:cNvPr id="4" name="テキスト ボックス 3">
          <a:extLst xmlns:a="http://schemas.openxmlformats.org/drawingml/2006/main">
            <a:ext uri="{FF2B5EF4-FFF2-40B4-BE49-F238E27FC236}">
              <a16:creationId xmlns:a16="http://schemas.microsoft.com/office/drawing/2014/main" id="{C533B82E-6500-7535-6A2F-F13584D2DF2A}"/>
            </a:ext>
          </a:extLst>
        </cdr:cNvPr>
        <cdr:cNvSpPr txBox="1"/>
      </cdr:nvSpPr>
      <cdr:spPr>
        <a:xfrm xmlns:a="http://schemas.openxmlformats.org/drawingml/2006/main">
          <a:off x="0" y="982645"/>
          <a:ext cx="432048" cy="3600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ja-JP" sz="1200" kern="1200" dirty="0"/>
            <a:t>(%)</a:t>
          </a:r>
          <a:endParaRPr lang="ja-JP" altLang="en-US" sz="1100" kern="12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2"/>
            <a:ext cx="2946247" cy="496731"/>
          </a:xfrm>
          <a:prstGeom prst="rect">
            <a:avLst/>
          </a:prstGeom>
          <a:noFill/>
          <a:ln w="9525">
            <a:noFill/>
            <a:miter lim="800000"/>
            <a:headEnd/>
            <a:tailEnd/>
          </a:ln>
          <a:effectLst/>
        </p:spPr>
        <p:txBody>
          <a:bodyPr vert="horz" wrap="square" lIns="92046" tIns="46023" rIns="92046" bIns="46023" numCol="1" anchor="t" anchorCtr="0" compatLnSpc="1">
            <a:prstTxWarp prst="textNoShape">
              <a:avLst/>
            </a:prstTxWarp>
          </a:bodyPr>
          <a:lstStyle>
            <a:lvl1pPr eaLnBrk="1" hangingPunct="1">
              <a:defRPr sz="1200" b="0">
                <a:solidFill>
                  <a:schemeClr val="tx1"/>
                </a:solidFill>
                <a:latin typeface="Times New Roman" charset="0"/>
                <a:ea typeface="ＭＳ Ｐゴシック" pitchFamily="50" charset="-128"/>
              </a:defRPr>
            </a:lvl1pPr>
          </a:lstStyle>
          <a:p>
            <a:pPr>
              <a:defRPr/>
            </a:pPr>
            <a:endParaRPr lang="en-US" altLang="ja-JP" dirty="0"/>
          </a:p>
        </p:txBody>
      </p:sp>
      <p:sp>
        <p:nvSpPr>
          <p:cNvPr id="4099" name="Rectangle 3"/>
          <p:cNvSpPr>
            <a:spLocks noGrp="1" noChangeArrowheads="1"/>
          </p:cNvSpPr>
          <p:nvPr>
            <p:ph type="dt" sz="quarter" idx="1"/>
          </p:nvPr>
        </p:nvSpPr>
        <p:spPr bwMode="auto">
          <a:xfrm>
            <a:off x="3851430" y="2"/>
            <a:ext cx="2946247" cy="496731"/>
          </a:xfrm>
          <a:prstGeom prst="rect">
            <a:avLst/>
          </a:prstGeom>
          <a:noFill/>
          <a:ln w="9525">
            <a:noFill/>
            <a:miter lim="800000"/>
            <a:headEnd/>
            <a:tailEnd/>
          </a:ln>
          <a:effectLst/>
        </p:spPr>
        <p:txBody>
          <a:bodyPr vert="horz" wrap="square" lIns="92046" tIns="46023" rIns="92046" bIns="46023" numCol="1" anchor="t" anchorCtr="0" compatLnSpc="1">
            <a:prstTxWarp prst="textNoShape">
              <a:avLst/>
            </a:prstTxWarp>
          </a:bodyPr>
          <a:lstStyle>
            <a:lvl1pPr algn="r" eaLnBrk="1" hangingPunct="1">
              <a:defRPr sz="1200" b="0">
                <a:solidFill>
                  <a:schemeClr val="tx1"/>
                </a:solidFill>
                <a:latin typeface="Times New Roman" charset="0"/>
                <a:ea typeface="ＭＳ Ｐゴシック" pitchFamily="50" charset="-128"/>
              </a:defRPr>
            </a:lvl1pPr>
          </a:lstStyle>
          <a:p>
            <a:pPr>
              <a:defRPr/>
            </a:pPr>
            <a:endParaRPr lang="en-US" altLang="ja-JP" dirty="0"/>
          </a:p>
        </p:txBody>
      </p:sp>
      <p:sp>
        <p:nvSpPr>
          <p:cNvPr id="4100" name="Rectangle 4"/>
          <p:cNvSpPr>
            <a:spLocks noGrp="1" noChangeArrowheads="1"/>
          </p:cNvSpPr>
          <p:nvPr>
            <p:ph type="ftr" sz="quarter" idx="2"/>
          </p:nvPr>
        </p:nvSpPr>
        <p:spPr bwMode="auto">
          <a:xfrm>
            <a:off x="1" y="9429908"/>
            <a:ext cx="2946247" cy="496731"/>
          </a:xfrm>
          <a:prstGeom prst="rect">
            <a:avLst/>
          </a:prstGeom>
          <a:noFill/>
          <a:ln w="9525">
            <a:noFill/>
            <a:miter lim="800000"/>
            <a:headEnd/>
            <a:tailEnd/>
          </a:ln>
          <a:effectLst/>
        </p:spPr>
        <p:txBody>
          <a:bodyPr vert="horz" wrap="square" lIns="92046" tIns="46023" rIns="92046" bIns="46023" numCol="1" anchor="b" anchorCtr="0" compatLnSpc="1">
            <a:prstTxWarp prst="textNoShape">
              <a:avLst/>
            </a:prstTxWarp>
          </a:bodyPr>
          <a:lstStyle>
            <a:lvl1pPr eaLnBrk="1" hangingPunct="1">
              <a:defRPr sz="1200" b="0">
                <a:solidFill>
                  <a:schemeClr val="tx1"/>
                </a:solidFill>
                <a:latin typeface="Times New Roman" charset="0"/>
                <a:ea typeface="ＭＳ Ｐゴシック" pitchFamily="50" charset="-128"/>
              </a:defRPr>
            </a:lvl1pPr>
          </a:lstStyle>
          <a:p>
            <a:pPr>
              <a:defRPr/>
            </a:pPr>
            <a:endParaRPr lang="en-US" altLang="ja-JP" dirty="0"/>
          </a:p>
        </p:txBody>
      </p:sp>
      <p:sp>
        <p:nvSpPr>
          <p:cNvPr id="4101" name="Rectangle 5"/>
          <p:cNvSpPr>
            <a:spLocks noGrp="1" noChangeArrowheads="1"/>
          </p:cNvSpPr>
          <p:nvPr>
            <p:ph type="sldNum" sz="quarter" idx="3"/>
          </p:nvPr>
        </p:nvSpPr>
        <p:spPr bwMode="auto">
          <a:xfrm>
            <a:off x="3851430" y="9429908"/>
            <a:ext cx="2946247" cy="496731"/>
          </a:xfrm>
          <a:prstGeom prst="rect">
            <a:avLst/>
          </a:prstGeom>
          <a:noFill/>
          <a:ln w="9525">
            <a:noFill/>
            <a:miter lim="800000"/>
            <a:headEnd/>
            <a:tailEnd/>
          </a:ln>
          <a:effectLst/>
        </p:spPr>
        <p:txBody>
          <a:bodyPr vert="horz" wrap="square" lIns="92046" tIns="46023" rIns="92046" bIns="46023" numCol="1" anchor="b" anchorCtr="0" compatLnSpc="1">
            <a:prstTxWarp prst="textNoShape">
              <a:avLst/>
            </a:prstTxWarp>
          </a:bodyPr>
          <a:lstStyle>
            <a:lvl1pPr algn="r" eaLnBrk="1" hangingPunct="1">
              <a:defRPr sz="1200" b="0">
                <a:solidFill>
                  <a:schemeClr val="tx1"/>
                </a:solidFill>
                <a:latin typeface="Times New Roman" panose="02020603050405020304" pitchFamily="18" charset="0"/>
              </a:defRPr>
            </a:lvl1pPr>
          </a:lstStyle>
          <a:p>
            <a:pPr>
              <a:defRPr/>
            </a:pPr>
            <a:fld id="{BF15B4A6-F9CA-44F2-B5DD-3429F71BA0AC}" type="slidenum">
              <a:rPr lang="en-US" altLang="ja-JP"/>
              <a:pPr>
                <a:defRPr/>
              </a:pPr>
              <a:t>‹#›</a:t>
            </a:fld>
            <a:endParaRPr lang="en-US" altLang="ja-JP" dirty="0"/>
          </a:p>
        </p:txBody>
      </p:sp>
    </p:spTree>
    <p:extLst>
      <p:ext uri="{BB962C8B-B14F-4D97-AF65-F5344CB8AC3E}">
        <p14:creationId xmlns:p14="http://schemas.microsoft.com/office/powerpoint/2010/main" val="247879389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2"/>
            <a:ext cx="2946247" cy="496731"/>
          </a:xfrm>
          <a:prstGeom prst="rect">
            <a:avLst/>
          </a:prstGeom>
        </p:spPr>
        <p:txBody>
          <a:bodyPr vert="horz" lIns="92046" tIns="46023" rIns="92046" bIns="46023" rtlCol="0"/>
          <a:lstStyle>
            <a:lvl1pPr algn="l" eaLnBrk="1" hangingPunct="1">
              <a:defRPr sz="1200">
                <a:latin typeface="ＭＳ Ｐゴシック" pitchFamily="50" charset="-128"/>
                <a:ea typeface="ＭＳ Ｐゴシック" pitchFamily="50" charset="-128"/>
              </a:defRPr>
            </a:lvl1pPr>
          </a:lstStyle>
          <a:p>
            <a:pPr>
              <a:defRPr/>
            </a:pPr>
            <a:endParaRPr lang="ja-JP" altLang="en-US" dirty="0"/>
          </a:p>
        </p:txBody>
      </p:sp>
      <p:sp>
        <p:nvSpPr>
          <p:cNvPr id="3" name="日付プレースホルダ 2"/>
          <p:cNvSpPr>
            <a:spLocks noGrp="1"/>
          </p:cNvSpPr>
          <p:nvPr>
            <p:ph type="dt" idx="1"/>
          </p:nvPr>
        </p:nvSpPr>
        <p:spPr>
          <a:xfrm>
            <a:off x="3851430" y="2"/>
            <a:ext cx="2944644" cy="496731"/>
          </a:xfrm>
          <a:prstGeom prst="rect">
            <a:avLst/>
          </a:prstGeom>
        </p:spPr>
        <p:txBody>
          <a:bodyPr vert="horz" lIns="92046" tIns="46023" rIns="92046" bIns="46023" rtlCol="0"/>
          <a:lstStyle>
            <a:lvl1pPr algn="r" eaLnBrk="1" hangingPunct="1">
              <a:defRPr sz="1200">
                <a:latin typeface="ＭＳ Ｐゴシック" pitchFamily="50" charset="-128"/>
                <a:ea typeface="ＭＳ Ｐゴシック" pitchFamily="50" charset="-128"/>
              </a:defRPr>
            </a:lvl1pPr>
          </a:lstStyle>
          <a:p>
            <a:pPr>
              <a:defRPr/>
            </a:pPr>
            <a:fld id="{86BC2F27-449E-4D78-AB8A-5C6A6FC63982}" type="datetimeFigureOut">
              <a:rPr lang="ja-JP" altLang="en-US"/>
              <a:pPr>
                <a:defRPr/>
              </a:pPr>
              <a:t>2026/8/14</a:t>
            </a:fld>
            <a:endParaRPr lang="ja-JP" altLang="en-US" dirty="0"/>
          </a:p>
        </p:txBody>
      </p:sp>
      <p:sp>
        <p:nvSpPr>
          <p:cNvPr id="4" name="スライド イメージ プレースホルダ 3"/>
          <p:cNvSpPr>
            <a:spLocks noGrp="1" noRot="1" noChangeAspect="1"/>
          </p:cNvSpPr>
          <p:nvPr>
            <p:ph type="sldImg" idx="2"/>
          </p:nvPr>
        </p:nvSpPr>
        <p:spPr>
          <a:xfrm>
            <a:off x="709613" y="744538"/>
            <a:ext cx="5378450" cy="3724275"/>
          </a:xfrm>
          <a:prstGeom prst="rect">
            <a:avLst/>
          </a:prstGeom>
          <a:noFill/>
          <a:ln w="12700">
            <a:solidFill>
              <a:prstClr val="black"/>
            </a:solidFill>
          </a:ln>
        </p:spPr>
        <p:txBody>
          <a:bodyPr vert="horz" lIns="92046" tIns="46023" rIns="92046" bIns="46023" rtlCol="0" anchor="ctr"/>
          <a:lstStyle/>
          <a:p>
            <a:pPr lvl="0"/>
            <a:endParaRPr lang="ja-JP" altLang="en-US" noProof="0" dirty="0"/>
          </a:p>
        </p:txBody>
      </p:sp>
      <p:sp>
        <p:nvSpPr>
          <p:cNvPr id="5" name="ノート プレースホルダ 4"/>
          <p:cNvSpPr>
            <a:spLocks noGrp="1"/>
          </p:cNvSpPr>
          <p:nvPr>
            <p:ph type="body" sz="quarter" idx="3"/>
          </p:nvPr>
        </p:nvSpPr>
        <p:spPr>
          <a:xfrm>
            <a:off x="679288" y="4714953"/>
            <a:ext cx="5439101" cy="4467386"/>
          </a:xfrm>
          <a:prstGeom prst="rect">
            <a:avLst/>
          </a:prstGeom>
        </p:spPr>
        <p:txBody>
          <a:bodyPr vert="horz" lIns="92046" tIns="46023" rIns="92046" bIns="46023"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1" y="9428310"/>
            <a:ext cx="2946247" cy="496731"/>
          </a:xfrm>
          <a:prstGeom prst="rect">
            <a:avLst/>
          </a:prstGeom>
        </p:spPr>
        <p:txBody>
          <a:bodyPr vert="horz" lIns="92046" tIns="46023" rIns="92046" bIns="46023" rtlCol="0" anchor="b"/>
          <a:lstStyle>
            <a:lvl1pPr algn="l" eaLnBrk="1" hangingPunct="1">
              <a:defRPr sz="1200">
                <a:latin typeface="ＭＳ Ｐゴシック" pitchFamily="50" charset="-128"/>
                <a:ea typeface="ＭＳ Ｐゴシック" pitchFamily="50" charset="-128"/>
              </a:defRPr>
            </a:lvl1pPr>
          </a:lstStyle>
          <a:p>
            <a:pPr>
              <a:defRPr/>
            </a:pPr>
            <a:endParaRPr lang="ja-JP" altLang="en-US" dirty="0"/>
          </a:p>
        </p:txBody>
      </p:sp>
      <p:sp>
        <p:nvSpPr>
          <p:cNvPr id="7" name="スライド番号プレースホルダ 6"/>
          <p:cNvSpPr>
            <a:spLocks noGrp="1"/>
          </p:cNvSpPr>
          <p:nvPr>
            <p:ph type="sldNum" sz="quarter" idx="5"/>
          </p:nvPr>
        </p:nvSpPr>
        <p:spPr>
          <a:xfrm>
            <a:off x="3851430" y="9428310"/>
            <a:ext cx="2944644" cy="496731"/>
          </a:xfrm>
          <a:prstGeom prst="rect">
            <a:avLst/>
          </a:prstGeom>
        </p:spPr>
        <p:txBody>
          <a:bodyPr vert="horz" wrap="square" lIns="92046" tIns="46023" rIns="92046" bIns="46023" numCol="1" anchor="b" anchorCtr="0" compatLnSpc="1">
            <a:prstTxWarp prst="textNoShape">
              <a:avLst/>
            </a:prstTxWarp>
          </a:bodyPr>
          <a:lstStyle>
            <a:lvl1pPr algn="r" eaLnBrk="1" hangingPunct="1">
              <a:defRPr sz="1200"/>
            </a:lvl1pPr>
          </a:lstStyle>
          <a:p>
            <a:pPr>
              <a:defRPr/>
            </a:pPr>
            <a:fld id="{B65B3EBA-AC42-449E-8129-9993230AB8BD}" type="slidenum">
              <a:rPr lang="ja-JP" altLang="en-US"/>
              <a:pPr>
                <a:defRPr/>
              </a:pPr>
              <a:t>‹#›</a:t>
            </a:fld>
            <a:endParaRPr lang="ja-JP" altLang="en-US" dirty="0"/>
          </a:p>
        </p:txBody>
      </p:sp>
    </p:spTree>
    <p:extLst>
      <p:ext uri="{BB962C8B-B14F-4D97-AF65-F5344CB8AC3E}">
        <p14:creationId xmlns:p14="http://schemas.microsoft.com/office/powerpoint/2010/main" val="290194557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C4FAB-708B-733A-2CBE-4FD97F6F42E1}"/>
            </a:ext>
          </a:extLst>
        </p:cNvPr>
        <p:cNvGrpSpPr/>
        <p:nvPr/>
      </p:nvGrpSpPr>
      <p:grpSpPr>
        <a:xfrm>
          <a:off x="0" y="0"/>
          <a:ext cx="0" cy="0"/>
          <a:chOff x="0" y="0"/>
          <a:chExt cx="0" cy="0"/>
        </a:xfrm>
      </p:grpSpPr>
      <p:sp>
        <p:nvSpPr>
          <p:cNvPr id="6146" name="スライド イメージ プレースホルダー 1">
            <a:extLst>
              <a:ext uri="{FF2B5EF4-FFF2-40B4-BE49-F238E27FC236}">
                <a16:creationId xmlns:a16="http://schemas.microsoft.com/office/drawing/2014/main" id="{34C63DCC-6C5E-CC2E-A207-216F89CC57AB}"/>
              </a:ext>
            </a:extLst>
          </p:cNvPr>
          <p:cNvSpPr>
            <a:spLocks noGrp="1" noRot="1" noChangeAspect="1" noTextEdit="1"/>
          </p:cNvSpPr>
          <p:nvPr>
            <p:ph type="sldImg"/>
          </p:nvPr>
        </p:nvSpPr>
        <p:spPr bwMode="auto">
          <a:xfrm>
            <a:off x="709613" y="744538"/>
            <a:ext cx="5378450"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ノート プレースホルダー 2">
            <a:extLst>
              <a:ext uri="{FF2B5EF4-FFF2-40B4-BE49-F238E27FC236}">
                <a16:creationId xmlns:a16="http://schemas.microsoft.com/office/drawing/2014/main" id="{1D58E824-5583-0A62-71B5-9E1B9880710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ja-JP" sz="1200" kern="1200" dirty="0">
                <a:solidFill>
                  <a:schemeClr val="tx1"/>
                </a:solidFill>
                <a:effectLst/>
                <a:latin typeface="+mn-lt"/>
                <a:ea typeface="+mn-ea"/>
                <a:cs typeface="+mn-cs"/>
              </a:rPr>
              <a:t>引き続き、事務局から説明します。</a:t>
            </a:r>
          </a:p>
          <a:p>
            <a:r>
              <a:rPr kumimoji="1" lang="ja-JP" altLang="ja-JP" sz="1200" kern="1200" dirty="0">
                <a:solidFill>
                  <a:schemeClr val="tx1"/>
                </a:solidFill>
                <a:effectLst/>
                <a:latin typeface="+mn-lt"/>
                <a:ea typeface="+mn-ea"/>
                <a:cs typeface="+mn-cs"/>
              </a:rPr>
              <a:t>これまでお伝えしているとおり、現在の依存症地域支援計画は、令和８年度までとなっており、</a:t>
            </a:r>
            <a:r>
              <a:rPr kumimoji="1" lang="en-US" altLang="ja-JP" sz="1200" kern="1200" dirty="0">
                <a:solidFill>
                  <a:schemeClr val="tx1"/>
                </a:solidFill>
                <a:effectLst/>
                <a:latin typeface="+mn-lt"/>
                <a:ea typeface="+mn-ea"/>
                <a:cs typeface="+mn-cs"/>
              </a:rPr>
              <a:t>4</a:t>
            </a:r>
            <a:r>
              <a:rPr kumimoji="1" lang="ja-JP" altLang="ja-JP" sz="1200" kern="1200" dirty="0">
                <a:solidFill>
                  <a:schemeClr val="tx1"/>
                </a:solidFill>
                <a:effectLst/>
                <a:latin typeface="+mn-lt"/>
                <a:ea typeface="+mn-ea"/>
                <a:cs typeface="+mn-cs"/>
              </a:rPr>
              <a:t>月より１年かけて、次期依存症地域支援計画を策定する作業を行います。</a:t>
            </a:r>
          </a:p>
          <a:p>
            <a:r>
              <a:rPr kumimoji="1" lang="ja-JP" altLang="ja-JP" sz="1200" kern="1200" dirty="0">
                <a:solidFill>
                  <a:schemeClr val="tx1"/>
                </a:solidFill>
                <a:effectLst/>
                <a:latin typeface="+mn-lt"/>
                <a:ea typeface="+mn-ea"/>
                <a:cs typeface="+mn-cs"/>
              </a:rPr>
              <a:t>スケジュールは、スライドのとおりです。</a:t>
            </a:r>
          </a:p>
          <a:p>
            <a:r>
              <a:rPr kumimoji="1" lang="ja-JP" altLang="ja-JP" sz="1200" kern="1200" dirty="0">
                <a:solidFill>
                  <a:schemeClr val="tx1"/>
                </a:solidFill>
                <a:effectLst/>
                <a:latin typeface="+mn-lt"/>
                <a:ea typeface="+mn-ea"/>
                <a:cs typeface="+mn-cs"/>
              </a:rPr>
              <a:t>４月に入り、計画骨子を作成しながら、庁内の関係課との会議、懇話会で意見を伺います。なお、次年度は、懇話会を４回開催します。６月に、依存症地域連携事業を開催して、計画骨子をお伝えできる機会を設ける予定です。６月から７月頃にこどもへのインタビューも行う予定です。</a:t>
            </a:r>
          </a:p>
          <a:p>
            <a:r>
              <a:rPr kumimoji="1" lang="ja-JP" altLang="ja-JP" sz="1200" kern="1200" dirty="0">
                <a:solidFill>
                  <a:schemeClr val="tx1"/>
                </a:solidFill>
                <a:effectLst/>
                <a:latin typeface="+mn-lt"/>
                <a:ea typeface="+mn-ea"/>
                <a:cs typeface="+mn-cs"/>
              </a:rPr>
              <a:t>　計画の方向性が定まると同時進行で、計画案策定に取りかかります。随時、懇話会など会議でご意見を伺い、１２月に計画案をパブリックコメントします。パブリックコメントを反映するなど修正し、４回目の懇話会で、ご意見をいただき、計画が固まるスケジュールで行う予定です。</a:t>
            </a:r>
            <a:endParaRPr lang="ja-JP" altLang="en-US" dirty="0"/>
          </a:p>
        </p:txBody>
      </p:sp>
    </p:spTree>
    <p:extLst>
      <p:ext uri="{BB962C8B-B14F-4D97-AF65-F5344CB8AC3E}">
        <p14:creationId xmlns:p14="http://schemas.microsoft.com/office/powerpoint/2010/main" val="129703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4422460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1"/>
            </a:lvl1pPr>
            <a:lvl2pPr marL="457161" indent="0" algn="ctr">
              <a:buNone/>
              <a:defRPr sz="2000"/>
            </a:lvl2pPr>
            <a:lvl3pPr marL="914324" indent="0" algn="ctr">
              <a:buNone/>
              <a:defRPr sz="1800"/>
            </a:lvl3pPr>
            <a:lvl4pPr marL="1371485" indent="0" algn="ctr">
              <a:buNone/>
              <a:defRPr sz="1600"/>
            </a:lvl4pPr>
            <a:lvl5pPr marL="1828647" indent="0" algn="ctr">
              <a:buNone/>
              <a:defRPr sz="1600"/>
            </a:lvl5pPr>
            <a:lvl6pPr marL="2285809" indent="0" algn="ctr">
              <a:buNone/>
              <a:defRPr sz="1600"/>
            </a:lvl6pPr>
            <a:lvl7pPr marL="2742970" indent="0" algn="ctr">
              <a:buNone/>
              <a:defRPr sz="1600"/>
            </a:lvl7pPr>
            <a:lvl8pPr marL="3200132" indent="0" algn="ctr">
              <a:buNone/>
              <a:defRPr sz="1600"/>
            </a:lvl8pPr>
            <a:lvl9pPr marL="3657293" indent="0" algn="ctr">
              <a:buNone/>
              <a:defRPr sz="1600"/>
            </a:lvl9pPr>
          </a:lstStyle>
          <a:p>
            <a:r>
              <a:rPr lang="ja-JP" altLang="en-US"/>
              <a:t>マスター サブタイトルの書式設定</a:t>
            </a:r>
            <a:endParaRPr lang="en-US" dirty="0"/>
          </a:p>
        </p:txBody>
      </p:sp>
      <p:pic>
        <p:nvPicPr>
          <p:cNvPr id="4" name="図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93360" y="188640"/>
            <a:ext cx="1102443" cy="421150"/>
          </a:xfrm>
          <a:prstGeom prst="rect">
            <a:avLst/>
          </a:prstGeom>
        </p:spPr>
      </p:pic>
      <p:cxnSp>
        <p:nvCxnSpPr>
          <p:cNvPr id="5" name="直線コネクタ 4"/>
          <p:cNvCxnSpPr/>
          <p:nvPr userDrawn="1"/>
        </p:nvCxnSpPr>
        <p:spPr>
          <a:xfrm>
            <a:off x="381003" y="785490"/>
            <a:ext cx="9158288" cy="0"/>
          </a:xfrm>
          <a:prstGeom prst="line">
            <a:avLst/>
          </a:prstGeom>
          <a:ln w="444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2281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fld id="{B93ECE5D-356A-44AB-BB4F-D50EFEF8055E}" type="datetime1">
              <a:rPr lang="ja-JP" altLang="en-US" smtClean="0"/>
              <a:pPr>
                <a:defRPr/>
              </a:pPr>
              <a:t>2026/8/14</a:t>
            </a:fld>
            <a:endParaRPr lang="en-US" altLang="ja-JP" dirty="0"/>
          </a:p>
        </p:txBody>
      </p:sp>
      <p:sp>
        <p:nvSpPr>
          <p:cNvPr id="5" name="Footer Placeholder 4"/>
          <p:cNvSpPr>
            <a:spLocks noGrp="1"/>
          </p:cNvSpPr>
          <p:nvPr>
            <p:ph type="ftr" sz="quarter" idx="11"/>
          </p:nvPr>
        </p:nvSpPr>
        <p:spPr/>
        <p:txBody>
          <a:bodyPr/>
          <a:lstStyle/>
          <a:p>
            <a:pPr>
              <a:defRPr/>
            </a:pPr>
            <a:endParaRPr lang="ja-JP" altLang="en-US" dirty="0"/>
          </a:p>
        </p:txBody>
      </p:sp>
      <p:sp>
        <p:nvSpPr>
          <p:cNvPr id="6" name="Slide Number Placeholder 5"/>
          <p:cNvSpPr>
            <a:spLocks noGrp="1"/>
          </p:cNvSpPr>
          <p:nvPr>
            <p:ph type="sldNum" sz="quarter" idx="12"/>
          </p:nvPr>
        </p:nvSpPr>
        <p:spPr/>
        <p:txBody>
          <a:bodyPr/>
          <a:lstStyle/>
          <a:p>
            <a:pPr>
              <a:defRPr/>
            </a:pPr>
            <a:fld id="{FB5CB660-00CA-441F-9408-463D35E77DC9}" type="slidenum">
              <a:rPr lang="en-US" altLang="ja-JP" smtClean="0"/>
              <a:pPr>
                <a:defRPr/>
              </a:pPr>
              <a:t>‹#›</a:t>
            </a:fld>
            <a:endParaRPr lang="en-US" altLang="ja-JP" dirty="0"/>
          </a:p>
        </p:txBody>
      </p:sp>
    </p:spTree>
    <p:extLst>
      <p:ext uri="{BB962C8B-B14F-4D97-AF65-F5344CB8AC3E}">
        <p14:creationId xmlns:p14="http://schemas.microsoft.com/office/powerpoint/2010/main" val="248562104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fld id="{B93ECE5D-356A-44AB-BB4F-D50EFEF8055E}" type="datetime1">
              <a:rPr lang="ja-JP" altLang="en-US" smtClean="0"/>
              <a:pPr>
                <a:defRPr/>
              </a:pPr>
              <a:t>2026/8/14</a:t>
            </a:fld>
            <a:endParaRPr lang="en-US" altLang="ja-JP" dirty="0"/>
          </a:p>
        </p:txBody>
      </p:sp>
      <p:sp>
        <p:nvSpPr>
          <p:cNvPr id="5" name="Footer Placeholder 4"/>
          <p:cNvSpPr>
            <a:spLocks noGrp="1"/>
          </p:cNvSpPr>
          <p:nvPr>
            <p:ph type="ftr" sz="quarter" idx="11"/>
          </p:nvPr>
        </p:nvSpPr>
        <p:spPr/>
        <p:txBody>
          <a:bodyPr/>
          <a:lstStyle/>
          <a:p>
            <a:pPr>
              <a:defRPr/>
            </a:pPr>
            <a:endParaRPr lang="ja-JP" altLang="en-US" dirty="0"/>
          </a:p>
        </p:txBody>
      </p:sp>
      <p:sp>
        <p:nvSpPr>
          <p:cNvPr id="6" name="Slide Number Placeholder 5"/>
          <p:cNvSpPr>
            <a:spLocks noGrp="1"/>
          </p:cNvSpPr>
          <p:nvPr>
            <p:ph type="sldNum" sz="quarter" idx="12"/>
          </p:nvPr>
        </p:nvSpPr>
        <p:spPr/>
        <p:txBody>
          <a:bodyPr/>
          <a:lstStyle/>
          <a:p>
            <a:pPr>
              <a:defRPr/>
            </a:pPr>
            <a:fld id="{FB5CB660-00CA-441F-9408-463D35E77DC9}" type="slidenum">
              <a:rPr lang="en-US" altLang="ja-JP" smtClean="0"/>
              <a:pPr>
                <a:defRPr/>
              </a:pPr>
              <a:t>‹#›</a:t>
            </a:fld>
            <a:endParaRPr lang="en-US" altLang="ja-JP" dirty="0"/>
          </a:p>
        </p:txBody>
      </p:sp>
    </p:spTree>
    <p:extLst>
      <p:ext uri="{BB962C8B-B14F-4D97-AF65-F5344CB8AC3E}">
        <p14:creationId xmlns:p14="http://schemas.microsoft.com/office/powerpoint/2010/main" val="132961002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fld id="{13AA8BCF-81B6-4495-8ACD-469C7EE87CC4}" type="datetime1">
              <a:rPr lang="ja-JP" altLang="en-US" smtClean="0"/>
              <a:pPr>
                <a:defRPr/>
              </a:pPr>
              <a:t>2026/8/14</a:t>
            </a:fld>
            <a:endParaRPr lang="en-US" altLang="ja-JP" dirty="0"/>
          </a:p>
        </p:txBody>
      </p:sp>
      <p:sp>
        <p:nvSpPr>
          <p:cNvPr id="5" name="Footer Placeholder 4"/>
          <p:cNvSpPr>
            <a:spLocks noGrp="1"/>
          </p:cNvSpPr>
          <p:nvPr>
            <p:ph type="ftr" sz="quarter" idx="11"/>
          </p:nvPr>
        </p:nvSpPr>
        <p:spPr/>
        <p:txBody>
          <a:bodyPr/>
          <a:lstStyle/>
          <a:p>
            <a:pPr>
              <a:defRPr/>
            </a:pPr>
            <a:endParaRPr lang="ja-JP" altLang="en-US" dirty="0"/>
          </a:p>
        </p:txBody>
      </p:sp>
      <p:sp>
        <p:nvSpPr>
          <p:cNvPr id="6" name="Slide Number Placeholder 5"/>
          <p:cNvSpPr>
            <a:spLocks noGrp="1"/>
          </p:cNvSpPr>
          <p:nvPr>
            <p:ph type="sldNum" sz="quarter" idx="12"/>
          </p:nvPr>
        </p:nvSpPr>
        <p:spPr/>
        <p:txBody>
          <a:bodyPr/>
          <a:lstStyle/>
          <a:p>
            <a:pPr>
              <a:defRPr/>
            </a:pPr>
            <a:fld id="{83F59F8C-994B-432C-AB40-74A0215D506C}" type="slidenum">
              <a:rPr lang="en-US" altLang="ja-JP" smtClean="0"/>
              <a:pPr>
                <a:defRPr/>
              </a:pPr>
              <a:t>‹#›</a:t>
            </a:fld>
            <a:endParaRPr lang="en-US" altLang="ja-JP" dirty="0"/>
          </a:p>
        </p:txBody>
      </p:sp>
    </p:spTree>
    <p:extLst>
      <p:ext uri="{BB962C8B-B14F-4D97-AF65-F5344CB8AC3E}">
        <p14:creationId xmlns:p14="http://schemas.microsoft.com/office/powerpoint/2010/main" val="3493425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82"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82" y="4589467"/>
            <a:ext cx="8543925" cy="1500187"/>
          </a:xfrm>
        </p:spPr>
        <p:txBody>
          <a:bodyPr/>
          <a:lstStyle>
            <a:lvl1pPr marL="0" indent="0">
              <a:buNone/>
              <a:defRPr sz="2401">
                <a:solidFill>
                  <a:schemeClr val="tx1"/>
                </a:solidFill>
              </a:defRPr>
            </a:lvl1pPr>
            <a:lvl2pPr marL="457161" indent="0">
              <a:buNone/>
              <a:defRPr sz="2000">
                <a:solidFill>
                  <a:schemeClr val="tx1">
                    <a:tint val="75000"/>
                  </a:schemeClr>
                </a:solidFill>
              </a:defRPr>
            </a:lvl2pPr>
            <a:lvl3pPr marL="914324" indent="0">
              <a:buNone/>
              <a:defRPr sz="1800">
                <a:solidFill>
                  <a:schemeClr val="tx1">
                    <a:tint val="75000"/>
                  </a:schemeClr>
                </a:solidFill>
              </a:defRPr>
            </a:lvl3pPr>
            <a:lvl4pPr marL="1371485" indent="0">
              <a:buNone/>
              <a:defRPr sz="1600">
                <a:solidFill>
                  <a:schemeClr val="tx1">
                    <a:tint val="75000"/>
                  </a:schemeClr>
                </a:solidFill>
              </a:defRPr>
            </a:lvl4pPr>
            <a:lvl5pPr marL="1828647" indent="0">
              <a:buNone/>
              <a:defRPr sz="1600">
                <a:solidFill>
                  <a:schemeClr val="tx1">
                    <a:tint val="75000"/>
                  </a:schemeClr>
                </a:solidFill>
              </a:defRPr>
            </a:lvl5pPr>
            <a:lvl6pPr marL="2285809" indent="0">
              <a:buNone/>
              <a:defRPr sz="1600">
                <a:solidFill>
                  <a:schemeClr val="tx1">
                    <a:tint val="75000"/>
                  </a:schemeClr>
                </a:solidFill>
              </a:defRPr>
            </a:lvl6pPr>
            <a:lvl7pPr marL="2742970" indent="0">
              <a:buNone/>
              <a:defRPr sz="1600">
                <a:solidFill>
                  <a:schemeClr val="tx1">
                    <a:tint val="75000"/>
                  </a:schemeClr>
                </a:solidFill>
              </a:defRPr>
            </a:lvl7pPr>
            <a:lvl8pPr marL="3200132" indent="0">
              <a:buNone/>
              <a:defRPr sz="1600">
                <a:solidFill>
                  <a:schemeClr val="tx1">
                    <a:tint val="75000"/>
                  </a:schemeClr>
                </a:solidFill>
              </a:defRPr>
            </a:lvl8pPr>
            <a:lvl9pPr marL="3657293"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pPr>
              <a:defRPr/>
            </a:pPr>
            <a:fld id="{70DF1CB7-703C-4A9A-9D52-1442692FE2E3}" type="datetime1">
              <a:rPr lang="ja-JP" altLang="en-US" smtClean="0"/>
              <a:pPr>
                <a:defRPr/>
              </a:pPr>
              <a:t>2026/8/14</a:t>
            </a:fld>
            <a:endParaRPr lang="en-US" altLang="ja-JP" dirty="0"/>
          </a:p>
        </p:txBody>
      </p:sp>
      <p:sp>
        <p:nvSpPr>
          <p:cNvPr id="5" name="Footer Placeholder 4"/>
          <p:cNvSpPr>
            <a:spLocks noGrp="1"/>
          </p:cNvSpPr>
          <p:nvPr>
            <p:ph type="ftr" sz="quarter" idx="11"/>
          </p:nvPr>
        </p:nvSpPr>
        <p:spPr/>
        <p:txBody>
          <a:bodyPr/>
          <a:lstStyle/>
          <a:p>
            <a:pPr>
              <a:defRPr/>
            </a:pPr>
            <a:endParaRPr lang="ja-JP" altLang="en-US" dirty="0"/>
          </a:p>
        </p:txBody>
      </p:sp>
      <p:sp>
        <p:nvSpPr>
          <p:cNvPr id="6" name="Slide Number Placeholder 5"/>
          <p:cNvSpPr>
            <a:spLocks noGrp="1"/>
          </p:cNvSpPr>
          <p:nvPr>
            <p:ph type="sldNum" sz="quarter" idx="12"/>
          </p:nvPr>
        </p:nvSpPr>
        <p:spPr/>
        <p:txBody>
          <a:bodyPr/>
          <a:lstStyle/>
          <a:p>
            <a:pPr>
              <a:defRPr/>
            </a:pPr>
            <a:fld id="{4AFBDE24-8B39-47C2-94F3-636846878301}" type="slidenum">
              <a:rPr lang="en-US" altLang="ja-JP" smtClean="0"/>
              <a:pPr>
                <a:defRPr/>
              </a:pPr>
              <a:t>‹#›</a:t>
            </a:fld>
            <a:endParaRPr lang="en-US" altLang="ja-JP" dirty="0"/>
          </a:p>
        </p:txBody>
      </p:sp>
    </p:spTree>
    <p:extLst>
      <p:ext uri="{BB962C8B-B14F-4D97-AF65-F5344CB8AC3E}">
        <p14:creationId xmlns:p14="http://schemas.microsoft.com/office/powerpoint/2010/main" val="280467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pPr>
              <a:defRPr/>
            </a:pPr>
            <a:fld id="{B93ECE5D-356A-44AB-BB4F-D50EFEF8055E}" type="datetime1">
              <a:rPr lang="ja-JP" altLang="en-US" smtClean="0"/>
              <a:pPr>
                <a:defRPr/>
              </a:pPr>
              <a:t>2026/8/14</a:t>
            </a:fld>
            <a:endParaRPr lang="en-US" altLang="ja-JP" dirty="0"/>
          </a:p>
        </p:txBody>
      </p:sp>
      <p:sp>
        <p:nvSpPr>
          <p:cNvPr id="6" name="Footer Placeholder 5"/>
          <p:cNvSpPr>
            <a:spLocks noGrp="1"/>
          </p:cNvSpPr>
          <p:nvPr>
            <p:ph type="ftr" sz="quarter" idx="11"/>
          </p:nvPr>
        </p:nvSpPr>
        <p:spPr/>
        <p:txBody>
          <a:bodyPr/>
          <a:lstStyle/>
          <a:p>
            <a:pPr>
              <a:defRPr/>
            </a:pPr>
            <a:endParaRPr lang="ja-JP" altLang="en-US" dirty="0"/>
          </a:p>
        </p:txBody>
      </p:sp>
      <p:sp>
        <p:nvSpPr>
          <p:cNvPr id="7" name="Slide Number Placeholder 6"/>
          <p:cNvSpPr>
            <a:spLocks noGrp="1"/>
          </p:cNvSpPr>
          <p:nvPr>
            <p:ph type="sldNum" sz="quarter" idx="12"/>
          </p:nvPr>
        </p:nvSpPr>
        <p:spPr/>
        <p:txBody>
          <a:bodyPr/>
          <a:lstStyle/>
          <a:p>
            <a:pPr>
              <a:defRPr/>
            </a:pPr>
            <a:fld id="{FB5CB660-00CA-441F-9408-463D35E77DC9}" type="slidenum">
              <a:rPr lang="en-US" altLang="ja-JP" smtClean="0"/>
              <a:pPr>
                <a:defRPr/>
              </a:pPr>
              <a:t>‹#›</a:t>
            </a:fld>
            <a:endParaRPr lang="en-US" altLang="ja-JP" dirty="0"/>
          </a:p>
        </p:txBody>
      </p:sp>
    </p:spTree>
    <p:extLst>
      <p:ext uri="{BB962C8B-B14F-4D97-AF65-F5344CB8AC3E}">
        <p14:creationId xmlns:p14="http://schemas.microsoft.com/office/powerpoint/2010/main" val="1296337971"/>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30"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30" y="1681164"/>
            <a:ext cx="4190702" cy="823912"/>
          </a:xfrm>
        </p:spPr>
        <p:txBody>
          <a:bodyPr anchor="b"/>
          <a:lstStyle>
            <a:lvl1pPr marL="0" indent="0">
              <a:buNone/>
              <a:defRPr sz="2401" b="1"/>
            </a:lvl1pPr>
            <a:lvl2pPr marL="457161" indent="0">
              <a:buNone/>
              <a:defRPr sz="2000" b="1"/>
            </a:lvl2pPr>
            <a:lvl3pPr marL="914324" indent="0">
              <a:buNone/>
              <a:defRPr sz="1800" b="1"/>
            </a:lvl3pPr>
            <a:lvl4pPr marL="1371485" indent="0">
              <a:buNone/>
              <a:defRPr sz="1600" b="1"/>
            </a:lvl4pPr>
            <a:lvl5pPr marL="1828647" indent="0">
              <a:buNone/>
              <a:defRPr sz="1600" b="1"/>
            </a:lvl5pPr>
            <a:lvl6pPr marL="2285809" indent="0">
              <a:buNone/>
              <a:defRPr sz="1600" b="1"/>
            </a:lvl6pPr>
            <a:lvl7pPr marL="2742970" indent="0">
              <a:buNone/>
              <a:defRPr sz="1600" b="1"/>
            </a:lvl7pPr>
            <a:lvl8pPr marL="3200132" indent="0">
              <a:buNone/>
              <a:defRPr sz="1600" b="1"/>
            </a:lvl8pPr>
            <a:lvl9pPr marL="3657293"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30" y="2505076"/>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5" y="1681164"/>
            <a:ext cx="4211340" cy="823912"/>
          </a:xfrm>
        </p:spPr>
        <p:txBody>
          <a:bodyPr anchor="b"/>
          <a:lstStyle>
            <a:lvl1pPr marL="0" indent="0">
              <a:buNone/>
              <a:defRPr sz="2401" b="1"/>
            </a:lvl1pPr>
            <a:lvl2pPr marL="457161" indent="0">
              <a:buNone/>
              <a:defRPr sz="2000" b="1"/>
            </a:lvl2pPr>
            <a:lvl3pPr marL="914324" indent="0">
              <a:buNone/>
              <a:defRPr sz="1800" b="1"/>
            </a:lvl3pPr>
            <a:lvl4pPr marL="1371485" indent="0">
              <a:buNone/>
              <a:defRPr sz="1600" b="1"/>
            </a:lvl4pPr>
            <a:lvl5pPr marL="1828647" indent="0">
              <a:buNone/>
              <a:defRPr sz="1600" b="1"/>
            </a:lvl5pPr>
            <a:lvl6pPr marL="2285809" indent="0">
              <a:buNone/>
              <a:defRPr sz="1600" b="1"/>
            </a:lvl6pPr>
            <a:lvl7pPr marL="2742970" indent="0">
              <a:buNone/>
              <a:defRPr sz="1600" b="1"/>
            </a:lvl7pPr>
            <a:lvl8pPr marL="3200132" indent="0">
              <a:buNone/>
              <a:defRPr sz="1600" b="1"/>
            </a:lvl8pPr>
            <a:lvl9pPr marL="3657293"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5" y="2505076"/>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pPr>
              <a:defRPr/>
            </a:pPr>
            <a:fld id="{3DB834C3-B4C1-4911-AAF8-E1CE018711B6}" type="datetime1">
              <a:rPr lang="ja-JP" altLang="en-US" smtClean="0"/>
              <a:pPr>
                <a:defRPr/>
              </a:pPr>
              <a:t>2026/8/14</a:t>
            </a:fld>
            <a:endParaRPr lang="en-US" altLang="ja-JP" dirty="0"/>
          </a:p>
        </p:txBody>
      </p:sp>
      <p:sp>
        <p:nvSpPr>
          <p:cNvPr id="8" name="Footer Placeholder 7"/>
          <p:cNvSpPr>
            <a:spLocks noGrp="1"/>
          </p:cNvSpPr>
          <p:nvPr>
            <p:ph type="ftr" sz="quarter" idx="11"/>
          </p:nvPr>
        </p:nvSpPr>
        <p:spPr/>
        <p:txBody>
          <a:bodyPr/>
          <a:lstStyle/>
          <a:p>
            <a:pPr>
              <a:defRPr/>
            </a:pPr>
            <a:endParaRPr lang="ja-JP" altLang="en-US" dirty="0"/>
          </a:p>
        </p:txBody>
      </p:sp>
      <p:sp>
        <p:nvSpPr>
          <p:cNvPr id="9" name="Slide Number Placeholder 8"/>
          <p:cNvSpPr>
            <a:spLocks noGrp="1"/>
          </p:cNvSpPr>
          <p:nvPr>
            <p:ph type="sldNum" sz="quarter" idx="12"/>
          </p:nvPr>
        </p:nvSpPr>
        <p:spPr/>
        <p:txBody>
          <a:bodyPr/>
          <a:lstStyle/>
          <a:p>
            <a:pPr>
              <a:defRPr/>
            </a:pPr>
            <a:fld id="{6EAD3694-251C-44FF-924C-B2510AFE405D}" type="slidenum">
              <a:rPr lang="en-US" altLang="ja-JP" smtClean="0"/>
              <a:pPr>
                <a:defRPr/>
              </a:pPr>
              <a:t>‹#›</a:t>
            </a:fld>
            <a:endParaRPr lang="en-US" altLang="ja-JP" dirty="0"/>
          </a:p>
        </p:txBody>
      </p:sp>
    </p:spTree>
    <p:extLst>
      <p:ext uri="{BB962C8B-B14F-4D97-AF65-F5344CB8AC3E}">
        <p14:creationId xmlns:p14="http://schemas.microsoft.com/office/powerpoint/2010/main" val="3818616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pPr>
              <a:defRPr/>
            </a:pPr>
            <a:fld id="{348070EB-B87A-417C-895C-7284C3785D20}" type="datetime1">
              <a:rPr lang="ja-JP" altLang="en-US" smtClean="0"/>
              <a:pPr>
                <a:defRPr/>
              </a:pPr>
              <a:t>2026/8/14</a:t>
            </a:fld>
            <a:endParaRPr lang="en-US" altLang="ja-JP" dirty="0"/>
          </a:p>
        </p:txBody>
      </p:sp>
      <p:sp>
        <p:nvSpPr>
          <p:cNvPr id="4" name="Footer Placeholder 3"/>
          <p:cNvSpPr>
            <a:spLocks noGrp="1"/>
          </p:cNvSpPr>
          <p:nvPr>
            <p:ph type="ftr" sz="quarter" idx="11"/>
          </p:nvPr>
        </p:nvSpPr>
        <p:spPr/>
        <p:txBody>
          <a:bodyPr/>
          <a:lstStyle/>
          <a:p>
            <a:pPr>
              <a:defRPr/>
            </a:pPr>
            <a:endParaRPr lang="ja-JP" altLang="en-US" dirty="0"/>
          </a:p>
        </p:txBody>
      </p:sp>
      <p:sp>
        <p:nvSpPr>
          <p:cNvPr id="5" name="Slide Number Placeholder 4"/>
          <p:cNvSpPr>
            <a:spLocks noGrp="1"/>
          </p:cNvSpPr>
          <p:nvPr>
            <p:ph type="sldNum" sz="quarter" idx="12"/>
          </p:nvPr>
        </p:nvSpPr>
        <p:spPr/>
        <p:txBody>
          <a:bodyPr/>
          <a:lstStyle/>
          <a:p>
            <a:pPr>
              <a:defRPr/>
            </a:pPr>
            <a:fld id="{CBF4EA63-2A0A-4D58-BFAC-B70E34AADA4B}" type="slidenum">
              <a:rPr lang="en-US" altLang="ja-JP" smtClean="0"/>
              <a:pPr>
                <a:defRPr/>
              </a:pPr>
              <a:t>‹#›</a:t>
            </a:fld>
            <a:endParaRPr lang="en-US" altLang="ja-JP" dirty="0"/>
          </a:p>
        </p:txBody>
      </p:sp>
    </p:spTree>
    <p:extLst>
      <p:ext uri="{BB962C8B-B14F-4D97-AF65-F5344CB8AC3E}">
        <p14:creationId xmlns:p14="http://schemas.microsoft.com/office/powerpoint/2010/main" val="245992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31CEB070-3CE5-43AF-9C55-3EB219A05B13}" type="datetime1">
              <a:rPr lang="ja-JP" altLang="en-US" smtClean="0"/>
              <a:pPr>
                <a:defRPr/>
              </a:pPr>
              <a:t>2026/8/14</a:t>
            </a:fld>
            <a:endParaRPr lang="en-US" altLang="ja-JP" dirty="0"/>
          </a:p>
        </p:txBody>
      </p:sp>
      <p:sp>
        <p:nvSpPr>
          <p:cNvPr id="3" name="Footer Placeholder 2"/>
          <p:cNvSpPr>
            <a:spLocks noGrp="1"/>
          </p:cNvSpPr>
          <p:nvPr>
            <p:ph type="ftr" sz="quarter" idx="11"/>
          </p:nvPr>
        </p:nvSpPr>
        <p:spPr/>
        <p:txBody>
          <a:bodyPr/>
          <a:lstStyle/>
          <a:p>
            <a:pPr>
              <a:defRPr/>
            </a:pPr>
            <a:endParaRPr lang="ja-JP" altLang="en-US" dirty="0"/>
          </a:p>
        </p:txBody>
      </p:sp>
      <p:sp>
        <p:nvSpPr>
          <p:cNvPr id="4" name="Slide Number Placeholder 3"/>
          <p:cNvSpPr>
            <a:spLocks noGrp="1"/>
          </p:cNvSpPr>
          <p:nvPr>
            <p:ph type="sldNum" sz="quarter" idx="12"/>
          </p:nvPr>
        </p:nvSpPr>
        <p:spPr/>
        <p:txBody>
          <a:bodyPr/>
          <a:lstStyle/>
          <a:p>
            <a:pPr>
              <a:defRPr/>
            </a:pPr>
            <a:fld id="{F2F77F4F-F529-4BA0-A99F-C723EBDF7AD2}" type="slidenum">
              <a:rPr lang="en-US" altLang="ja-JP" smtClean="0"/>
              <a:pPr>
                <a:defRPr/>
              </a:pPr>
              <a:t>‹#›</a:t>
            </a:fld>
            <a:endParaRPr lang="en-US" altLang="ja-JP" dirty="0"/>
          </a:p>
        </p:txBody>
      </p:sp>
    </p:spTree>
    <p:extLst>
      <p:ext uri="{BB962C8B-B14F-4D97-AF65-F5344CB8AC3E}">
        <p14:creationId xmlns:p14="http://schemas.microsoft.com/office/powerpoint/2010/main" val="2661625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3199"/>
            </a:lvl1pPr>
          </a:lstStyle>
          <a:p>
            <a:r>
              <a:rPr lang="ja-JP" altLang="en-US"/>
              <a:t>マスター タイトルの書式設定</a:t>
            </a:r>
            <a:endParaRPr lang="en-US" dirty="0"/>
          </a:p>
        </p:txBody>
      </p:sp>
      <p:sp>
        <p:nvSpPr>
          <p:cNvPr id="3" name="Content Placeholder 2"/>
          <p:cNvSpPr>
            <a:spLocks noGrp="1"/>
          </p:cNvSpPr>
          <p:nvPr>
            <p:ph idx="1"/>
          </p:nvPr>
        </p:nvSpPr>
        <p:spPr>
          <a:xfrm>
            <a:off x="4211342" y="987429"/>
            <a:ext cx="5014913" cy="4873625"/>
          </a:xfrm>
        </p:spPr>
        <p:txBody>
          <a:bodyPr/>
          <a:lstStyle>
            <a:lvl1pPr>
              <a:defRPr sz="3199"/>
            </a:lvl1pPr>
            <a:lvl2pPr>
              <a:defRPr sz="2799"/>
            </a:lvl2pPr>
            <a:lvl3pPr>
              <a:defRPr sz="2401"/>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600"/>
            </a:lvl1pPr>
            <a:lvl2pPr marL="457161" indent="0">
              <a:buNone/>
              <a:defRPr sz="1400"/>
            </a:lvl2pPr>
            <a:lvl3pPr marL="914324" indent="0">
              <a:buNone/>
              <a:defRPr sz="1200"/>
            </a:lvl3pPr>
            <a:lvl4pPr marL="1371485" indent="0">
              <a:buNone/>
              <a:defRPr sz="1000"/>
            </a:lvl4pPr>
            <a:lvl5pPr marL="1828647" indent="0">
              <a:buNone/>
              <a:defRPr sz="1000"/>
            </a:lvl5pPr>
            <a:lvl6pPr marL="2285809" indent="0">
              <a:buNone/>
              <a:defRPr sz="1000"/>
            </a:lvl6pPr>
            <a:lvl7pPr marL="2742970" indent="0">
              <a:buNone/>
              <a:defRPr sz="1000"/>
            </a:lvl7pPr>
            <a:lvl8pPr marL="3200132" indent="0">
              <a:buNone/>
              <a:defRPr sz="1000"/>
            </a:lvl8pPr>
            <a:lvl9pPr marL="3657293"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a:defRPr/>
            </a:pPr>
            <a:fld id="{B93ECE5D-356A-44AB-BB4F-D50EFEF8055E}" type="datetime1">
              <a:rPr lang="ja-JP" altLang="en-US" smtClean="0"/>
              <a:pPr>
                <a:defRPr/>
              </a:pPr>
              <a:t>2026/8/14</a:t>
            </a:fld>
            <a:endParaRPr lang="en-US" altLang="ja-JP" dirty="0"/>
          </a:p>
        </p:txBody>
      </p:sp>
      <p:sp>
        <p:nvSpPr>
          <p:cNvPr id="6" name="Footer Placeholder 5"/>
          <p:cNvSpPr>
            <a:spLocks noGrp="1"/>
          </p:cNvSpPr>
          <p:nvPr>
            <p:ph type="ftr" sz="quarter" idx="11"/>
          </p:nvPr>
        </p:nvSpPr>
        <p:spPr/>
        <p:txBody>
          <a:bodyPr/>
          <a:lstStyle/>
          <a:p>
            <a:pPr>
              <a:defRPr/>
            </a:pPr>
            <a:endParaRPr lang="ja-JP" altLang="en-US" dirty="0"/>
          </a:p>
        </p:txBody>
      </p:sp>
      <p:sp>
        <p:nvSpPr>
          <p:cNvPr id="7" name="Slide Number Placeholder 6"/>
          <p:cNvSpPr>
            <a:spLocks noGrp="1"/>
          </p:cNvSpPr>
          <p:nvPr>
            <p:ph type="sldNum" sz="quarter" idx="12"/>
          </p:nvPr>
        </p:nvSpPr>
        <p:spPr/>
        <p:txBody>
          <a:bodyPr/>
          <a:lstStyle/>
          <a:p>
            <a:pPr>
              <a:defRPr/>
            </a:pPr>
            <a:fld id="{FB5CB660-00CA-441F-9408-463D35E77DC9}" type="slidenum">
              <a:rPr lang="en-US" altLang="ja-JP" smtClean="0"/>
              <a:pPr>
                <a:defRPr/>
              </a:pPr>
              <a:t>‹#›</a:t>
            </a:fld>
            <a:endParaRPr lang="en-US" altLang="ja-JP" dirty="0"/>
          </a:p>
        </p:txBody>
      </p:sp>
    </p:spTree>
    <p:extLst>
      <p:ext uri="{BB962C8B-B14F-4D97-AF65-F5344CB8AC3E}">
        <p14:creationId xmlns:p14="http://schemas.microsoft.com/office/powerpoint/2010/main" val="384815187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319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2" y="987429"/>
            <a:ext cx="5014913" cy="4873625"/>
          </a:xfrm>
        </p:spPr>
        <p:txBody>
          <a:bodyPr anchor="t"/>
          <a:lstStyle>
            <a:lvl1pPr marL="0" indent="0">
              <a:buNone/>
              <a:defRPr sz="3199"/>
            </a:lvl1pPr>
            <a:lvl2pPr marL="457161" indent="0">
              <a:buNone/>
              <a:defRPr sz="2799"/>
            </a:lvl2pPr>
            <a:lvl3pPr marL="914324" indent="0">
              <a:buNone/>
              <a:defRPr sz="2401"/>
            </a:lvl3pPr>
            <a:lvl4pPr marL="1371485" indent="0">
              <a:buNone/>
              <a:defRPr sz="2000"/>
            </a:lvl4pPr>
            <a:lvl5pPr marL="1828647" indent="0">
              <a:buNone/>
              <a:defRPr sz="2000"/>
            </a:lvl5pPr>
            <a:lvl6pPr marL="2285809" indent="0">
              <a:buNone/>
              <a:defRPr sz="2000"/>
            </a:lvl6pPr>
            <a:lvl7pPr marL="2742970" indent="0">
              <a:buNone/>
              <a:defRPr sz="2000"/>
            </a:lvl7pPr>
            <a:lvl8pPr marL="3200132" indent="0">
              <a:buNone/>
              <a:defRPr sz="2000"/>
            </a:lvl8pPr>
            <a:lvl9pPr marL="3657293"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600"/>
            </a:lvl1pPr>
            <a:lvl2pPr marL="457161" indent="0">
              <a:buNone/>
              <a:defRPr sz="1400"/>
            </a:lvl2pPr>
            <a:lvl3pPr marL="914324" indent="0">
              <a:buNone/>
              <a:defRPr sz="1200"/>
            </a:lvl3pPr>
            <a:lvl4pPr marL="1371485" indent="0">
              <a:buNone/>
              <a:defRPr sz="1000"/>
            </a:lvl4pPr>
            <a:lvl5pPr marL="1828647" indent="0">
              <a:buNone/>
              <a:defRPr sz="1000"/>
            </a:lvl5pPr>
            <a:lvl6pPr marL="2285809" indent="0">
              <a:buNone/>
              <a:defRPr sz="1000"/>
            </a:lvl6pPr>
            <a:lvl7pPr marL="2742970" indent="0">
              <a:buNone/>
              <a:defRPr sz="1000"/>
            </a:lvl7pPr>
            <a:lvl8pPr marL="3200132" indent="0">
              <a:buNone/>
              <a:defRPr sz="1000"/>
            </a:lvl8pPr>
            <a:lvl9pPr marL="3657293"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a:defRPr/>
            </a:pPr>
            <a:fld id="{B93ECE5D-356A-44AB-BB4F-D50EFEF8055E}" type="datetime1">
              <a:rPr lang="ja-JP" altLang="en-US" smtClean="0"/>
              <a:pPr>
                <a:defRPr/>
              </a:pPr>
              <a:t>2026/8/14</a:t>
            </a:fld>
            <a:endParaRPr lang="en-US" altLang="ja-JP" dirty="0"/>
          </a:p>
        </p:txBody>
      </p:sp>
      <p:sp>
        <p:nvSpPr>
          <p:cNvPr id="6" name="Footer Placeholder 5"/>
          <p:cNvSpPr>
            <a:spLocks noGrp="1"/>
          </p:cNvSpPr>
          <p:nvPr>
            <p:ph type="ftr" sz="quarter" idx="11"/>
          </p:nvPr>
        </p:nvSpPr>
        <p:spPr/>
        <p:txBody>
          <a:bodyPr/>
          <a:lstStyle/>
          <a:p>
            <a:pPr>
              <a:defRPr/>
            </a:pPr>
            <a:endParaRPr lang="ja-JP" altLang="en-US" dirty="0"/>
          </a:p>
        </p:txBody>
      </p:sp>
      <p:sp>
        <p:nvSpPr>
          <p:cNvPr id="7" name="Slide Number Placeholder 6"/>
          <p:cNvSpPr>
            <a:spLocks noGrp="1"/>
          </p:cNvSpPr>
          <p:nvPr>
            <p:ph type="sldNum" sz="quarter" idx="12"/>
          </p:nvPr>
        </p:nvSpPr>
        <p:spPr/>
        <p:txBody>
          <a:bodyPr/>
          <a:lstStyle/>
          <a:p>
            <a:pPr>
              <a:defRPr/>
            </a:pPr>
            <a:fld id="{FB5CB660-00CA-441F-9408-463D35E77DC9}" type="slidenum">
              <a:rPr lang="en-US" altLang="ja-JP" smtClean="0"/>
              <a:pPr>
                <a:defRPr/>
              </a:pPr>
              <a:t>‹#›</a:t>
            </a:fld>
            <a:endParaRPr lang="en-US" altLang="ja-JP" dirty="0"/>
          </a:p>
        </p:txBody>
      </p:sp>
    </p:spTree>
    <p:extLst>
      <p:ext uri="{BB962C8B-B14F-4D97-AF65-F5344CB8AC3E}">
        <p14:creationId xmlns:p14="http://schemas.microsoft.com/office/powerpoint/2010/main" val="500426818"/>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40"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40"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4"/>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93ECE5D-356A-44AB-BB4F-D50EFEF8055E}" type="datetime1">
              <a:rPr lang="ja-JP" altLang="en-US" smtClean="0"/>
              <a:pPr>
                <a:defRPr/>
              </a:pPr>
              <a:t>2026/8/14</a:t>
            </a:fld>
            <a:endParaRPr lang="en-US" altLang="ja-JP" dirty="0"/>
          </a:p>
        </p:txBody>
      </p:sp>
      <p:sp>
        <p:nvSpPr>
          <p:cNvPr id="5" name="Footer Placeholder 4"/>
          <p:cNvSpPr>
            <a:spLocks noGrp="1"/>
          </p:cNvSpPr>
          <p:nvPr>
            <p:ph type="ftr" sz="quarter" idx="3"/>
          </p:nvPr>
        </p:nvSpPr>
        <p:spPr>
          <a:xfrm>
            <a:off x="3281365" y="6356354"/>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ja-JP" altLang="en-US" dirty="0"/>
          </a:p>
        </p:txBody>
      </p:sp>
      <p:sp>
        <p:nvSpPr>
          <p:cNvPr id="6" name="Slide Number Placeholder 5"/>
          <p:cNvSpPr>
            <a:spLocks noGrp="1"/>
          </p:cNvSpPr>
          <p:nvPr>
            <p:ph type="sldNum" sz="quarter" idx="4"/>
          </p:nvPr>
        </p:nvSpPr>
        <p:spPr>
          <a:xfrm>
            <a:off x="6996113" y="6356354"/>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B5CB660-00CA-441F-9408-463D35E77DC9}" type="slidenum">
              <a:rPr lang="en-US" altLang="ja-JP" smtClean="0"/>
              <a:pPr>
                <a:defRPr/>
              </a:pPr>
              <a:t>‹#›</a:t>
            </a:fld>
            <a:endParaRPr lang="en-US" altLang="ja-JP" dirty="0"/>
          </a:p>
        </p:txBody>
      </p:sp>
      <p:pic>
        <p:nvPicPr>
          <p:cNvPr id="7" name="図 6">
            <a:extLst>
              <a:ext uri="{FF2B5EF4-FFF2-40B4-BE49-F238E27FC236}">
                <a16:creationId xmlns:a16="http://schemas.microsoft.com/office/drawing/2014/main" id="{A6F55B2B-4099-4896-E5C7-A9348CD0377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193360" y="188640"/>
            <a:ext cx="1102443" cy="421150"/>
          </a:xfrm>
          <a:prstGeom prst="rect">
            <a:avLst/>
          </a:prstGeom>
        </p:spPr>
      </p:pic>
      <p:cxnSp>
        <p:nvCxnSpPr>
          <p:cNvPr id="8" name="直線コネクタ 7">
            <a:extLst>
              <a:ext uri="{FF2B5EF4-FFF2-40B4-BE49-F238E27FC236}">
                <a16:creationId xmlns:a16="http://schemas.microsoft.com/office/drawing/2014/main" id="{9364BFD9-1329-D3D6-987E-B0FCF42F0418}"/>
              </a:ext>
            </a:extLst>
          </p:cNvPr>
          <p:cNvCxnSpPr/>
          <p:nvPr userDrawn="1"/>
        </p:nvCxnSpPr>
        <p:spPr>
          <a:xfrm>
            <a:off x="381003" y="785490"/>
            <a:ext cx="9158288" cy="0"/>
          </a:xfrm>
          <a:prstGeom prst="line">
            <a:avLst/>
          </a:prstGeom>
          <a:ln w="444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2521194"/>
      </p:ext>
    </p:extLst>
  </p:cSld>
  <p:clrMap bg1="lt1" tx1="dk1" bg2="lt2" tx2="dk2" accent1="accent1" accent2="accent2" accent3="accent3" accent4="accent4" accent5="accent5" accent6="accent6" hlink="hlink" folHlink="folHlink"/>
  <p:sldLayoutIdLst>
    <p:sldLayoutId id="2147490605" r:id="rId1"/>
    <p:sldLayoutId id="2147490606" r:id="rId2"/>
    <p:sldLayoutId id="2147490607" r:id="rId3"/>
    <p:sldLayoutId id="2147490608" r:id="rId4"/>
    <p:sldLayoutId id="2147490609" r:id="rId5"/>
    <p:sldLayoutId id="2147490610" r:id="rId6"/>
    <p:sldLayoutId id="2147490611" r:id="rId7"/>
    <p:sldLayoutId id="2147490612" r:id="rId8"/>
    <p:sldLayoutId id="2147490613" r:id="rId9"/>
    <p:sldLayoutId id="2147490614" r:id="rId10"/>
    <p:sldLayoutId id="2147490615" r:id="rId11"/>
  </p:sldLayoutIdLst>
  <p:hf hdr="0" ftr="0" dt="0"/>
  <p:txStyles>
    <p:title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582" indent="-228582" algn="l" defTabSz="914324" rtl="0" eaLnBrk="1" latinLnBrk="0" hangingPunct="1">
        <a:lnSpc>
          <a:spcPct val="90000"/>
        </a:lnSpc>
        <a:spcBef>
          <a:spcPts val="1000"/>
        </a:spcBef>
        <a:buFont typeface="Arial" panose="020B0604020202020204" pitchFamily="34" charset="0"/>
        <a:buChar char="•"/>
        <a:defRPr kumimoji="1" sz="2799" kern="1200">
          <a:solidFill>
            <a:schemeClr val="tx1"/>
          </a:solidFill>
          <a:latin typeface="+mn-lt"/>
          <a:ea typeface="+mn-ea"/>
          <a:cs typeface="+mn-cs"/>
        </a:defRPr>
      </a:lvl1pPr>
      <a:lvl2pPr marL="685742" indent="-228582" algn="l" defTabSz="914324" rtl="0" eaLnBrk="1" latinLnBrk="0" hangingPunct="1">
        <a:lnSpc>
          <a:spcPct val="90000"/>
        </a:lnSpc>
        <a:spcBef>
          <a:spcPts val="500"/>
        </a:spcBef>
        <a:buFont typeface="Arial" panose="020B0604020202020204" pitchFamily="34" charset="0"/>
        <a:buChar char="•"/>
        <a:defRPr kumimoji="1" sz="2401" kern="1200">
          <a:solidFill>
            <a:schemeClr val="tx1"/>
          </a:solidFill>
          <a:latin typeface="+mn-lt"/>
          <a:ea typeface="+mn-ea"/>
          <a:cs typeface="+mn-cs"/>
        </a:defRPr>
      </a:lvl2pPr>
      <a:lvl3pPr marL="1142905" indent="-228582" algn="l" defTabSz="914324"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064" indent="-228582"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227" indent="-228582"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390" indent="-228582"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551" indent="-228582"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714" indent="-228582"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5874" indent="-228582"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324" rtl="0" eaLnBrk="1" latinLnBrk="0" hangingPunct="1">
        <a:defRPr kumimoji="1" sz="1800" kern="1200">
          <a:solidFill>
            <a:schemeClr val="tx1"/>
          </a:solidFill>
          <a:latin typeface="+mn-lt"/>
          <a:ea typeface="+mn-ea"/>
          <a:cs typeface="+mn-cs"/>
        </a:defRPr>
      </a:lvl1pPr>
      <a:lvl2pPr marL="457161" algn="l" defTabSz="914324" rtl="0" eaLnBrk="1" latinLnBrk="0" hangingPunct="1">
        <a:defRPr kumimoji="1" sz="1800" kern="1200">
          <a:solidFill>
            <a:schemeClr val="tx1"/>
          </a:solidFill>
          <a:latin typeface="+mn-lt"/>
          <a:ea typeface="+mn-ea"/>
          <a:cs typeface="+mn-cs"/>
        </a:defRPr>
      </a:lvl2pPr>
      <a:lvl3pPr marL="914324" algn="l" defTabSz="914324" rtl="0" eaLnBrk="1" latinLnBrk="0" hangingPunct="1">
        <a:defRPr kumimoji="1" sz="1800" kern="1200">
          <a:solidFill>
            <a:schemeClr val="tx1"/>
          </a:solidFill>
          <a:latin typeface="+mn-lt"/>
          <a:ea typeface="+mn-ea"/>
          <a:cs typeface="+mn-cs"/>
        </a:defRPr>
      </a:lvl3pPr>
      <a:lvl4pPr marL="1371485" algn="l" defTabSz="914324" rtl="0" eaLnBrk="1" latinLnBrk="0" hangingPunct="1">
        <a:defRPr kumimoji="1" sz="1800" kern="1200">
          <a:solidFill>
            <a:schemeClr val="tx1"/>
          </a:solidFill>
          <a:latin typeface="+mn-lt"/>
          <a:ea typeface="+mn-ea"/>
          <a:cs typeface="+mn-cs"/>
        </a:defRPr>
      </a:lvl4pPr>
      <a:lvl5pPr marL="1828647" algn="l" defTabSz="914324" rtl="0" eaLnBrk="1" latinLnBrk="0" hangingPunct="1">
        <a:defRPr kumimoji="1" sz="1800" kern="1200">
          <a:solidFill>
            <a:schemeClr val="tx1"/>
          </a:solidFill>
          <a:latin typeface="+mn-lt"/>
          <a:ea typeface="+mn-ea"/>
          <a:cs typeface="+mn-cs"/>
        </a:defRPr>
      </a:lvl5pPr>
      <a:lvl6pPr marL="2285809" algn="l" defTabSz="914324" rtl="0" eaLnBrk="1" latinLnBrk="0" hangingPunct="1">
        <a:defRPr kumimoji="1" sz="1800" kern="1200">
          <a:solidFill>
            <a:schemeClr val="tx1"/>
          </a:solidFill>
          <a:latin typeface="+mn-lt"/>
          <a:ea typeface="+mn-ea"/>
          <a:cs typeface="+mn-cs"/>
        </a:defRPr>
      </a:lvl6pPr>
      <a:lvl7pPr marL="2742970" algn="l" defTabSz="914324" rtl="0" eaLnBrk="1" latinLnBrk="0" hangingPunct="1">
        <a:defRPr kumimoji="1" sz="1800" kern="1200">
          <a:solidFill>
            <a:schemeClr val="tx1"/>
          </a:solidFill>
          <a:latin typeface="+mn-lt"/>
          <a:ea typeface="+mn-ea"/>
          <a:cs typeface="+mn-cs"/>
        </a:defRPr>
      </a:lvl7pPr>
      <a:lvl8pPr marL="3200132" algn="l" defTabSz="914324" rtl="0" eaLnBrk="1" latinLnBrk="0" hangingPunct="1">
        <a:defRPr kumimoji="1" sz="1800" kern="1200">
          <a:solidFill>
            <a:schemeClr val="tx1"/>
          </a:solidFill>
          <a:latin typeface="+mn-lt"/>
          <a:ea typeface="+mn-ea"/>
          <a:cs typeface="+mn-cs"/>
        </a:defRPr>
      </a:lvl8pPr>
      <a:lvl9pPr marL="3657293" algn="l" defTabSz="914324"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116CF-2196-803F-6B89-71F232206CD2}"/>
            </a:ext>
          </a:extLst>
        </p:cNvPr>
        <p:cNvGrpSpPr/>
        <p:nvPr/>
      </p:nvGrpSpPr>
      <p:grpSpPr>
        <a:xfrm>
          <a:off x="0" y="0"/>
          <a:ext cx="0" cy="0"/>
          <a:chOff x="0" y="0"/>
          <a:chExt cx="0" cy="0"/>
        </a:xfrm>
      </p:grpSpPr>
      <p:sp>
        <p:nvSpPr>
          <p:cNvPr id="10" name="矢印: 右 9">
            <a:extLst>
              <a:ext uri="{FF2B5EF4-FFF2-40B4-BE49-F238E27FC236}">
                <a16:creationId xmlns:a16="http://schemas.microsoft.com/office/drawing/2014/main" id="{9430745B-A83B-1EEE-856E-1F8B3D282484}"/>
              </a:ext>
            </a:extLst>
          </p:cNvPr>
          <p:cNvSpPr/>
          <p:nvPr/>
        </p:nvSpPr>
        <p:spPr>
          <a:xfrm>
            <a:off x="4195142" y="5287707"/>
            <a:ext cx="1702618" cy="1381651"/>
          </a:xfrm>
          <a:prstGeom prst="rightArrow">
            <a:avLst>
              <a:gd name="adj1" fmla="val 69645"/>
              <a:gd name="adj2" fmla="val 3189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右 8">
            <a:extLst>
              <a:ext uri="{FF2B5EF4-FFF2-40B4-BE49-F238E27FC236}">
                <a16:creationId xmlns:a16="http://schemas.microsoft.com/office/drawing/2014/main" id="{B8AA83C9-5F94-FF10-37EA-7EE16F3172B1}"/>
              </a:ext>
            </a:extLst>
          </p:cNvPr>
          <p:cNvSpPr/>
          <p:nvPr/>
        </p:nvSpPr>
        <p:spPr>
          <a:xfrm>
            <a:off x="586086" y="5287707"/>
            <a:ext cx="1702618" cy="1381651"/>
          </a:xfrm>
          <a:prstGeom prst="rightArrow">
            <a:avLst>
              <a:gd name="adj1" fmla="val 69645"/>
              <a:gd name="adj2" fmla="val 3189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矢印: 右 7">
            <a:extLst>
              <a:ext uri="{FF2B5EF4-FFF2-40B4-BE49-F238E27FC236}">
                <a16:creationId xmlns:a16="http://schemas.microsoft.com/office/drawing/2014/main" id="{DD437C81-6C9D-895E-36AF-D70BDD8D2C18}"/>
              </a:ext>
            </a:extLst>
          </p:cNvPr>
          <p:cNvSpPr/>
          <p:nvPr/>
        </p:nvSpPr>
        <p:spPr>
          <a:xfrm>
            <a:off x="2398833" y="5287707"/>
            <a:ext cx="1702618" cy="1381651"/>
          </a:xfrm>
          <a:prstGeom prst="rightArrow">
            <a:avLst>
              <a:gd name="adj1" fmla="val 69645"/>
              <a:gd name="adj2" fmla="val 3189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矢印: 右 10">
            <a:extLst>
              <a:ext uri="{FF2B5EF4-FFF2-40B4-BE49-F238E27FC236}">
                <a16:creationId xmlns:a16="http://schemas.microsoft.com/office/drawing/2014/main" id="{A0A82F62-E12C-59C0-2F80-535BB08A7D68}"/>
              </a:ext>
            </a:extLst>
          </p:cNvPr>
          <p:cNvSpPr/>
          <p:nvPr/>
        </p:nvSpPr>
        <p:spPr>
          <a:xfrm>
            <a:off x="5993907" y="5287707"/>
            <a:ext cx="1702618" cy="1381651"/>
          </a:xfrm>
          <a:prstGeom prst="rightArrow">
            <a:avLst>
              <a:gd name="adj1" fmla="val 69645"/>
              <a:gd name="adj2" fmla="val 3189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右 11">
            <a:extLst>
              <a:ext uri="{FF2B5EF4-FFF2-40B4-BE49-F238E27FC236}">
                <a16:creationId xmlns:a16="http://schemas.microsoft.com/office/drawing/2014/main" id="{7C67E1AA-61B2-1985-D7E8-A72BAE1F539F}"/>
              </a:ext>
            </a:extLst>
          </p:cNvPr>
          <p:cNvSpPr/>
          <p:nvPr/>
        </p:nvSpPr>
        <p:spPr>
          <a:xfrm>
            <a:off x="7807996" y="5287707"/>
            <a:ext cx="1702618" cy="1381651"/>
          </a:xfrm>
          <a:prstGeom prst="rightArrow">
            <a:avLst>
              <a:gd name="adj1" fmla="val 69645"/>
              <a:gd name="adj2" fmla="val 31899"/>
            </a:avLst>
          </a:prstGeom>
          <a:solidFill>
            <a:schemeClr val="accent1">
              <a:lumMod val="20000"/>
              <a:lumOff val="8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5" name="表 4">
            <a:extLst>
              <a:ext uri="{FF2B5EF4-FFF2-40B4-BE49-F238E27FC236}">
                <a16:creationId xmlns:a16="http://schemas.microsoft.com/office/drawing/2014/main" id="{BC82C8CC-DE2E-8475-1FB9-B1E6E7C98264}"/>
              </a:ext>
            </a:extLst>
          </p:cNvPr>
          <p:cNvGraphicFramePr>
            <a:graphicFrameLocks/>
          </p:cNvGraphicFramePr>
          <p:nvPr>
            <p:extLst>
              <p:ext uri="{D42A27DB-BD31-4B8C-83A1-F6EECF244321}">
                <p14:modId xmlns:p14="http://schemas.microsoft.com/office/powerpoint/2010/main" val="2963983475"/>
              </p:ext>
            </p:extLst>
          </p:nvPr>
        </p:nvGraphicFramePr>
        <p:xfrm>
          <a:off x="560512" y="4519024"/>
          <a:ext cx="8928992" cy="2225038"/>
        </p:xfrm>
        <a:graphic>
          <a:graphicData uri="http://schemas.openxmlformats.org/drawingml/2006/table">
            <a:tbl>
              <a:tblPr firstRow="1" bandRow="1">
                <a:tableStyleId>{5940675A-B579-460E-94D1-54222C63F5DA}</a:tableStyleId>
              </a:tblPr>
              <a:tblGrid>
                <a:gridCol w="1785798">
                  <a:extLst>
                    <a:ext uri="{9D8B030D-6E8A-4147-A177-3AD203B41FA5}">
                      <a16:colId xmlns:a16="http://schemas.microsoft.com/office/drawing/2014/main" val="3124369926"/>
                    </a:ext>
                  </a:extLst>
                </a:gridCol>
                <a:gridCol w="1785798">
                  <a:extLst>
                    <a:ext uri="{9D8B030D-6E8A-4147-A177-3AD203B41FA5}">
                      <a16:colId xmlns:a16="http://schemas.microsoft.com/office/drawing/2014/main" val="3800371965"/>
                    </a:ext>
                  </a:extLst>
                </a:gridCol>
                <a:gridCol w="1785800">
                  <a:extLst>
                    <a:ext uri="{9D8B030D-6E8A-4147-A177-3AD203B41FA5}">
                      <a16:colId xmlns:a16="http://schemas.microsoft.com/office/drawing/2014/main" val="4110676637"/>
                    </a:ext>
                  </a:extLst>
                </a:gridCol>
                <a:gridCol w="1785798">
                  <a:extLst>
                    <a:ext uri="{9D8B030D-6E8A-4147-A177-3AD203B41FA5}">
                      <a16:colId xmlns:a16="http://schemas.microsoft.com/office/drawing/2014/main" val="771892142"/>
                    </a:ext>
                  </a:extLst>
                </a:gridCol>
                <a:gridCol w="1785798">
                  <a:extLst>
                    <a:ext uri="{9D8B030D-6E8A-4147-A177-3AD203B41FA5}">
                      <a16:colId xmlns:a16="http://schemas.microsoft.com/office/drawing/2014/main" val="762548843"/>
                    </a:ext>
                  </a:extLst>
                </a:gridCol>
              </a:tblGrid>
              <a:tr h="728554">
                <a:tc>
                  <a:txBody>
                    <a:bodyPr/>
                    <a:lstStyle/>
                    <a:p>
                      <a:pPr marL="0" marR="0" lvl="0" indent="0" algn="l" defTabSz="914324" rtl="0" eaLnBrk="1" fontAlgn="auto" latinLnBrk="0" hangingPunct="1">
                        <a:lnSpc>
                          <a:spcPct val="100000"/>
                        </a:lnSpc>
                        <a:spcBef>
                          <a:spcPts val="0"/>
                        </a:spcBef>
                        <a:spcAft>
                          <a:spcPts val="0"/>
                        </a:spcAft>
                        <a:buClrTx/>
                        <a:buSzTx/>
                        <a:buFontTx/>
                        <a:buNone/>
                        <a:tabLst/>
                        <a:defRPr/>
                      </a:pPr>
                      <a:r>
                        <a:rPr kumimoji="1" lang="ja-JP" altLang="en-US" sz="1400" b="0" dirty="0">
                          <a:latin typeface="+mn-ea"/>
                          <a:ea typeface="+mn-ea"/>
                        </a:rPr>
                        <a:t>平成</a:t>
                      </a:r>
                      <a:r>
                        <a:rPr kumimoji="1" lang="en-US" altLang="ja-JP" sz="1400" b="0" dirty="0">
                          <a:latin typeface="+mn-ea"/>
                          <a:ea typeface="+mn-ea"/>
                        </a:rPr>
                        <a:t>21</a:t>
                      </a:r>
                      <a:r>
                        <a:rPr kumimoji="1" lang="ja-JP" altLang="en-US" sz="1400" b="0" dirty="0">
                          <a:latin typeface="+mn-ea"/>
                          <a:ea typeface="+mn-ea"/>
                        </a:rPr>
                        <a:t>年度から</a:t>
                      </a:r>
                      <a:endParaRPr kumimoji="1" lang="en-US" altLang="ja-JP" sz="1400" b="0" dirty="0">
                        <a:latin typeface="+mn-ea"/>
                        <a:ea typeface="+mn-ea"/>
                      </a:endParaRPr>
                    </a:p>
                    <a:p>
                      <a:pPr marL="0" marR="0" lvl="0" indent="0" algn="l" defTabSz="914324" rtl="0" eaLnBrk="1" fontAlgn="auto" latinLnBrk="0" hangingPunct="1">
                        <a:lnSpc>
                          <a:spcPct val="100000"/>
                        </a:lnSpc>
                        <a:spcBef>
                          <a:spcPts val="0"/>
                        </a:spcBef>
                        <a:spcAft>
                          <a:spcPts val="0"/>
                        </a:spcAft>
                        <a:buClrTx/>
                        <a:buSzTx/>
                        <a:buFontTx/>
                        <a:buNone/>
                        <a:tabLst/>
                        <a:defRPr/>
                      </a:pPr>
                      <a:r>
                        <a:rPr kumimoji="1" lang="ja-JP" altLang="en-US" sz="1400" b="0" dirty="0">
                          <a:latin typeface="+mn-ea"/>
                          <a:ea typeface="+mn-ea"/>
                        </a:rPr>
                        <a:t>平成</a:t>
                      </a:r>
                      <a:r>
                        <a:rPr kumimoji="1" lang="en-US" altLang="ja-JP" sz="1400" b="0" dirty="0">
                          <a:latin typeface="+mn-ea"/>
                          <a:ea typeface="+mn-ea"/>
                        </a:rPr>
                        <a:t>24</a:t>
                      </a:r>
                      <a:r>
                        <a:rPr kumimoji="1" lang="ja-JP" altLang="en-US" sz="1400" b="0" dirty="0">
                          <a:latin typeface="+mn-ea"/>
                          <a:ea typeface="+mn-ea"/>
                        </a:rPr>
                        <a:t>年度</a:t>
                      </a:r>
                      <a:endParaRPr kumimoji="1" lang="en-US" altLang="ja-JP" sz="1400" b="0" dirty="0">
                        <a:latin typeface="+mn-ea"/>
                        <a:ea typeface="+mn-ea"/>
                      </a:endParaRPr>
                    </a:p>
                  </a:txBody>
                  <a:tcPr anchor="ctr"/>
                </a:tc>
                <a:tc>
                  <a:txBody>
                    <a:bodyPr/>
                    <a:lstStyle/>
                    <a:p>
                      <a:pPr marL="0" marR="0" lvl="0" indent="0" algn="l" defTabSz="914324" rtl="0" eaLnBrk="1" fontAlgn="auto" latinLnBrk="0" hangingPunct="1">
                        <a:lnSpc>
                          <a:spcPct val="100000"/>
                        </a:lnSpc>
                        <a:spcBef>
                          <a:spcPts val="0"/>
                        </a:spcBef>
                        <a:spcAft>
                          <a:spcPts val="0"/>
                        </a:spcAft>
                        <a:buClrTx/>
                        <a:buSzTx/>
                        <a:buFontTx/>
                        <a:buNone/>
                        <a:tabLst/>
                        <a:defRPr/>
                      </a:pPr>
                      <a:r>
                        <a:rPr kumimoji="1" lang="ja-JP" altLang="en-US" sz="1400" b="0" dirty="0">
                          <a:latin typeface="+mn-ea"/>
                          <a:ea typeface="+mn-ea"/>
                        </a:rPr>
                        <a:t>平成</a:t>
                      </a:r>
                      <a:r>
                        <a:rPr kumimoji="1" lang="en-US" altLang="ja-JP" sz="1400" b="0" dirty="0">
                          <a:latin typeface="+mn-ea"/>
                          <a:ea typeface="+mn-ea"/>
                        </a:rPr>
                        <a:t>25</a:t>
                      </a:r>
                      <a:r>
                        <a:rPr kumimoji="1" lang="ja-JP" altLang="en-US" sz="1400" b="0" dirty="0">
                          <a:latin typeface="+mn-ea"/>
                          <a:ea typeface="+mn-ea"/>
                        </a:rPr>
                        <a:t>年度から</a:t>
                      </a:r>
                      <a:endParaRPr kumimoji="1" lang="en-US" altLang="ja-JP" sz="1400" b="0" dirty="0">
                        <a:latin typeface="+mn-ea"/>
                        <a:ea typeface="+mn-ea"/>
                      </a:endParaRPr>
                    </a:p>
                    <a:p>
                      <a:pPr marL="0" marR="0" lvl="0" indent="0" algn="l" defTabSz="914324" rtl="0" eaLnBrk="1" fontAlgn="auto" latinLnBrk="0" hangingPunct="1">
                        <a:lnSpc>
                          <a:spcPct val="100000"/>
                        </a:lnSpc>
                        <a:spcBef>
                          <a:spcPts val="0"/>
                        </a:spcBef>
                        <a:spcAft>
                          <a:spcPts val="0"/>
                        </a:spcAft>
                        <a:buClrTx/>
                        <a:buSzTx/>
                        <a:buFontTx/>
                        <a:buNone/>
                        <a:tabLst/>
                        <a:defRPr/>
                      </a:pPr>
                      <a:r>
                        <a:rPr kumimoji="1" lang="ja-JP" altLang="en-US" sz="1400" b="0" dirty="0">
                          <a:latin typeface="+mn-ea"/>
                          <a:ea typeface="+mn-ea"/>
                        </a:rPr>
                        <a:t>平成</a:t>
                      </a:r>
                      <a:r>
                        <a:rPr kumimoji="1" lang="en-US" altLang="ja-JP" sz="1400" b="0" dirty="0">
                          <a:latin typeface="+mn-ea"/>
                          <a:ea typeface="+mn-ea"/>
                        </a:rPr>
                        <a:t>28</a:t>
                      </a:r>
                      <a:r>
                        <a:rPr kumimoji="1" lang="ja-JP" altLang="en-US" sz="1400" b="0" dirty="0">
                          <a:latin typeface="+mn-ea"/>
                          <a:ea typeface="+mn-ea"/>
                        </a:rPr>
                        <a:t>年度</a:t>
                      </a:r>
                      <a:endParaRPr kumimoji="1" lang="en-US" altLang="ja-JP" sz="1400" b="0" dirty="0">
                        <a:latin typeface="+mn-ea"/>
                        <a:ea typeface="+mn-ea"/>
                      </a:endParaRPr>
                    </a:p>
                  </a:txBody>
                  <a:tcPr anchor="ctr"/>
                </a:tc>
                <a:tc>
                  <a:txBody>
                    <a:bodyPr/>
                    <a:lstStyle/>
                    <a:p>
                      <a:pPr marL="0" marR="0" lvl="0" indent="0" algn="l" defTabSz="914324" rtl="0" eaLnBrk="1" fontAlgn="auto" latinLnBrk="0" hangingPunct="1">
                        <a:lnSpc>
                          <a:spcPct val="100000"/>
                        </a:lnSpc>
                        <a:spcBef>
                          <a:spcPts val="0"/>
                        </a:spcBef>
                        <a:spcAft>
                          <a:spcPts val="0"/>
                        </a:spcAft>
                        <a:buClrTx/>
                        <a:buSzTx/>
                        <a:buFontTx/>
                        <a:buNone/>
                        <a:tabLst/>
                        <a:defRPr/>
                      </a:pPr>
                      <a:r>
                        <a:rPr kumimoji="1" lang="ja-JP" altLang="en-US" sz="1400" b="0" dirty="0">
                          <a:latin typeface="+mn-ea"/>
                          <a:ea typeface="+mn-ea"/>
                        </a:rPr>
                        <a:t>平成</a:t>
                      </a:r>
                      <a:r>
                        <a:rPr kumimoji="1" lang="en-US" altLang="ja-JP" sz="1400" b="0" dirty="0">
                          <a:latin typeface="+mn-ea"/>
                          <a:ea typeface="+mn-ea"/>
                        </a:rPr>
                        <a:t>29</a:t>
                      </a:r>
                      <a:r>
                        <a:rPr kumimoji="1" lang="ja-JP" altLang="en-US" sz="1400" b="0" dirty="0">
                          <a:latin typeface="+mn-ea"/>
                          <a:ea typeface="+mn-ea"/>
                        </a:rPr>
                        <a:t>年度から</a:t>
                      </a:r>
                      <a:endParaRPr kumimoji="1" lang="en-US" altLang="ja-JP" sz="1400" b="0" dirty="0">
                        <a:latin typeface="+mn-ea"/>
                        <a:ea typeface="+mn-ea"/>
                      </a:endParaRPr>
                    </a:p>
                    <a:p>
                      <a:pPr marL="0" marR="0" lvl="0" indent="0" algn="l" defTabSz="914324" rtl="0" eaLnBrk="1" fontAlgn="auto" latinLnBrk="0" hangingPunct="1">
                        <a:lnSpc>
                          <a:spcPct val="100000"/>
                        </a:lnSpc>
                        <a:spcBef>
                          <a:spcPts val="0"/>
                        </a:spcBef>
                        <a:spcAft>
                          <a:spcPts val="0"/>
                        </a:spcAft>
                        <a:buClrTx/>
                        <a:buSzTx/>
                        <a:buFontTx/>
                        <a:buNone/>
                        <a:tabLst/>
                        <a:defRPr/>
                      </a:pPr>
                      <a:r>
                        <a:rPr kumimoji="1" lang="ja-JP" altLang="en-US" sz="1400" b="0" dirty="0">
                          <a:latin typeface="+mn-ea"/>
                          <a:ea typeface="+mn-ea"/>
                        </a:rPr>
                        <a:t>令和</a:t>
                      </a:r>
                      <a:r>
                        <a:rPr kumimoji="1" lang="en-US" altLang="ja-JP" sz="1400" b="0" dirty="0">
                          <a:latin typeface="+mn-ea"/>
                          <a:ea typeface="+mn-ea"/>
                        </a:rPr>
                        <a:t>3</a:t>
                      </a:r>
                      <a:r>
                        <a:rPr kumimoji="1" lang="ja-JP" altLang="en-US" sz="1400" b="0" dirty="0">
                          <a:latin typeface="+mn-ea"/>
                          <a:ea typeface="+mn-ea"/>
                        </a:rPr>
                        <a:t>年度</a:t>
                      </a:r>
                      <a:endParaRPr kumimoji="1" lang="en-US" altLang="ja-JP" sz="1400" b="0" dirty="0">
                        <a:latin typeface="+mn-ea"/>
                        <a:ea typeface="+mn-ea"/>
                      </a:endParaRPr>
                    </a:p>
                  </a:txBody>
                  <a:tcPr anchor="ctr"/>
                </a:tc>
                <a:tc>
                  <a:txBody>
                    <a:bodyPr/>
                    <a:lstStyle/>
                    <a:p>
                      <a:pPr marL="0" marR="0" lvl="0" indent="0" algn="l" defTabSz="914324" rtl="0" eaLnBrk="1" fontAlgn="auto" latinLnBrk="0" hangingPunct="1">
                        <a:lnSpc>
                          <a:spcPct val="100000"/>
                        </a:lnSpc>
                        <a:spcBef>
                          <a:spcPts val="0"/>
                        </a:spcBef>
                        <a:spcAft>
                          <a:spcPts val="0"/>
                        </a:spcAft>
                        <a:buClrTx/>
                        <a:buSzTx/>
                        <a:buFontTx/>
                        <a:buNone/>
                        <a:tabLst/>
                        <a:defRPr/>
                      </a:pPr>
                      <a:r>
                        <a:rPr kumimoji="1" lang="ja-JP" altLang="en-US" sz="1400" b="0" dirty="0">
                          <a:latin typeface="+mn-ea"/>
                          <a:ea typeface="+mn-ea"/>
                        </a:rPr>
                        <a:t>令和</a:t>
                      </a:r>
                      <a:r>
                        <a:rPr kumimoji="1" lang="en-US" altLang="ja-JP" sz="1400" b="0" dirty="0">
                          <a:latin typeface="+mn-ea"/>
                          <a:ea typeface="+mn-ea"/>
                        </a:rPr>
                        <a:t>4</a:t>
                      </a:r>
                      <a:r>
                        <a:rPr kumimoji="1" lang="ja-JP" altLang="en-US" sz="1400" b="0" dirty="0">
                          <a:latin typeface="+mn-ea"/>
                          <a:ea typeface="+mn-ea"/>
                        </a:rPr>
                        <a:t>年度から</a:t>
                      </a:r>
                      <a:endParaRPr kumimoji="1" lang="en-US" altLang="ja-JP" sz="1400" b="0" dirty="0">
                        <a:latin typeface="+mn-ea"/>
                        <a:ea typeface="+mn-ea"/>
                      </a:endParaRPr>
                    </a:p>
                    <a:p>
                      <a:pPr marL="0" marR="0" lvl="0" indent="0" algn="l" defTabSz="914324" rtl="0" eaLnBrk="1" fontAlgn="auto" latinLnBrk="0" hangingPunct="1">
                        <a:lnSpc>
                          <a:spcPct val="100000"/>
                        </a:lnSpc>
                        <a:spcBef>
                          <a:spcPts val="0"/>
                        </a:spcBef>
                        <a:spcAft>
                          <a:spcPts val="0"/>
                        </a:spcAft>
                        <a:buClrTx/>
                        <a:buSzTx/>
                        <a:buFontTx/>
                        <a:buNone/>
                        <a:tabLst/>
                        <a:defRPr/>
                      </a:pPr>
                      <a:r>
                        <a:rPr kumimoji="1" lang="ja-JP" altLang="en-US" sz="1400" b="0" dirty="0">
                          <a:latin typeface="+mn-ea"/>
                          <a:ea typeface="+mn-ea"/>
                        </a:rPr>
                        <a:t>令和</a:t>
                      </a:r>
                      <a:r>
                        <a:rPr kumimoji="1" lang="en-US" altLang="ja-JP" sz="1400" b="0" dirty="0">
                          <a:latin typeface="+mn-ea"/>
                          <a:ea typeface="+mn-ea"/>
                        </a:rPr>
                        <a:t>8</a:t>
                      </a:r>
                      <a:r>
                        <a:rPr kumimoji="1" lang="ja-JP" altLang="en-US" sz="1400" b="0" dirty="0">
                          <a:latin typeface="+mn-ea"/>
                          <a:ea typeface="+mn-ea"/>
                        </a:rPr>
                        <a:t>年度</a:t>
                      </a:r>
                      <a:endParaRPr kumimoji="1" lang="en-US" altLang="ja-JP" sz="1400" b="0" dirty="0">
                        <a:latin typeface="+mn-ea"/>
                        <a:ea typeface="+mn-ea"/>
                      </a:endParaRPr>
                    </a:p>
                  </a:txBody>
                  <a:tcPr anchor="ctr"/>
                </a:tc>
                <a:tc>
                  <a:txBody>
                    <a:bodyPr/>
                    <a:lstStyle/>
                    <a:p>
                      <a:pPr marL="0" marR="0" lvl="0" indent="0" algn="l" defTabSz="914324" rtl="0" eaLnBrk="1" fontAlgn="auto" latinLnBrk="0" hangingPunct="1">
                        <a:lnSpc>
                          <a:spcPct val="100000"/>
                        </a:lnSpc>
                        <a:spcBef>
                          <a:spcPts val="0"/>
                        </a:spcBef>
                        <a:spcAft>
                          <a:spcPts val="0"/>
                        </a:spcAft>
                        <a:buClrTx/>
                        <a:buSzTx/>
                        <a:buFontTx/>
                        <a:buNone/>
                        <a:tabLst/>
                        <a:defRPr/>
                      </a:pPr>
                      <a:r>
                        <a:rPr kumimoji="1" lang="ja-JP" altLang="en-US" sz="1400" b="0" dirty="0">
                          <a:latin typeface="+mn-ea"/>
                          <a:ea typeface="+mn-ea"/>
                        </a:rPr>
                        <a:t>令和</a:t>
                      </a:r>
                      <a:r>
                        <a:rPr kumimoji="1" lang="en-US" altLang="ja-JP" sz="1400" b="0" dirty="0">
                          <a:latin typeface="+mn-ea"/>
                          <a:ea typeface="+mn-ea"/>
                        </a:rPr>
                        <a:t>9</a:t>
                      </a:r>
                      <a:r>
                        <a:rPr kumimoji="1" lang="ja-JP" altLang="en-US" sz="1400" b="0" dirty="0">
                          <a:latin typeface="+mn-ea"/>
                          <a:ea typeface="+mn-ea"/>
                        </a:rPr>
                        <a:t>年度から</a:t>
                      </a:r>
                      <a:endParaRPr kumimoji="1" lang="en-US" altLang="ja-JP" sz="1400" b="0" dirty="0">
                        <a:latin typeface="+mn-ea"/>
                        <a:ea typeface="+mn-ea"/>
                      </a:endParaRPr>
                    </a:p>
                    <a:p>
                      <a:pPr marL="0" marR="0" lvl="0" indent="0" algn="l" defTabSz="914324" rtl="0" eaLnBrk="1" fontAlgn="auto" latinLnBrk="0" hangingPunct="1">
                        <a:lnSpc>
                          <a:spcPct val="100000"/>
                        </a:lnSpc>
                        <a:spcBef>
                          <a:spcPts val="0"/>
                        </a:spcBef>
                        <a:spcAft>
                          <a:spcPts val="0"/>
                        </a:spcAft>
                        <a:buClrTx/>
                        <a:buSzTx/>
                        <a:buFontTx/>
                        <a:buNone/>
                        <a:tabLst/>
                        <a:defRPr/>
                      </a:pPr>
                      <a:r>
                        <a:rPr kumimoji="1" lang="ja-JP" altLang="en-US" sz="1400" b="0" dirty="0">
                          <a:latin typeface="+mn-ea"/>
                          <a:ea typeface="+mn-ea"/>
                        </a:rPr>
                        <a:t>令和</a:t>
                      </a:r>
                      <a:r>
                        <a:rPr kumimoji="1" lang="en-US" altLang="ja-JP" sz="1400" b="0" dirty="0">
                          <a:latin typeface="+mn-ea"/>
                          <a:ea typeface="+mn-ea"/>
                        </a:rPr>
                        <a:t>13</a:t>
                      </a:r>
                      <a:r>
                        <a:rPr kumimoji="1" lang="ja-JP" altLang="en-US" sz="1400" b="0" dirty="0">
                          <a:latin typeface="+mn-ea"/>
                          <a:ea typeface="+mn-ea"/>
                        </a:rPr>
                        <a:t>年度</a:t>
                      </a:r>
                      <a:endParaRPr kumimoji="1" lang="en-US" altLang="ja-JP" sz="1400" b="0" dirty="0">
                        <a:latin typeface="+mn-ea"/>
                        <a:ea typeface="+mn-ea"/>
                      </a:endParaRPr>
                    </a:p>
                  </a:txBody>
                  <a:tcPr anchor="ctr"/>
                </a:tc>
                <a:extLst>
                  <a:ext uri="{0D108BD9-81ED-4DB2-BD59-A6C34878D82A}">
                    <a16:rowId xmlns:a16="http://schemas.microsoft.com/office/drawing/2014/main" val="4118204651"/>
                  </a:ext>
                </a:extLst>
              </a:tr>
              <a:tr h="1496484">
                <a:tc>
                  <a:txBody>
                    <a:bodyPr/>
                    <a:lstStyle/>
                    <a:p>
                      <a:r>
                        <a:rPr kumimoji="1" lang="ja-JP" altLang="en-US" sz="1800" b="0" dirty="0">
                          <a:latin typeface="+mn-ea"/>
                          <a:ea typeface="+mn-ea"/>
                        </a:rPr>
                        <a:t>堺市自殺対策</a:t>
                      </a:r>
                      <a:endParaRPr kumimoji="1" lang="en-US" altLang="ja-JP" sz="1800" b="0" dirty="0">
                        <a:latin typeface="+mn-ea"/>
                        <a:ea typeface="+mn-ea"/>
                      </a:endParaRPr>
                    </a:p>
                    <a:p>
                      <a:r>
                        <a:rPr kumimoji="1" lang="ja-JP" altLang="en-US" sz="1800" b="0" dirty="0">
                          <a:latin typeface="+mn-ea"/>
                          <a:ea typeface="+mn-ea"/>
                        </a:rPr>
                        <a:t>推進計画</a:t>
                      </a:r>
                    </a:p>
                  </a:txBody>
                  <a:tcPr anchor="ctr"/>
                </a:tc>
                <a:tc>
                  <a:txBody>
                    <a:bodyPr/>
                    <a:lstStyle/>
                    <a:p>
                      <a:r>
                        <a:rPr kumimoji="1" lang="ja-JP" altLang="en-US" sz="1800" b="0" dirty="0">
                          <a:latin typeface="+mn-ea"/>
                          <a:ea typeface="+mn-ea"/>
                        </a:rPr>
                        <a:t>堺市自殺対策</a:t>
                      </a:r>
                      <a:endParaRPr kumimoji="1" lang="en-US" altLang="ja-JP" sz="1800" b="0" dirty="0">
                        <a:latin typeface="+mn-ea"/>
                        <a:ea typeface="+mn-ea"/>
                      </a:endParaRPr>
                    </a:p>
                    <a:p>
                      <a:r>
                        <a:rPr kumimoji="1" lang="ja-JP" altLang="en-US" sz="1800" b="0" dirty="0">
                          <a:latin typeface="+mn-ea"/>
                          <a:ea typeface="+mn-ea"/>
                        </a:rPr>
                        <a:t>強化プラン</a:t>
                      </a:r>
                    </a:p>
                  </a:txBody>
                  <a:tcPr anchor="ctr"/>
                </a:tc>
                <a:tc>
                  <a:txBody>
                    <a:bodyPr/>
                    <a:lstStyle/>
                    <a:p>
                      <a:r>
                        <a:rPr kumimoji="1" lang="ja-JP" altLang="en-US" sz="1800" b="0" dirty="0">
                          <a:latin typeface="+mn-ea"/>
                          <a:ea typeface="+mn-ea"/>
                        </a:rPr>
                        <a:t>堺市自殺対策</a:t>
                      </a:r>
                      <a:endParaRPr kumimoji="1" lang="en-US" altLang="ja-JP" sz="1800" b="0" dirty="0">
                        <a:latin typeface="+mn-ea"/>
                        <a:ea typeface="+mn-ea"/>
                      </a:endParaRPr>
                    </a:p>
                    <a:p>
                      <a:r>
                        <a:rPr kumimoji="1" lang="ja-JP" altLang="en-US" sz="1800" b="0" dirty="0">
                          <a:latin typeface="+mn-ea"/>
                          <a:ea typeface="+mn-ea"/>
                        </a:rPr>
                        <a:t>推進計画</a:t>
                      </a:r>
                      <a:endParaRPr kumimoji="1" lang="en-US" altLang="ja-JP" sz="1800" b="0" dirty="0">
                        <a:latin typeface="+mn-ea"/>
                        <a:ea typeface="+mn-ea"/>
                      </a:endParaRPr>
                    </a:p>
                    <a:p>
                      <a:r>
                        <a:rPr kumimoji="1" lang="ja-JP" altLang="en-US" sz="1800" b="0" dirty="0">
                          <a:latin typeface="+mn-ea"/>
                          <a:ea typeface="+mn-ea"/>
                        </a:rPr>
                        <a:t>（第</a:t>
                      </a:r>
                      <a:r>
                        <a:rPr kumimoji="1" lang="en-US" altLang="ja-JP" sz="1800" b="0" dirty="0">
                          <a:latin typeface="+mn-ea"/>
                          <a:ea typeface="+mn-ea"/>
                        </a:rPr>
                        <a:t>2</a:t>
                      </a:r>
                      <a:r>
                        <a:rPr kumimoji="1" lang="ja-JP" altLang="en-US" sz="1800" b="0" dirty="0">
                          <a:latin typeface="+mn-ea"/>
                          <a:ea typeface="+mn-ea"/>
                        </a:rPr>
                        <a:t>次）</a:t>
                      </a:r>
                    </a:p>
                  </a:txBody>
                  <a:tcPr anchor="ctr"/>
                </a:tc>
                <a:tc>
                  <a:txBody>
                    <a:bodyPr/>
                    <a:lstStyle/>
                    <a:p>
                      <a:r>
                        <a:rPr kumimoji="1" lang="ja-JP" altLang="en-US" sz="1800" b="0" dirty="0">
                          <a:latin typeface="+mn-ea"/>
                          <a:ea typeface="+mn-ea"/>
                        </a:rPr>
                        <a:t>堺市自殺対策</a:t>
                      </a:r>
                      <a:endParaRPr kumimoji="1" lang="en-US" altLang="ja-JP" sz="1800" b="0" dirty="0">
                        <a:latin typeface="+mn-ea"/>
                        <a:ea typeface="+mn-ea"/>
                      </a:endParaRPr>
                    </a:p>
                    <a:p>
                      <a:r>
                        <a:rPr kumimoji="1" lang="ja-JP" altLang="en-US" sz="1800" b="0" dirty="0">
                          <a:latin typeface="+mn-ea"/>
                          <a:ea typeface="+mn-ea"/>
                        </a:rPr>
                        <a:t>推進計画</a:t>
                      </a:r>
                      <a:endParaRPr kumimoji="1" lang="en-US" altLang="ja-JP" sz="1800" b="0" dirty="0">
                        <a:latin typeface="+mn-ea"/>
                        <a:ea typeface="+mn-ea"/>
                      </a:endParaRPr>
                    </a:p>
                    <a:p>
                      <a:r>
                        <a:rPr kumimoji="1" lang="ja-JP" altLang="en-US" sz="1800" b="0" dirty="0">
                          <a:latin typeface="+mn-ea"/>
                          <a:ea typeface="+mn-ea"/>
                        </a:rPr>
                        <a:t>（第</a:t>
                      </a:r>
                      <a:r>
                        <a:rPr kumimoji="1" lang="en-US" altLang="ja-JP" sz="1800" b="0" dirty="0">
                          <a:latin typeface="+mn-ea"/>
                          <a:ea typeface="+mn-ea"/>
                        </a:rPr>
                        <a:t>3</a:t>
                      </a:r>
                      <a:r>
                        <a:rPr kumimoji="1" lang="ja-JP" altLang="en-US" sz="1800" b="0" dirty="0">
                          <a:latin typeface="+mn-ea"/>
                          <a:ea typeface="+mn-ea"/>
                        </a:rPr>
                        <a:t>次）</a:t>
                      </a:r>
                    </a:p>
                  </a:txBody>
                  <a:tcPr anchor="ctr"/>
                </a:tc>
                <a:tc>
                  <a:txBody>
                    <a:bodyPr/>
                    <a:lstStyle/>
                    <a:p>
                      <a:r>
                        <a:rPr kumimoji="1" lang="ja-JP" altLang="en-US" sz="1800" b="0" dirty="0">
                          <a:latin typeface="+mn-ea"/>
                          <a:ea typeface="+mn-ea"/>
                        </a:rPr>
                        <a:t>堺市自殺対策</a:t>
                      </a:r>
                      <a:endParaRPr kumimoji="1" lang="en-US" altLang="ja-JP" sz="1800" b="0" dirty="0">
                        <a:latin typeface="+mn-ea"/>
                        <a:ea typeface="+mn-ea"/>
                      </a:endParaRPr>
                    </a:p>
                    <a:p>
                      <a:r>
                        <a:rPr kumimoji="1" lang="ja-JP" altLang="en-US" sz="1800" b="0" dirty="0">
                          <a:latin typeface="+mn-ea"/>
                          <a:ea typeface="+mn-ea"/>
                        </a:rPr>
                        <a:t>推進計画</a:t>
                      </a:r>
                      <a:endParaRPr kumimoji="1" lang="en-US" altLang="ja-JP" sz="1800" b="0" dirty="0">
                        <a:latin typeface="+mn-ea"/>
                        <a:ea typeface="+mn-ea"/>
                      </a:endParaRPr>
                    </a:p>
                    <a:p>
                      <a:r>
                        <a:rPr kumimoji="1" lang="ja-JP" altLang="en-US" sz="1800" b="0" dirty="0">
                          <a:latin typeface="+mn-ea"/>
                          <a:ea typeface="+mn-ea"/>
                        </a:rPr>
                        <a:t>（第</a:t>
                      </a:r>
                      <a:r>
                        <a:rPr kumimoji="1" lang="en-US" altLang="ja-JP" sz="1800" b="0" dirty="0">
                          <a:latin typeface="+mn-ea"/>
                          <a:ea typeface="+mn-ea"/>
                        </a:rPr>
                        <a:t>4</a:t>
                      </a:r>
                      <a:r>
                        <a:rPr kumimoji="1" lang="ja-JP" altLang="en-US" sz="1800" b="0" dirty="0">
                          <a:latin typeface="+mn-ea"/>
                          <a:ea typeface="+mn-ea"/>
                        </a:rPr>
                        <a:t>次）</a:t>
                      </a:r>
                    </a:p>
                  </a:txBody>
                  <a:tcPr anchor="ctr"/>
                </a:tc>
                <a:extLst>
                  <a:ext uri="{0D108BD9-81ED-4DB2-BD59-A6C34878D82A}">
                    <a16:rowId xmlns:a16="http://schemas.microsoft.com/office/drawing/2014/main" val="3253290499"/>
                  </a:ext>
                </a:extLst>
              </a:tr>
            </a:tbl>
          </a:graphicData>
        </a:graphic>
      </p:graphicFrame>
      <p:sp>
        <p:nvSpPr>
          <p:cNvPr id="16" name="テキスト ボックス 15">
            <a:extLst>
              <a:ext uri="{FF2B5EF4-FFF2-40B4-BE49-F238E27FC236}">
                <a16:creationId xmlns:a16="http://schemas.microsoft.com/office/drawing/2014/main" id="{D0D63A46-D706-C7C6-D50E-B051C59CA8A1}"/>
              </a:ext>
            </a:extLst>
          </p:cNvPr>
          <p:cNvSpPr txBox="1"/>
          <p:nvPr/>
        </p:nvSpPr>
        <p:spPr>
          <a:xfrm>
            <a:off x="416496" y="809992"/>
            <a:ext cx="1982337" cy="461665"/>
          </a:xfrm>
          <a:prstGeom prst="rect">
            <a:avLst/>
          </a:prstGeom>
          <a:noFill/>
        </p:spPr>
        <p:txBody>
          <a:bodyPr wrap="square" rtlCol="0">
            <a:spAutoFit/>
          </a:bodyPr>
          <a:lstStyle/>
          <a:p>
            <a:r>
              <a:rPr kumimoji="1" lang="ja-JP" altLang="en-US" sz="2400" dirty="0">
                <a:latin typeface="Meiryo UI" panose="020B0604030504040204" pitchFamily="50" charset="-128"/>
                <a:ea typeface="Meiryo UI" panose="020B0604030504040204" pitchFamily="50" charset="-128"/>
              </a:rPr>
              <a:t>計画の概要</a:t>
            </a:r>
          </a:p>
        </p:txBody>
      </p:sp>
      <p:graphicFrame>
        <p:nvGraphicFramePr>
          <p:cNvPr id="2" name="表 1">
            <a:extLst>
              <a:ext uri="{FF2B5EF4-FFF2-40B4-BE49-F238E27FC236}">
                <a16:creationId xmlns:a16="http://schemas.microsoft.com/office/drawing/2014/main" id="{ACF1A95F-8F56-F936-C759-A865B3DF3B40}"/>
              </a:ext>
            </a:extLst>
          </p:cNvPr>
          <p:cNvGraphicFramePr>
            <a:graphicFrameLocks noGrp="1"/>
          </p:cNvGraphicFramePr>
          <p:nvPr>
            <p:extLst>
              <p:ext uri="{D42A27DB-BD31-4B8C-83A1-F6EECF244321}">
                <p14:modId xmlns:p14="http://schemas.microsoft.com/office/powerpoint/2010/main" val="32732002"/>
              </p:ext>
            </p:extLst>
          </p:nvPr>
        </p:nvGraphicFramePr>
        <p:xfrm>
          <a:off x="560512" y="1278619"/>
          <a:ext cx="8950102" cy="2811998"/>
        </p:xfrm>
        <a:graphic>
          <a:graphicData uri="http://schemas.openxmlformats.org/drawingml/2006/table">
            <a:tbl>
              <a:tblPr firstRow="1" bandRow="1">
                <a:tableStyleId>{5940675A-B579-460E-94D1-54222C63F5DA}</a:tableStyleId>
              </a:tblPr>
              <a:tblGrid>
                <a:gridCol w="2004823">
                  <a:extLst>
                    <a:ext uri="{9D8B030D-6E8A-4147-A177-3AD203B41FA5}">
                      <a16:colId xmlns:a16="http://schemas.microsoft.com/office/drawing/2014/main" val="3337623718"/>
                    </a:ext>
                  </a:extLst>
                </a:gridCol>
                <a:gridCol w="6945279">
                  <a:extLst>
                    <a:ext uri="{9D8B030D-6E8A-4147-A177-3AD203B41FA5}">
                      <a16:colId xmlns:a16="http://schemas.microsoft.com/office/drawing/2014/main" val="3124369926"/>
                    </a:ext>
                  </a:extLst>
                </a:gridCol>
              </a:tblGrid>
              <a:tr h="643292">
                <a:tc>
                  <a:txBody>
                    <a:bodyPr/>
                    <a:lstStyle/>
                    <a:p>
                      <a:pPr algn="r"/>
                      <a:r>
                        <a:rPr kumimoji="1" lang="ja-JP" altLang="en-US" sz="2000" b="0" dirty="0">
                          <a:latin typeface="+mn-ea"/>
                          <a:ea typeface="+mn-ea"/>
                        </a:rPr>
                        <a:t>法的根拠</a:t>
                      </a:r>
                    </a:p>
                  </a:txBody>
                  <a:tcPr anchor="ctr"/>
                </a:tc>
                <a:tc>
                  <a:txBody>
                    <a:bodyPr/>
                    <a:lstStyle/>
                    <a:p>
                      <a:pPr marL="0" marR="0" lvl="0" indent="0" algn="l" defTabSz="914324" rtl="0" eaLnBrk="1" fontAlgn="auto" latinLnBrk="0" hangingPunct="1">
                        <a:lnSpc>
                          <a:spcPct val="100000"/>
                        </a:lnSpc>
                        <a:spcBef>
                          <a:spcPts val="0"/>
                        </a:spcBef>
                        <a:spcAft>
                          <a:spcPts val="0"/>
                        </a:spcAft>
                        <a:buClrTx/>
                        <a:buSzTx/>
                        <a:buFontTx/>
                        <a:buNone/>
                        <a:tabLst/>
                        <a:defRPr/>
                      </a:pPr>
                      <a:r>
                        <a:rPr kumimoji="1" lang="ja-JP" altLang="en-US" sz="2000" b="0" dirty="0">
                          <a:latin typeface="+mn-ea"/>
                          <a:ea typeface="+mn-ea"/>
                        </a:rPr>
                        <a:t>「自殺対策基本法」第１３条第２項に定める</a:t>
                      </a:r>
                      <a:endParaRPr kumimoji="1" lang="en-US" altLang="ja-JP" sz="2000" b="0" dirty="0">
                        <a:latin typeface="+mn-ea"/>
                        <a:ea typeface="+mn-ea"/>
                      </a:endParaRPr>
                    </a:p>
                    <a:p>
                      <a:pPr marL="0" marR="0" lvl="0" indent="0" algn="l" defTabSz="914324" rtl="0" eaLnBrk="1" fontAlgn="auto" latinLnBrk="0" hangingPunct="1">
                        <a:lnSpc>
                          <a:spcPct val="100000"/>
                        </a:lnSpc>
                        <a:spcBef>
                          <a:spcPts val="0"/>
                        </a:spcBef>
                        <a:spcAft>
                          <a:spcPts val="0"/>
                        </a:spcAft>
                        <a:buClrTx/>
                        <a:buSzTx/>
                        <a:buFontTx/>
                        <a:buNone/>
                        <a:tabLst/>
                        <a:defRPr/>
                      </a:pPr>
                      <a:r>
                        <a:rPr kumimoji="1" lang="ja-JP" altLang="en-US" sz="2000" b="0" dirty="0">
                          <a:latin typeface="+mn-ea"/>
                          <a:ea typeface="+mn-ea"/>
                        </a:rPr>
                        <a:t>市町村自殺対策計画として策定</a:t>
                      </a:r>
                      <a:endParaRPr kumimoji="1" lang="en-US" altLang="ja-JP" sz="2000" b="0" dirty="0">
                        <a:latin typeface="+mn-ea"/>
                        <a:ea typeface="+mn-ea"/>
                      </a:endParaRPr>
                    </a:p>
                  </a:txBody>
                  <a:tcPr anchor="ctr"/>
                </a:tc>
                <a:extLst>
                  <a:ext uri="{0D108BD9-81ED-4DB2-BD59-A6C34878D82A}">
                    <a16:rowId xmlns:a16="http://schemas.microsoft.com/office/drawing/2014/main" val="4118204651"/>
                  </a:ext>
                </a:extLst>
              </a:tr>
              <a:tr h="495518">
                <a:tc>
                  <a:txBody>
                    <a:bodyPr/>
                    <a:lstStyle/>
                    <a:p>
                      <a:pPr algn="r"/>
                      <a:r>
                        <a:rPr kumimoji="1" lang="ja-JP" altLang="en-US" sz="2000" b="0" dirty="0">
                          <a:latin typeface="+mn-ea"/>
                          <a:ea typeface="+mn-ea"/>
                        </a:rPr>
                        <a:t>現計画期間</a:t>
                      </a:r>
                    </a:p>
                  </a:txBody>
                  <a:tcPr anchor="ctr"/>
                </a:tc>
                <a:tc>
                  <a:txBody>
                    <a:bodyPr/>
                    <a:lstStyle/>
                    <a:p>
                      <a:r>
                        <a:rPr kumimoji="1" lang="ja-JP" altLang="en-US" sz="2000" b="0" dirty="0">
                          <a:latin typeface="+mn-ea"/>
                          <a:ea typeface="+mn-ea"/>
                        </a:rPr>
                        <a:t>令和</a:t>
                      </a:r>
                      <a:r>
                        <a:rPr kumimoji="1" lang="en-US" altLang="ja-JP" sz="2000" b="0" dirty="0">
                          <a:latin typeface="+mn-ea"/>
                          <a:ea typeface="+mn-ea"/>
                        </a:rPr>
                        <a:t>4</a:t>
                      </a:r>
                      <a:r>
                        <a:rPr kumimoji="1" lang="ja-JP" altLang="en-US" sz="2000" b="0" dirty="0">
                          <a:latin typeface="+mn-ea"/>
                          <a:ea typeface="+mn-ea"/>
                        </a:rPr>
                        <a:t>年</a:t>
                      </a:r>
                      <a:r>
                        <a:rPr kumimoji="1" lang="en-US" altLang="ja-JP" sz="2000" b="0" dirty="0">
                          <a:latin typeface="+mn-ea"/>
                          <a:ea typeface="+mn-ea"/>
                        </a:rPr>
                        <a:t>4</a:t>
                      </a:r>
                      <a:r>
                        <a:rPr kumimoji="1" lang="ja-JP" altLang="en-US" sz="2000" b="0" dirty="0">
                          <a:latin typeface="+mn-ea"/>
                          <a:ea typeface="+mn-ea"/>
                        </a:rPr>
                        <a:t>月から令和</a:t>
                      </a:r>
                      <a:r>
                        <a:rPr kumimoji="1" lang="en-US" altLang="ja-JP" sz="2000" b="0" dirty="0">
                          <a:latin typeface="+mn-ea"/>
                          <a:ea typeface="+mn-ea"/>
                        </a:rPr>
                        <a:t>9</a:t>
                      </a:r>
                      <a:r>
                        <a:rPr kumimoji="1" lang="ja-JP" altLang="en-US" sz="2000" b="0" dirty="0">
                          <a:latin typeface="+mn-ea"/>
                          <a:ea typeface="+mn-ea"/>
                        </a:rPr>
                        <a:t>年</a:t>
                      </a:r>
                      <a:r>
                        <a:rPr kumimoji="1" lang="en-US" altLang="ja-JP" sz="2000" b="0" dirty="0">
                          <a:latin typeface="+mn-ea"/>
                          <a:ea typeface="+mn-ea"/>
                        </a:rPr>
                        <a:t>3</a:t>
                      </a:r>
                      <a:r>
                        <a:rPr kumimoji="1" lang="ja-JP" altLang="en-US" sz="2000" b="0" dirty="0">
                          <a:latin typeface="+mn-ea"/>
                          <a:ea typeface="+mn-ea"/>
                        </a:rPr>
                        <a:t>月</a:t>
                      </a:r>
                    </a:p>
                  </a:txBody>
                  <a:tcPr anchor="ctr"/>
                </a:tc>
                <a:extLst>
                  <a:ext uri="{0D108BD9-81ED-4DB2-BD59-A6C34878D82A}">
                    <a16:rowId xmlns:a16="http://schemas.microsoft.com/office/drawing/2014/main" val="3253290499"/>
                  </a:ext>
                </a:extLst>
              </a:tr>
              <a:tr h="1482370">
                <a:tc>
                  <a:txBody>
                    <a:bodyPr/>
                    <a:lstStyle/>
                    <a:p>
                      <a:pPr algn="r"/>
                      <a:r>
                        <a:rPr kumimoji="1" lang="ja-JP" altLang="en-US" sz="2000" b="0" dirty="0">
                          <a:latin typeface="+mn-ea"/>
                          <a:ea typeface="+mn-ea"/>
                        </a:rPr>
                        <a:t>基本理念</a:t>
                      </a:r>
                    </a:p>
                  </a:txBody>
                  <a:tcPr anchor="ctr"/>
                </a:tc>
                <a:tc>
                  <a:txBody>
                    <a:bodyPr/>
                    <a:lstStyle/>
                    <a:p>
                      <a:r>
                        <a:rPr kumimoji="1" lang="ja-JP" altLang="en-US" sz="2000" b="0" dirty="0">
                          <a:latin typeface="+mn-ea"/>
                          <a:ea typeface="+mn-ea"/>
                        </a:rPr>
                        <a:t>安心してや、ひとりやないさかい</a:t>
                      </a:r>
                      <a:endParaRPr kumimoji="1" lang="en-US" altLang="ja-JP" sz="2000" b="0" dirty="0">
                        <a:latin typeface="+mn-ea"/>
                        <a:ea typeface="+mn-ea"/>
                      </a:endParaRPr>
                    </a:p>
                    <a:p>
                      <a:r>
                        <a:rPr kumimoji="1" lang="ja-JP" altLang="en-US" sz="2000" b="0" dirty="0">
                          <a:latin typeface="+mn-ea"/>
                          <a:ea typeface="+mn-ea"/>
                        </a:rPr>
                        <a:t>ささえよう</a:t>
                      </a:r>
                      <a:endParaRPr kumimoji="1" lang="en-US" altLang="ja-JP" sz="2000" b="0" dirty="0">
                        <a:latin typeface="+mn-ea"/>
                        <a:ea typeface="+mn-ea"/>
                      </a:endParaRPr>
                    </a:p>
                    <a:p>
                      <a:r>
                        <a:rPr kumimoji="1" lang="ja-JP" altLang="en-US" sz="2000" b="0" dirty="0">
                          <a:latin typeface="+mn-ea"/>
                          <a:ea typeface="+mn-ea"/>
                        </a:rPr>
                        <a:t>かけがいのない</a:t>
                      </a:r>
                      <a:endParaRPr kumimoji="1" lang="en-US" altLang="ja-JP" sz="2000" b="0" dirty="0">
                        <a:latin typeface="+mn-ea"/>
                        <a:ea typeface="+mn-ea"/>
                      </a:endParaRPr>
                    </a:p>
                    <a:p>
                      <a:r>
                        <a:rPr kumimoji="1" lang="ja-JP" altLang="en-US" sz="2000" b="0" dirty="0">
                          <a:latin typeface="+mn-ea"/>
                          <a:ea typeface="+mn-ea"/>
                        </a:rPr>
                        <a:t>いのちを守る</a:t>
                      </a:r>
                      <a:endParaRPr kumimoji="1" lang="en-US" altLang="ja-JP" sz="2000" b="0" dirty="0">
                        <a:latin typeface="+mn-ea"/>
                        <a:ea typeface="+mn-ea"/>
                      </a:endParaRPr>
                    </a:p>
                    <a:p>
                      <a:r>
                        <a:rPr kumimoji="1" lang="ja-JP" altLang="en-US" sz="2000" b="0" dirty="0">
                          <a:latin typeface="+mn-ea"/>
                          <a:ea typeface="+mn-ea"/>
                        </a:rPr>
                        <a:t>市民みんながゲートキーパー</a:t>
                      </a:r>
                      <a:endParaRPr kumimoji="1" lang="en-US" altLang="ja-JP" sz="2000" b="0" dirty="0">
                        <a:latin typeface="+mn-ea"/>
                        <a:ea typeface="+mn-ea"/>
                      </a:endParaRPr>
                    </a:p>
                  </a:txBody>
                  <a:tcPr anchor="ctr"/>
                </a:tc>
                <a:extLst>
                  <a:ext uri="{0D108BD9-81ED-4DB2-BD59-A6C34878D82A}">
                    <a16:rowId xmlns:a16="http://schemas.microsoft.com/office/drawing/2014/main" val="1972236322"/>
                  </a:ext>
                </a:extLst>
              </a:tr>
            </a:tbl>
          </a:graphicData>
        </a:graphic>
      </p:graphicFrame>
      <p:sp>
        <p:nvSpPr>
          <p:cNvPr id="3" name="タイトル 1">
            <a:extLst>
              <a:ext uri="{FF2B5EF4-FFF2-40B4-BE49-F238E27FC236}">
                <a16:creationId xmlns:a16="http://schemas.microsoft.com/office/drawing/2014/main" id="{77C754B8-71D0-CBAF-6F38-919B9F0270B5}"/>
              </a:ext>
            </a:extLst>
          </p:cNvPr>
          <p:cNvSpPr txBox="1">
            <a:spLocks/>
          </p:cNvSpPr>
          <p:nvPr/>
        </p:nvSpPr>
        <p:spPr>
          <a:xfrm>
            <a:off x="344488" y="248374"/>
            <a:ext cx="6999338" cy="521399"/>
          </a:xfrm>
          <a:prstGeom prst="rect">
            <a:avLst/>
          </a:prstGeom>
        </p:spPr>
        <p:txBody>
          <a:bodyPr vert="horz" lIns="91440" tIns="45720" rIns="91440" bIns="45720" rtlCol="0" anchor="b">
            <a:noAutofit/>
          </a:bodyPr>
          <a:lstStyle>
            <a:lvl1pPr algn="ctr" defTabSz="914324" rtl="0" eaLnBrk="1" latinLnBrk="0" hangingPunct="1">
              <a:lnSpc>
                <a:spcPct val="90000"/>
              </a:lnSpc>
              <a:spcBef>
                <a:spcPct val="0"/>
              </a:spcBef>
              <a:buNone/>
              <a:defRPr kumimoji="1" sz="6000" kern="1200">
                <a:solidFill>
                  <a:schemeClr val="tx1"/>
                </a:solidFill>
                <a:latin typeface="+mj-lt"/>
                <a:ea typeface="+mj-ea"/>
                <a:cs typeface="+mj-cs"/>
              </a:defRPr>
            </a:lvl1pPr>
          </a:lstStyle>
          <a:p>
            <a:pPr>
              <a:defRPr/>
            </a:pPr>
            <a:r>
              <a:rPr lang="ja-JP" altLang="en-US" sz="3200" b="1" kern="0" dirty="0">
                <a:latin typeface="Meiryo UI" panose="020B0604030504040204" pitchFamily="50" charset="-128"/>
                <a:ea typeface="Meiryo UI" panose="020B0604030504040204" pitchFamily="50" charset="-128"/>
              </a:rPr>
              <a:t>堺市自殺対策推進計画（第</a:t>
            </a:r>
            <a:r>
              <a:rPr lang="en-US" altLang="ja-JP" sz="3200" b="1" kern="0" dirty="0">
                <a:latin typeface="Meiryo UI" panose="020B0604030504040204" pitchFamily="50" charset="-128"/>
                <a:ea typeface="Meiryo UI" panose="020B0604030504040204" pitchFamily="50" charset="-128"/>
              </a:rPr>
              <a:t>3</a:t>
            </a:r>
            <a:r>
              <a:rPr lang="ja-JP" altLang="en-US" sz="3200" b="1" kern="0" dirty="0">
                <a:latin typeface="Meiryo UI" panose="020B0604030504040204" pitchFamily="50" charset="-128"/>
                <a:ea typeface="Meiryo UI" panose="020B0604030504040204" pitchFamily="50" charset="-128"/>
              </a:rPr>
              <a:t>次）概要</a:t>
            </a:r>
          </a:p>
        </p:txBody>
      </p:sp>
      <p:sp>
        <p:nvSpPr>
          <p:cNvPr id="13" name="テキスト ボックス 12">
            <a:extLst>
              <a:ext uri="{FF2B5EF4-FFF2-40B4-BE49-F238E27FC236}">
                <a16:creationId xmlns:a16="http://schemas.microsoft.com/office/drawing/2014/main" id="{D0A62AA4-1C9B-6FEC-F0F1-A38FEB80535A}"/>
              </a:ext>
            </a:extLst>
          </p:cNvPr>
          <p:cNvSpPr txBox="1"/>
          <p:nvPr/>
        </p:nvSpPr>
        <p:spPr>
          <a:xfrm>
            <a:off x="416495" y="4090617"/>
            <a:ext cx="1982337" cy="461665"/>
          </a:xfrm>
          <a:prstGeom prst="rect">
            <a:avLst/>
          </a:prstGeom>
          <a:noFill/>
        </p:spPr>
        <p:txBody>
          <a:bodyPr wrap="square" rtlCol="0">
            <a:spAutoFit/>
          </a:bodyPr>
          <a:lstStyle/>
          <a:p>
            <a:r>
              <a:rPr kumimoji="1" lang="ja-JP" altLang="en-US" sz="2400" dirty="0">
                <a:latin typeface="Meiryo UI" panose="020B0604030504040204" pitchFamily="50" charset="-128"/>
                <a:ea typeface="Meiryo UI" panose="020B0604030504040204" pitchFamily="50" charset="-128"/>
              </a:rPr>
              <a:t>計画の経過</a:t>
            </a:r>
          </a:p>
        </p:txBody>
      </p:sp>
    </p:spTree>
    <p:extLst>
      <p:ext uri="{BB962C8B-B14F-4D97-AF65-F5344CB8AC3E}">
        <p14:creationId xmlns:p14="http://schemas.microsoft.com/office/powerpoint/2010/main" val="903616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7635584-9009-1A1B-A26D-9EB5DB0FACB0}"/>
              </a:ext>
            </a:extLst>
          </p:cNvPr>
          <p:cNvSpPr>
            <a:spLocks noGrp="1"/>
          </p:cNvSpPr>
          <p:nvPr>
            <p:ph type="sldNum" sz="quarter" idx="12"/>
          </p:nvPr>
        </p:nvSpPr>
        <p:spPr/>
        <p:txBody>
          <a:bodyPr/>
          <a:lstStyle/>
          <a:p>
            <a:pPr>
              <a:defRPr/>
            </a:pPr>
            <a:fld id="{83F59F8C-994B-432C-AB40-74A0215D506C}" type="slidenum">
              <a:rPr lang="en-US" altLang="ja-JP" smtClean="0"/>
              <a:pPr>
                <a:defRPr/>
              </a:pPr>
              <a:t>9</a:t>
            </a:fld>
            <a:endParaRPr lang="en-US" altLang="ja-JP" dirty="0"/>
          </a:p>
        </p:txBody>
      </p:sp>
      <p:graphicFrame>
        <p:nvGraphicFramePr>
          <p:cNvPr id="6" name="コンテンツ プレースホルダー 5">
            <a:extLst>
              <a:ext uri="{FF2B5EF4-FFF2-40B4-BE49-F238E27FC236}">
                <a16:creationId xmlns:a16="http://schemas.microsoft.com/office/drawing/2014/main" id="{00000000-0008-0000-0300-000002000000}"/>
              </a:ext>
            </a:extLst>
          </p:cNvPr>
          <p:cNvGraphicFramePr>
            <a:graphicFrameLocks noGrp="1"/>
          </p:cNvGraphicFramePr>
          <p:nvPr>
            <p:ph idx="1"/>
            <p:extLst>
              <p:ext uri="{D42A27DB-BD31-4B8C-83A1-F6EECF244321}">
                <p14:modId xmlns:p14="http://schemas.microsoft.com/office/powerpoint/2010/main" val="2929734762"/>
              </p:ext>
            </p:extLst>
          </p:nvPr>
        </p:nvGraphicFramePr>
        <p:xfrm>
          <a:off x="681038" y="1196752"/>
          <a:ext cx="8543925" cy="4836195"/>
        </p:xfrm>
        <a:graphic>
          <a:graphicData uri="http://schemas.openxmlformats.org/drawingml/2006/chart">
            <c:chart xmlns:c="http://schemas.openxmlformats.org/drawingml/2006/chart" xmlns:r="http://schemas.openxmlformats.org/officeDocument/2006/relationships" r:id="rId2"/>
          </a:graphicData>
        </a:graphic>
      </p:graphicFrame>
      <p:sp>
        <p:nvSpPr>
          <p:cNvPr id="3" name="タイトル 1">
            <a:extLst>
              <a:ext uri="{FF2B5EF4-FFF2-40B4-BE49-F238E27FC236}">
                <a16:creationId xmlns:a16="http://schemas.microsoft.com/office/drawing/2014/main" id="{57B668C5-15EC-D221-4AD6-5E807F83C50A}"/>
              </a:ext>
            </a:extLst>
          </p:cNvPr>
          <p:cNvSpPr txBox="1">
            <a:spLocks/>
          </p:cNvSpPr>
          <p:nvPr/>
        </p:nvSpPr>
        <p:spPr>
          <a:xfrm>
            <a:off x="359999" y="216000"/>
            <a:ext cx="5817137"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課題②：女性の自殺</a:t>
            </a:r>
            <a:endParaRPr lang="ja-JP" altLang="en-US"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C2B2C605-88EC-33DF-EB2D-BE155641B34C}"/>
              </a:ext>
            </a:extLst>
          </p:cNvPr>
          <p:cNvSpPr txBox="1"/>
          <p:nvPr/>
        </p:nvSpPr>
        <p:spPr>
          <a:xfrm>
            <a:off x="1208584" y="1628800"/>
            <a:ext cx="709489" cy="261610"/>
          </a:xfrm>
          <a:prstGeom prst="rect">
            <a:avLst/>
          </a:prstGeom>
          <a:noFill/>
        </p:spPr>
        <p:txBody>
          <a:bodyPr wrap="square" rtlCol="0">
            <a:spAutoFit/>
          </a:bodyPr>
          <a:lstStyle/>
          <a:p>
            <a:r>
              <a:rPr kumimoji="1" lang="ja-JP" altLang="en-US" sz="1050" dirty="0"/>
              <a:t>（人）</a:t>
            </a:r>
          </a:p>
        </p:txBody>
      </p:sp>
      <p:sp>
        <p:nvSpPr>
          <p:cNvPr id="9" name="テキスト ボックス 8">
            <a:extLst>
              <a:ext uri="{FF2B5EF4-FFF2-40B4-BE49-F238E27FC236}">
                <a16:creationId xmlns:a16="http://schemas.microsoft.com/office/drawing/2014/main" id="{CC0CC2AF-0564-38B5-96E8-E65548C6710B}"/>
              </a:ext>
            </a:extLst>
          </p:cNvPr>
          <p:cNvSpPr txBox="1"/>
          <p:nvPr/>
        </p:nvSpPr>
        <p:spPr>
          <a:xfrm>
            <a:off x="8681839" y="1628800"/>
            <a:ext cx="709489" cy="261610"/>
          </a:xfrm>
          <a:prstGeom prst="rect">
            <a:avLst/>
          </a:prstGeom>
          <a:noFill/>
        </p:spPr>
        <p:txBody>
          <a:bodyPr wrap="square" rtlCol="0">
            <a:spAutoFit/>
          </a:bodyPr>
          <a:lstStyle/>
          <a:p>
            <a:r>
              <a:rPr kumimoji="1" lang="ja-JP" altLang="en-US" sz="1050" dirty="0"/>
              <a:t>（人）</a:t>
            </a:r>
          </a:p>
        </p:txBody>
      </p:sp>
      <p:sp>
        <p:nvSpPr>
          <p:cNvPr id="2" name="テキスト ボックス 1">
            <a:extLst>
              <a:ext uri="{FF2B5EF4-FFF2-40B4-BE49-F238E27FC236}">
                <a16:creationId xmlns:a16="http://schemas.microsoft.com/office/drawing/2014/main" id="{078BF892-213D-2CB9-CBA7-99F38B135EFD}"/>
              </a:ext>
            </a:extLst>
          </p:cNvPr>
          <p:cNvSpPr txBox="1"/>
          <p:nvPr/>
        </p:nvSpPr>
        <p:spPr>
          <a:xfrm>
            <a:off x="3660561" y="6032947"/>
            <a:ext cx="5730767" cy="276999"/>
          </a:xfrm>
          <a:prstGeom prst="rect">
            <a:avLst/>
          </a:prstGeom>
          <a:noFill/>
        </p:spPr>
        <p:txBody>
          <a:bodyPr wrap="square" rtlCol="0">
            <a:spAutoFit/>
          </a:bodyPr>
          <a:lstStyle/>
          <a:p>
            <a:pPr algn="r"/>
            <a:r>
              <a:rPr lang="ja-JP" altLang="ja-JP" sz="1200" dirty="0"/>
              <a:t>出典：</a:t>
            </a:r>
            <a:r>
              <a:rPr lang="ja-JP" altLang="en-US" sz="1200" dirty="0"/>
              <a:t>地域における自殺の基本資料（厚生労働省）</a:t>
            </a:r>
            <a:endParaRPr kumimoji="1" lang="ja-JP" altLang="en-US" sz="1200" dirty="0"/>
          </a:p>
        </p:txBody>
      </p:sp>
    </p:spTree>
    <p:extLst>
      <p:ext uri="{BB962C8B-B14F-4D97-AF65-F5344CB8AC3E}">
        <p14:creationId xmlns:p14="http://schemas.microsoft.com/office/powerpoint/2010/main" val="519381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F2A16-7412-CC60-685A-534A267CC0FC}"/>
            </a:ext>
          </a:extLst>
        </p:cNvPr>
        <p:cNvGrpSpPr/>
        <p:nvPr/>
      </p:nvGrpSpPr>
      <p:grpSpPr>
        <a:xfrm>
          <a:off x="0" y="0"/>
          <a:ext cx="0" cy="0"/>
          <a:chOff x="0" y="0"/>
          <a:chExt cx="0" cy="0"/>
        </a:xfrm>
      </p:grpSpPr>
      <p:sp>
        <p:nvSpPr>
          <p:cNvPr id="12" name="タイトル 1">
            <a:extLst>
              <a:ext uri="{FF2B5EF4-FFF2-40B4-BE49-F238E27FC236}">
                <a16:creationId xmlns:a16="http://schemas.microsoft.com/office/drawing/2014/main" id="{45DBF4CC-7B78-3D69-B6AD-CF02F3B3FFFB}"/>
              </a:ext>
            </a:extLst>
          </p:cNvPr>
          <p:cNvSpPr txBox="1">
            <a:spLocks/>
          </p:cNvSpPr>
          <p:nvPr/>
        </p:nvSpPr>
        <p:spPr>
          <a:xfrm>
            <a:off x="359999" y="216000"/>
            <a:ext cx="5817137"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課題②：女性の自殺</a:t>
            </a:r>
            <a:endParaRPr lang="ja-JP" altLang="en-US" dirty="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1C4DB20-A20A-5625-1B76-7DD6C09FA464}"/>
              </a:ext>
            </a:extLst>
          </p:cNvPr>
          <p:cNvSpPr>
            <a:spLocks noGrp="1"/>
          </p:cNvSpPr>
          <p:nvPr>
            <p:ph type="title"/>
          </p:nvPr>
        </p:nvSpPr>
        <p:spPr>
          <a:xfrm>
            <a:off x="454017" y="1166929"/>
            <a:ext cx="8114421" cy="690201"/>
          </a:xfrm>
        </p:spPr>
        <p:txBody>
          <a:bodyPr>
            <a:noAutofit/>
          </a:bodyPr>
          <a:lstStyle/>
          <a:p>
            <a:pPr algn="ctr"/>
            <a:r>
              <a:rPr lang="ja-JP" altLang="en-US" sz="1800" dirty="0">
                <a:latin typeface="+mn-ea"/>
                <a:ea typeface="+mn-ea"/>
              </a:rPr>
              <a:t>堺市内の救急告示病院</a:t>
            </a:r>
            <a:r>
              <a:rPr lang="en-US" altLang="ja-JP" sz="1800" dirty="0">
                <a:latin typeface="+mn-ea"/>
                <a:ea typeface="+mn-ea"/>
              </a:rPr>
              <a:t>13</a:t>
            </a:r>
            <a:r>
              <a:rPr lang="ja-JP" altLang="en-US" sz="1800" dirty="0">
                <a:latin typeface="+mn-ea"/>
                <a:ea typeface="+mn-ea"/>
              </a:rPr>
              <a:t>病院に救急搬送された</a:t>
            </a:r>
            <a:r>
              <a:rPr kumimoji="1" lang="ja-JP" altLang="en-US" sz="1800" dirty="0">
                <a:latin typeface="+mn-ea"/>
                <a:ea typeface="+mn-ea"/>
              </a:rPr>
              <a:t>自殺未遂者数</a:t>
            </a:r>
            <a:br>
              <a:rPr lang="en-US" altLang="ja-JP" sz="1800" dirty="0">
                <a:latin typeface="+mn-ea"/>
                <a:ea typeface="+mn-ea"/>
              </a:rPr>
            </a:br>
            <a:r>
              <a:rPr lang="ja-JP" altLang="en-US" sz="1800" dirty="0">
                <a:latin typeface="+mn-ea"/>
                <a:ea typeface="+mn-ea"/>
              </a:rPr>
              <a:t>（期間：</a:t>
            </a:r>
            <a:r>
              <a:rPr lang="en-US" altLang="ja-JP" sz="1800" dirty="0">
                <a:latin typeface="+mn-ea"/>
                <a:ea typeface="+mn-ea"/>
              </a:rPr>
              <a:t>11</a:t>
            </a:r>
            <a:r>
              <a:rPr lang="ja-JP" altLang="en-US" sz="1800" dirty="0">
                <a:latin typeface="+mn-ea"/>
                <a:ea typeface="+mn-ea"/>
              </a:rPr>
              <a:t>月１日～</a:t>
            </a:r>
            <a:r>
              <a:rPr lang="en-US" altLang="ja-JP" sz="1800" dirty="0">
                <a:latin typeface="+mn-ea"/>
                <a:ea typeface="+mn-ea"/>
              </a:rPr>
              <a:t>12</a:t>
            </a:r>
            <a:r>
              <a:rPr lang="ja-JP" altLang="en-US" sz="1800" dirty="0">
                <a:latin typeface="+mn-ea"/>
                <a:ea typeface="+mn-ea"/>
              </a:rPr>
              <a:t>月</a:t>
            </a:r>
            <a:r>
              <a:rPr lang="en-US" altLang="ja-JP" sz="1800" dirty="0">
                <a:latin typeface="+mn-ea"/>
                <a:ea typeface="+mn-ea"/>
              </a:rPr>
              <a:t>31</a:t>
            </a:r>
            <a:r>
              <a:rPr lang="ja-JP" altLang="en-US" sz="1800" dirty="0">
                <a:latin typeface="+mn-ea"/>
                <a:ea typeface="+mn-ea"/>
              </a:rPr>
              <a:t>日）</a:t>
            </a:r>
            <a:endParaRPr kumimoji="1" lang="ja-JP" altLang="en-US" sz="1800" dirty="0">
              <a:latin typeface="+mn-ea"/>
              <a:ea typeface="+mn-ea"/>
            </a:endParaRPr>
          </a:p>
        </p:txBody>
      </p:sp>
      <p:sp>
        <p:nvSpPr>
          <p:cNvPr id="4" name="スライド番号プレースホルダー 3">
            <a:extLst>
              <a:ext uri="{FF2B5EF4-FFF2-40B4-BE49-F238E27FC236}">
                <a16:creationId xmlns:a16="http://schemas.microsoft.com/office/drawing/2014/main" id="{56EC9A7B-7788-11E1-D0BA-CC0894F30A1B}"/>
              </a:ext>
            </a:extLst>
          </p:cNvPr>
          <p:cNvSpPr>
            <a:spLocks noGrp="1"/>
          </p:cNvSpPr>
          <p:nvPr>
            <p:ph type="sldNum" sz="quarter" idx="12"/>
          </p:nvPr>
        </p:nvSpPr>
        <p:spPr/>
        <p:txBody>
          <a:bodyPr/>
          <a:lstStyle/>
          <a:p>
            <a:pPr>
              <a:defRPr/>
            </a:pPr>
            <a:fld id="{83F59F8C-994B-432C-AB40-74A0215D506C}" type="slidenum">
              <a:rPr lang="en-US" altLang="ja-JP" smtClean="0"/>
              <a:pPr>
                <a:defRPr/>
              </a:pPr>
              <a:t>10</a:t>
            </a:fld>
            <a:endParaRPr lang="en-US" altLang="ja-JP" dirty="0"/>
          </a:p>
        </p:txBody>
      </p:sp>
      <p:pic>
        <p:nvPicPr>
          <p:cNvPr id="6" name="図 5">
            <a:extLst>
              <a:ext uri="{FF2B5EF4-FFF2-40B4-BE49-F238E27FC236}">
                <a16:creationId xmlns:a16="http://schemas.microsoft.com/office/drawing/2014/main" id="{754BE331-E7A8-87A8-9BED-98E5718D1C6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71868" y="2226462"/>
            <a:ext cx="3954753" cy="3863458"/>
          </a:xfrm>
          <a:prstGeom prst="rect">
            <a:avLst/>
          </a:prstGeom>
          <a:noFill/>
          <a:ln>
            <a:noFill/>
          </a:ln>
        </p:spPr>
      </p:pic>
      <p:pic>
        <p:nvPicPr>
          <p:cNvPr id="7" name="図 6">
            <a:extLst>
              <a:ext uri="{FF2B5EF4-FFF2-40B4-BE49-F238E27FC236}">
                <a16:creationId xmlns:a16="http://schemas.microsoft.com/office/drawing/2014/main" id="{53829F8D-585C-F418-DD4D-02052A6F827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9380" y="2226462"/>
            <a:ext cx="3954753" cy="3936852"/>
          </a:xfrm>
          <a:prstGeom prst="rect">
            <a:avLst/>
          </a:prstGeom>
          <a:noFill/>
          <a:ln>
            <a:noFill/>
          </a:ln>
        </p:spPr>
      </p:pic>
      <p:sp>
        <p:nvSpPr>
          <p:cNvPr id="9" name="テキスト ボックス 8">
            <a:extLst>
              <a:ext uri="{FF2B5EF4-FFF2-40B4-BE49-F238E27FC236}">
                <a16:creationId xmlns:a16="http://schemas.microsoft.com/office/drawing/2014/main" id="{33EEA0B1-5655-BD88-3684-C17B9A4F044A}"/>
              </a:ext>
            </a:extLst>
          </p:cNvPr>
          <p:cNvSpPr txBox="1"/>
          <p:nvPr/>
        </p:nvSpPr>
        <p:spPr>
          <a:xfrm>
            <a:off x="1666280" y="1858513"/>
            <a:ext cx="2180951" cy="369332"/>
          </a:xfrm>
          <a:prstGeom prst="rect">
            <a:avLst/>
          </a:prstGeom>
          <a:noFill/>
        </p:spPr>
        <p:txBody>
          <a:bodyPr wrap="square" rtlCol="0">
            <a:spAutoFit/>
          </a:bodyPr>
          <a:lstStyle/>
          <a:p>
            <a:r>
              <a:rPr kumimoji="1" lang="en-US" altLang="ja-JP" dirty="0"/>
              <a:t>【</a:t>
            </a:r>
            <a:r>
              <a:rPr kumimoji="1" lang="ja-JP" altLang="en-US" dirty="0"/>
              <a:t>令和</a:t>
            </a:r>
            <a:r>
              <a:rPr kumimoji="1" lang="en-US" altLang="ja-JP" dirty="0"/>
              <a:t>2</a:t>
            </a:r>
            <a:r>
              <a:rPr kumimoji="1" lang="ja-JP" altLang="en-US" dirty="0"/>
              <a:t>年度調査</a:t>
            </a:r>
            <a:r>
              <a:rPr kumimoji="1" lang="en-US" altLang="ja-JP" dirty="0"/>
              <a:t>】</a:t>
            </a:r>
            <a:endParaRPr kumimoji="1" lang="ja-JP" altLang="en-US" dirty="0"/>
          </a:p>
        </p:txBody>
      </p:sp>
      <p:sp>
        <p:nvSpPr>
          <p:cNvPr id="10" name="テキスト ボックス 9">
            <a:extLst>
              <a:ext uri="{FF2B5EF4-FFF2-40B4-BE49-F238E27FC236}">
                <a16:creationId xmlns:a16="http://schemas.microsoft.com/office/drawing/2014/main" id="{24054BC0-1BAF-505F-4413-E149120F59DD}"/>
              </a:ext>
            </a:extLst>
          </p:cNvPr>
          <p:cNvSpPr txBox="1"/>
          <p:nvPr/>
        </p:nvSpPr>
        <p:spPr>
          <a:xfrm>
            <a:off x="6058768" y="1857130"/>
            <a:ext cx="2180951" cy="369332"/>
          </a:xfrm>
          <a:prstGeom prst="rect">
            <a:avLst/>
          </a:prstGeom>
          <a:noFill/>
        </p:spPr>
        <p:txBody>
          <a:bodyPr wrap="square" rtlCol="0">
            <a:spAutoFit/>
          </a:bodyPr>
          <a:lstStyle/>
          <a:p>
            <a:r>
              <a:rPr kumimoji="1" lang="en-US" altLang="ja-JP" dirty="0"/>
              <a:t>【</a:t>
            </a:r>
            <a:r>
              <a:rPr kumimoji="1" lang="ja-JP" altLang="en-US" dirty="0"/>
              <a:t>令和</a:t>
            </a:r>
            <a:r>
              <a:rPr kumimoji="1" lang="en-US" altLang="ja-JP" dirty="0"/>
              <a:t>7</a:t>
            </a:r>
            <a:r>
              <a:rPr kumimoji="1" lang="ja-JP" altLang="en-US" dirty="0"/>
              <a:t>年度調査</a:t>
            </a:r>
            <a:r>
              <a:rPr kumimoji="1" lang="en-US" altLang="ja-JP" dirty="0"/>
              <a:t>】</a:t>
            </a:r>
            <a:endParaRPr kumimoji="1" lang="ja-JP" altLang="en-US" dirty="0"/>
          </a:p>
        </p:txBody>
      </p:sp>
      <p:sp>
        <p:nvSpPr>
          <p:cNvPr id="3" name="テキスト ボックス 2">
            <a:extLst>
              <a:ext uri="{FF2B5EF4-FFF2-40B4-BE49-F238E27FC236}">
                <a16:creationId xmlns:a16="http://schemas.microsoft.com/office/drawing/2014/main" id="{0A41A4A0-97F3-5BED-1A00-DDD4F0968FFD}"/>
              </a:ext>
            </a:extLst>
          </p:cNvPr>
          <p:cNvSpPr txBox="1"/>
          <p:nvPr/>
        </p:nvSpPr>
        <p:spPr>
          <a:xfrm>
            <a:off x="3660561" y="6133976"/>
            <a:ext cx="5730767" cy="276999"/>
          </a:xfrm>
          <a:prstGeom prst="rect">
            <a:avLst/>
          </a:prstGeom>
          <a:noFill/>
        </p:spPr>
        <p:txBody>
          <a:bodyPr wrap="square" rtlCol="0">
            <a:spAutoFit/>
          </a:bodyPr>
          <a:lstStyle/>
          <a:p>
            <a:pPr algn="r"/>
            <a:r>
              <a:rPr lang="ja-JP" altLang="ja-JP" sz="1200" dirty="0"/>
              <a:t>出典：</a:t>
            </a:r>
            <a:r>
              <a:rPr lang="ja-JP" altLang="en-US" sz="1200" dirty="0"/>
              <a:t>救急告示病院における自殺未遂者への対応状況等に関する調査報告書</a:t>
            </a:r>
            <a:endParaRPr kumimoji="1" lang="ja-JP" altLang="en-US" sz="1200" dirty="0"/>
          </a:p>
        </p:txBody>
      </p:sp>
    </p:spTree>
    <p:extLst>
      <p:ext uri="{BB962C8B-B14F-4D97-AF65-F5344CB8AC3E}">
        <p14:creationId xmlns:p14="http://schemas.microsoft.com/office/powerpoint/2010/main" val="2313875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36904-6B8D-9334-316B-37F43DA7931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8930E22-54B8-7D66-B135-26C13326A8E4}"/>
              </a:ext>
            </a:extLst>
          </p:cNvPr>
          <p:cNvSpPr>
            <a:spLocks noGrp="1"/>
          </p:cNvSpPr>
          <p:nvPr>
            <p:ph type="title"/>
          </p:nvPr>
        </p:nvSpPr>
        <p:spPr>
          <a:xfrm>
            <a:off x="2000672" y="1071100"/>
            <a:ext cx="2086942" cy="360040"/>
          </a:xfrm>
        </p:spPr>
        <p:txBody>
          <a:bodyPr>
            <a:normAutofit/>
          </a:bodyPr>
          <a:lstStyle/>
          <a:p>
            <a:pPr algn="ctr"/>
            <a:r>
              <a:rPr kumimoji="1" lang="ja-JP" altLang="en-US" sz="1800" dirty="0"/>
              <a:t>自殺未遂の方法</a:t>
            </a:r>
          </a:p>
        </p:txBody>
      </p:sp>
      <p:sp>
        <p:nvSpPr>
          <p:cNvPr id="4" name="スライド番号プレースホルダー 3">
            <a:extLst>
              <a:ext uri="{FF2B5EF4-FFF2-40B4-BE49-F238E27FC236}">
                <a16:creationId xmlns:a16="http://schemas.microsoft.com/office/drawing/2014/main" id="{73AD36A6-D99B-E6AF-5B67-8E2AEACCB303}"/>
              </a:ext>
            </a:extLst>
          </p:cNvPr>
          <p:cNvSpPr>
            <a:spLocks noGrp="1"/>
          </p:cNvSpPr>
          <p:nvPr>
            <p:ph type="sldNum" sz="quarter" idx="12"/>
          </p:nvPr>
        </p:nvSpPr>
        <p:spPr/>
        <p:txBody>
          <a:bodyPr/>
          <a:lstStyle/>
          <a:p>
            <a:pPr>
              <a:defRPr/>
            </a:pPr>
            <a:fld id="{83F59F8C-994B-432C-AB40-74A0215D506C}" type="slidenum">
              <a:rPr lang="en-US" altLang="ja-JP" smtClean="0"/>
              <a:pPr>
                <a:defRPr/>
              </a:pPr>
              <a:t>11</a:t>
            </a:fld>
            <a:endParaRPr lang="en-US" altLang="ja-JP" dirty="0"/>
          </a:p>
        </p:txBody>
      </p:sp>
      <p:sp>
        <p:nvSpPr>
          <p:cNvPr id="5" name="コンテンツ プレースホルダー 4">
            <a:extLst>
              <a:ext uri="{FF2B5EF4-FFF2-40B4-BE49-F238E27FC236}">
                <a16:creationId xmlns:a16="http://schemas.microsoft.com/office/drawing/2014/main" id="{398BA709-2DAB-299E-EF5A-B0EDE368BC4F}"/>
              </a:ext>
            </a:extLst>
          </p:cNvPr>
          <p:cNvSpPr>
            <a:spLocks noGrp="1"/>
          </p:cNvSpPr>
          <p:nvPr>
            <p:ph idx="1"/>
          </p:nvPr>
        </p:nvSpPr>
        <p:spPr>
          <a:xfrm>
            <a:off x="3944888" y="3637183"/>
            <a:ext cx="5712123" cy="1462248"/>
          </a:xfrm>
        </p:spPr>
        <p:txBody>
          <a:bodyPr>
            <a:normAutofit/>
          </a:bodyPr>
          <a:lstStyle/>
          <a:p>
            <a:pPr marL="0" indent="0">
              <a:buNone/>
            </a:pPr>
            <a:r>
              <a:rPr lang="ja-JP" altLang="en-US" sz="1800" dirty="0"/>
              <a:t>・女性の自殺未遂者のうち、</a:t>
            </a:r>
            <a:endParaRPr lang="en-US" altLang="ja-JP" sz="1800" dirty="0"/>
          </a:p>
          <a:p>
            <a:pPr marL="0" indent="0">
              <a:buNone/>
            </a:pPr>
            <a:r>
              <a:rPr lang="ja-JP" altLang="en-US" sz="1800" dirty="0"/>
              <a:t>　薬物（眠剤等過量服薬）によるものが半数。</a:t>
            </a:r>
            <a:endParaRPr lang="en-US" altLang="ja-JP" sz="1800" dirty="0"/>
          </a:p>
          <a:p>
            <a:pPr marL="0" indent="0">
              <a:buNone/>
            </a:pPr>
            <a:endParaRPr lang="en-US" altLang="ja-JP" sz="900" dirty="0"/>
          </a:p>
          <a:p>
            <a:pPr marL="0" indent="0">
              <a:buNone/>
            </a:pPr>
            <a:r>
              <a:rPr lang="ja-JP" altLang="en-US" sz="1800" dirty="0"/>
              <a:t>・男性についても、</a:t>
            </a:r>
            <a:r>
              <a:rPr lang="en-US" altLang="ja-JP" sz="1800" dirty="0"/>
              <a:t>7</a:t>
            </a:r>
            <a:r>
              <a:rPr lang="ja-JP" altLang="en-US" sz="1800" dirty="0"/>
              <a:t>人と自殺未遂方法の中で最多。</a:t>
            </a:r>
          </a:p>
        </p:txBody>
      </p:sp>
      <p:pic>
        <p:nvPicPr>
          <p:cNvPr id="3" name="図 2">
            <a:extLst>
              <a:ext uri="{FF2B5EF4-FFF2-40B4-BE49-F238E27FC236}">
                <a16:creationId xmlns:a16="http://schemas.microsoft.com/office/drawing/2014/main" id="{8B7A12E8-D382-48B6-9EBF-FCBF867350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5818" y="1471562"/>
            <a:ext cx="4967262" cy="4884791"/>
          </a:xfrm>
          <a:prstGeom prst="rect">
            <a:avLst/>
          </a:prstGeom>
          <a:noFill/>
          <a:ln>
            <a:noFill/>
          </a:ln>
        </p:spPr>
      </p:pic>
      <p:sp>
        <p:nvSpPr>
          <p:cNvPr id="7" name="四角形: 角を丸くする 6">
            <a:extLst>
              <a:ext uri="{FF2B5EF4-FFF2-40B4-BE49-F238E27FC236}">
                <a16:creationId xmlns:a16="http://schemas.microsoft.com/office/drawing/2014/main" id="{23168897-E2B7-46F5-6810-6E543BB60BE9}"/>
              </a:ext>
            </a:extLst>
          </p:cNvPr>
          <p:cNvSpPr/>
          <p:nvPr/>
        </p:nvSpPr>
        <p:spPr>
          <a:xfrm>
            <a:off x="639292" y="1679871"/>
            <a:ext cx="4967262" cy="36004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タイトル 1">
            <a:extLst>
              <a:ext uri="{FF2B5EF4-FFF2-40B4-BE49-F238E27FC236}">
                <a16:creationId xmlns:a16="http://schemas.microsoft.com/office/drawing/2014/main" id="{DF3E664B-048C-E375-CAE2-81AB428E007B}"/>
              </a:ext>
            </a:extLst>
          </p:cNvPr>
          <p:cNvSpPr txBox="1">
            <a:spLocks/>
          </p:cNvSpPr>
          <p:nvPr/>
        </p:nvSpPr>
        <p:spPr>
          <a:xfrm>
            <a:off x="359999" y="216000"/>
            <a:ext cx="5817137"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課題②：女性の自殺</a:t>
            </a:r>
            <a:endParaRPr lang="ja-JP" altLang="en-US"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61EF31D8-3AFE-C666-F1AE-AEF49B9C3EE5}"/>
              </a:ext>
            </a:extLst>
          </p:cNvPr>
          <p:cNvSpPr txBox="1"/>
          <p:nvPr/>
        </p:nvSpPr>
        <p:spPr>
          <a:xfrm>
            <a:off x="4087614" y="6252760"/>
            <a:ext cx="5444025" cy="461665"/>
          </a:xfrm>
          <a:prstGeom prst="rect">
            <a:avLst/>
          </a:prstGeom>
          <a:noFill/>
        </p:spPr>
        <p:txBody>
          <a:bodyPr wrap="square" rtlCol="0">
            <a:spAutoFit/>
          </a:bodyPr>
          <a:lstStyle/>
          <a:p>
            <a:pPr algn="r"/>
            <a:r>
              <a:rPr lang="ja-JP" altLang="ja-JP" sz="1200" dirty="0"/>
              <a:t>出典：</a:t>
            </a:r>
            <a:r>
              <a:rPr lang="ja-JP" altLang="en-US" sz="1200" dirty="0"/>
              <a:t>救急告示病院における自殺未遂者への対応状況等に関する調査報告書</a:t>
            </a:r>
            <a:endParaRPr kumimoji="1" lang="ja-JP" altLang="en-US" sz="1200" dirty="0"/>
          </a:p>
          <a:p>
            <a:pPr algn="r"/>
            <a:endParaRPr kumimoji="1" lang="ja-JP" altLang="en-US" sz="1200" dirty="0"/>
          </a:p>
        </p:txBody>
      </p:sp>
    </p:spTree>
    <p:extLst>
      <p:ext uri="{BB962C8B-B14F-4D97-AF65-F5344CB8AC3E}">
        <p14:creationId xmlns:p14="http://schemas.microsoft.com/office/powerpoint/2010/main" val="2288609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FCC79-0BBF-427D-A952-A62AD0B2697B}"/>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0D3781BF-769B-F853-3C96-C9971E3175B3}"/>
              </a:ext>
            </a:extLst>
          </p:cNvPr>
          <p:cNvSpPr>
            <a:spLocks noGrp="1"/>
          </p:cNvSpPr>
          <p:nvPr>
            <p:ph type="sldNum" sz="quarter" idx="12"/>
          </p:nvPr>
        </p:nvSpPr>
        <p:spPr/>
        <p:txBody>
          <a:bodyPr/>
          <a:lstStyle/>
          <a:p>
            <a:pPr>
              <a:defRPr/>
            </a:pPr>
            <a:fld id="{83F59F8C-994B-432C-AB40-74A0215D506C}" type="slidenum">
              <a:rPr lang="en-US" altLang="ja-JP" smtClean="0"/>
              <a:pPr>
                <a:defRPr/>
              </a:pPr>
              <a:t>12</a:t>
            </a:fld>
            <a:endParaRPr lang="en-US" altLang="ja-JP" dirty="0"/>
          </a:p>
        </p:txBody>
      </p:sp>
      <p:graphicFrame>
        <p:nvGraphicFramePr>
          <p:cNvPr id="7" name="コンテンツ プレースホルダー 6">
            <a:extLst>
              <a:ext uri="{FF2B5EF4-FFF2-40B4-BE49-F238E27FC236}">
                <a16:creationId xmlns:a16="http://schemas.microsoft.com/office/drawing/2014/main" id="{00000000-0008-0000-0100-000006000000}"/>
              </a:ext>
            </a:extLst>
          </p:cNvPr>
          <p:cNvGraphicFramePr>
            <a:graphicFrameLocks noGrp="1"/>
          </p:cNvGraphicFramePr>
          <p:nvPr>
            <p:ph idx="1"/>
            <p:extLst>
              <p:ext uri="{D42A27DB-BD31-4B8C-83A1-F6EECF244321}">
                <p14:modId xmlns:p14="http://schemas.microsoft.com/office/powerpoint/2010/main" val="1782212607"/>
              </p:ext>
            </p:extLst>
          </p:nvPr>
        </p:nvGraphicFramePr>
        <p:xfrm>
          <a:off x="659756" y="1072331"/>
          <a:ext cx="8543925" cy="4443918"/>
        </p:xfrm>
        <a:graphic>
          <a:graphicData uri="http://schemas.openxmlformats.org/drawingml/2006/chart">
            <c:chart xmlns:c="http://schemas.openxmlformats.org/drawingml/2006/chart" xmlns:r="http://schemas.openxmlformats.org/officeDocument/2006/relationships" r:id="rId2"/>
          </a:graphicData>
        </a:graphic>
      </p:graphicFrame>
      <p:sp>
        <p:nvSpPr>
          <p:cNvPr id="8" name="テキスト ボックス 7">
            <a:extLst>
              <a:ext uri="{FF2B5EF4-FFF2-40B4-BE49-F238E27FC236}">
                <a16:creationId xmlns:a16="http://schemas.microsoft.com/office/drawing/2014/main" id="{750B85BA-1F79-A1C2-5597-18CCB30D16D9}"/>
              </a:ext>
            </a:extLst>
          </p:cNvPr>
          <p:cNvSpPr txBox="1"/>
          <p:nvPr/>
        </p:nvSpPr>
        <p:spPr>
          <a:xfrm>
            <a:off x="560512" y="5549340"/>
            <a:ext cx="8543925" cy="646331"/>
          </a:xfrm>
          <a:prstGeom prst="rect">
            <a:avLst/>
          </a:prstGeom>
          <a:noFill/>
        </p:spPr>
        <p:txBody>
          <a:bodyPr wrap="square" rtlCol="0" anchor="ctr">
            <a:spAutoFit/>
          </a:bodyPr>
          <a:lstStyle/>
          <a:p>
            <a:r>
              <a:rPr kumimoji="1" lang="ja-JP" altLang="en-US" dirty="0"/>
              <a:t>男性では、有職者の自殺者数が圧倒的に多く、続いて年金等の受給者や無職者となっている。</a:t>
            </a:r>
          </a:p>
        </p:txBody>
      </p:sp>
      <p:sp>
        <p:nvSpPr>
          <p:cNvPr id="2" name="タイトル 1">
            <a:extLst>
              <a:ext uri="{FF2B5EF4-FFF2-40B4-BE49-F238E27FC236}">
                <a16:creationId xmlns:a16="http://schemas.microsoft.com/office/drawing/2014/main" id="{08D55C57-133E-6625-8C40-540B9D10CEA0}"/>
              </a:ext>
            </a:extLst>
          </p:cNvPr>
          <p:cNvSpPr txBox="1">
            <a:spLocks/>
          </p:cNvSpPr>
          <p:nvPr/>
        </p:nvSpPr>
        <p:spPr>
          <a:xfrm>
            <a:off x="359999" y="216000"/>
            <a:ext cx="5817137"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課題③：有職者の自殺者数</a:t>
            </a:r>
            <a:endParaRPr lang="ja-JP" altLang="en-US"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F682F8BA-32FA-2671-6E1A-888BA4107E88}"/>
              </a:ext>
            </a:extLst>
          </p:cNvPr>
          <p:cNvSpPr txBox="1"/>
          <p:nvPr/>
        </p:nvSpPr>
        <p:spPr>
          <a:xfrm>
            <a:off x="575048" y="1484784"/>
            <a:ext cx="709489" cy="261610"/>
          </a:xfrm>
          <a:prstGeom prst="rect">
            <a:avLst/>
          </a:prstGeom>
          <a:noFill/>
        </p:spPr>
        <p:txBody>
          <a:bodyPr wrap="square" rtlCol="0">
            <a:spAutoFit/>
          </a:bodyPr>
          <a:lstStyle/>
          <a:p>
            <a:r>
              <a:rPr kumimoji="1" lang="ja-JP" altLang="en-US" sz="1050" dirty="0"/>
              <a:t>（人）</a:t>
            </a:r>
          </a:p>
        </p:txBody>
      </p:sp>
      <p:sp>
        <p:nvSpPr>
          <p:cNvPr id="3" name="テキスト ボックス 2">
            <a:extLst>
              <a:ext uri="{FF2B5EF4-FFF2-40B4-BE49-F238E27FC236}">
                <a16:creationId xmlns:a16="http://schemas.microsoft.com/office/drawing/2014/main" id="{70960908-41D3-23DC-EF35-47150135EF2A}"/>
              </a:ext>
            </a:extLst>
          </p:cNvPr>
          <p:cNvSpPr txBox="1"/>
          <p:nvPr/>
        </p:nvSpPr>
        <p:spPr>
          <a:xfrm>
            <a:off x="5529064" y="6178348"/>
            <a:ext cx="4002575" cy="276999"/>
          </a:xfrm>
          <a:prstGeom prst="rect">
            <a:avLst/>
          </a:prstGeom>
          <a:noFill/>
        </p:spPr>
        <p:txBody>
          <a:bodyPr wrap="square" rtlCol="0">
            <a:spAutoFit/>
          </a:bodyPr>
          <a:lstStyle/>
          <a:p>
            <a:pPr algn="r"/>
            <a:r>
              <a:rPr lang="ja-JP" altLang="ja-JP" sz="1200" dirty="0"/>
              <a:t>出典：</a:t>
            </a:r>
            <a:r>
              <a:rPr lang="ja-JP" altLang="en-US" sz="1200" dirty="0"/>
              <a:t>地域における自殺の基本資料（厚生労働省）</a:t>
            </a:r>
            <a:endParaRPr kumimoji="1" lang="ja-JP" altLang="en-US" sz="1200" dirty="0"/>
          </a:p>
        </p:txBody>
      </p:sp>
    </p:spTree>
    <p:extLst>
      <p:ext uri="{BB962C8B-B14F-4D97-AF65-F5344CB8AC3E}">
        <p14:creationId xmlns:p14="http://schemas.microsoft.com/office/powerpoint/2010/main" val="3730542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89198AC-2E5B-4B30-23B8-3F77531E9F6A}"/>
              </a:ext>
            </a:extLst>
          </p:cNvPr>
          <p:cNvSpPr>
            <a:spLocks noGrp="1"/>
          </p:cNvSpPr>
          <p:nvPr>
            <p:ph type="sldNum" sz="quarter" idx="12"/>
          </p:nvPr>
        </p:nvSpPr>
        <p:spPr/>
        <p:txBody>
          <a:bodyPr/>
          <a:lstStyle/>
          <a:p>
            <a:pPr>
              <a:defRPr/>
            </a:pPr>
            <a:fld id="{83F59F8C-994B-432C-AB40-74A0215D506C}" type="slidenum">
              <a:rPr lang="en-US" altLang="ja-JP" smtClean="0"/>
              <a:pPr>
                <a:defRPr/>
              </a:pPr>
              <a:t>13</a:t>
            </a:fld>
            <a:endParaRPr lang="en-US" altLang="ja-JP" dirty="0"/>
          </a:p>
        </p:txBody>
      </p:sp>
      <p:graphicFrame>
        <p:nvGraphicFramePr>
          <p:cNvPr id="5" name="コンテンツ プレースホルダー 4">
            <a:extLst>
              <a:ext uri="{FF2B5EF4-FFF2-40B4-BE49-F238E27FC236}">
                <a16:creationId xmlns:a16="http://schemas.microsoft.com/office/drawing/2014/main" id="{00000000-0008-0000-0000-000004000000}"/>
              </a:ext>
            </a:extLst>
          </p:cNvPr>
          <p:cNvGraphicFramePr>
            <a:graphicFrameLocks noGrp="1"/>
          </p:cNvGraphicFramePr>
          <p:nvPr>
            <p:ph idx="1"/>
            <p:extLst>
              <p:ext uri="{D42A27DB-BD31-4B8C-83A1-F6EECF244321}">
                <p14:modId xmlns:p14="http://schemas.microsoft.com/office/powerpoint/2010/main" val="138463070"/>
              </p:ext>
            </p:extLst>
          </p:nvPr>
        </p:nvGraphicFramePr>
        <p:xfrm>
          <a:off x="560511" y="1226171"/>
          <a:ext cx="9120757" cy="4950792"/>
        </p:xfrm>
        <a:graphic>
          <a:graphicData uri="http://schemas.openxmlformats.org/drawingml/2006/chart">
            <c:chart xmlns:c="http://schemas.openxmlformats.org/drawingml/2006/chart" xmlns:r="http://schemas.openxmlformats.org/officeDocument/2006/relationships" r:id="rId2"/>
          </a:graphicData>
        </a:graphic>
      </p:graphicFrame>
      <p:sp>
        <p:nvSpPr>
          <p:cNvPr id="3" name="タイトル 1">
            <a:extLst>
              <a:ext uri="{FF2B5EF4-FFF2-40B4-BE49-F238E27FC236}">
                <a16:creationId xmlns:a16="http://schemas.microsoft.com/office/drawing/2014/main" id="{1AC5F3DE-76B2-AAB1-4613-3169CE8CA959}"/>
              </a:ext>
            </a:extLst>
          </p:cNvPr>
          <p:cNvSpPr txBox="1">
            <a:spLocks/>
          </p:cNvSpPr>
          <p:nvPr/>
        </p:nvSpPr>
        <p:spPr>
          <a:xfrm>
            <a:off x="359999" y="216000"/>
            <a:ext cx="5817137"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課題④：健康問題による自殺</a:t>
            </a:r>
            <a:endParaRPr lang="ja-JP" altLang="en-US"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A078CBC3-9608-B01D-4696-9F5D6A55B11C}"/>
              </a:ext>
            </a:extLst>
          </p:cNvPr>
          <p:cNvSpPr txBox="1"/>
          <p:nvPr/>
        </p:nvSpPr>
        <p:spPr>
          <a:xfrm>
            <a:off x="704528" y="1628800"/>
            <a:ext cx="709489" cy="261610"/>
          </a:xfrm>
          <a:prstGeom prst="rect">
            <a:avLst/>
          </a:prstGeom>
          <a:noFill/>
        </p:spPr>
        <p:txBody>
          <a:bodyPr wrap="square" rtlCol="0">
            <a:spAutoFit/>
          </a:bodyPr>
          <a:lstStyle/>
          <a:p>
            <a:r>
              <a:rPr kumimoji="1" lang="ja-JP" altLang="en-US" sz="1050" dirty="0"/>
              <a:t>（人）</a:t>
            </a:r>
          </a:p>
        </p:txBody>
      </p:sp>
      <p:sp>
        <p:nvSpPr>
          <p:cNvPr id="2" name="テキスト ボックス 1">
            <a:extLst>
              <a:ext uri="{FF2B5EF4-FFF2-40B4-BE49-F238E27FC236}">
                <a16:creationId xmlns:a16="http://schemas.microsoft.com/office/drawing/2014/main" id="{2503648D-E420-64EE-5ADA-F88B3B8B83BE}"/>
              </a:ext>
            </a:extLst>
          </p:cNvPr>
          <p:cNvSpPr txBox="1"/>
          <p:nvPr/>
        </p:nvSpPr>
        <p:spPr>
          <a:xfrm>
            <a:off x="4088904" y="6128159"/>
            <a:ext cx="5448349" cy="276999"/>
          </a:xfrm>
          <a:prstGeom prst="rect">
            <a:avLst/>
          </a:prstGeom>
          <a:noFill/>
        </p:spPr>
        <p:txBody>
          <a:bodyPr wrap="square" rtlCol="0">
            <a:spAutoFit/>
          </a:bodyPr>
          <a:lstStyle/>
          <a:p>
            <a:pPr algn="r"/>
            <a:r>
              <a:rPr lang="ja-JP" altLang="ja-JP" sz="1200" dirty="0"/>
              <a:t>出典：</a:t>
            </a:r>
            <a:r>
              <a:rPr lang="ja-JP" altLang="en-US" sz="1200" dirty="0"/>
              <a:t>救急告示病院における自殺未遂者への対応状況等に関する調査報告書</a:t>
            </a:r>
            <a:endParaRPr kumimoji="1" lang="ja-JP" altLang="en-US" sz="1200" dirty="0"/>
          </a:p>
        </p:txBody>
      </p:sp>
    </p:spTree>
    <p:extLst>
      <p:ext uri="{BB962C8B-B14F-4D97-AF65-F5344CB8AC3E}">
        <p14:creationId xmlns:p14="http://schemas.microsoft.com/office/powerpoint/2010/main" val="4175904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8AED9-4AE9-6B9A-DDE5-97F2CF1E2047}"/>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7152392-9EB5-A2CF-7CCE-D6296C75E84C}"/>
              </a:ext>
            </a:extLst>
          </p:cNvPr>
          <p:cNvSpPr>
            <a:spLocks noGrp="1"/>
          </p:cNvSpPr>
          <p:nvPr>
            <p:ph type="sldNum" sz="quarter" idx="12"/>
          </p:nvPr>
        </p:nvSpPr>
        <p:spPr/>
        <p:txBody>
          <a:bodyPr/>
          <a:lstStyle/>
          <a:p>
            <a:pPr>
              <a:defRPr/>
            </a:pPr>
            <a:fld id="{83F59F8C-994B-432C-AB40-74A0215D506C}" type="slidenum">
              <a:rPr lang="en-US" altLang="ja-JP" smtClean="0"/>
              <a:pPr>
                <a:defRPr/>
              </a:pPr>
              <a:t>14</a:t>
            </a:fld>
            <a:endParaRPr lang="en-US" altLang="ja-JP" dirty="0"/>
          </a:p>
        </p:txBody>
      </p:sp>
      <p:sp>
        <p:nvSpPr>
          <p:cNvPr id="3" name="テキスト ボックス 2">
            <a:extLst>
              <a:ext uri="{FF2B5EF4-FFF2-40B4-BE49-F238E27FC236}">
                <a16:creationId xmlns:a16="http://schemas.microsoft.com/office/drawing/2014/main" id="{5F9F3059-1171-4433-9C2E-2AAC3C76D307}"/>
              </a:ext>
            </a:extLst>
          </p:cNvPr>
          <p:cNvSpPr txBox="1"/>
          <p:nvPr/>
        </p:nvSpPr>
        <p:spPr>
          <a:xfrm>
            <a:off x="8261887" y="1074159"/>
            <a:ext cx="1296144" cy="369332"/>
          </a:xfrm>
          <a:prstGeom prst="rect">
            <a:avLst/>
          </a:prstGeom>
          <a:noFill/>
        </p:spPr>
        <p:txBody>
          <a:bodyPr wrap="square" rtlCol="0">
            <a:spAutoFit/>
          </a:bodyPr>
          <a:lstStyle/>
          <a:p>
            <a:r>
              <a:rPr kumimoji="1" lang="en-US" altLang="ja-JP" dirty="0"/>
              <a:t>※</a:t>
            </a:r>
            <a:r>
              <a:rPr kumimoji="1" lang="ja-JP" altLang="en-US" dirty="0"/>
              <a:t>再掲</a:t>
            </a:r>
            <a:r>
              <a:rPr kumimoji="1" lang="en-US" altLang="ja-JP" dirty="0"/>
              <a:t>※</a:t>
            </a:r>
            <a:endParaRPr kumimoji="1" lang="ja-JP" altLang="en-US" dirty="0"/>
          </a:p>
        </p:txBody>
      </p:sp>
      <p:graphicFrame>
        <p:nvGraphicFramePr>
          <p:cNvPr id="6" name="表 5">
            <a:extLst>
              <a:ext uri="{FF2B5EF4-FFF2-40B4-BE49-F238E27FC236}">
                <a16:creationId xmlns:a16="http://schemas.microsoft.com/office/drawing/2014/main" id="{7B9EEB6B-7CD4-C465-06EB-5E868E407EB9}"/>
              </a:ext>
            </a:extLst>
          </p:cNvPr>
          <p:cNvGraphicFramePr>
            <a:graphicFrameLocks noGrp="1"/>
          </p:cNvGraphicFramePr>
          <p:nvPr>
            <p:extLst>
              <p:ext uri="{D42A27DB-BD31-4B8C-83A1-F6EECF244321}">
                <p14:modId xmlns:p14="http://schemas.microsoft.com/office/powerpoint/2010/main" val="3376026250"/>
              </p:ext>
            </p:extLst>
          </p:nvPr>
        </p:nvGraphicFramePr>
        <p:xfrm>
          <a:off x="681037" y="4640628"/>
          <a:ext cx="8448676" cy="1715726"/>
        </p:xfrm>
        <a:graphic>
          <a:graphicData uri="http://schemas.openxmlformats.org/drawingml/2006/table">
            <a:tbl>
              <a:tblPr firstRow="1" bandRow="1">
                <a:tableStyleId>{7DF18680-E054-41AD-8BC1-D1AEF772440D}</a:tableStyleId>
              </a:tblPr>
              <a:tblGrid>
                <a:gridCol w="4224338">
                  <a:extLst>
                    <a:ext uri="{9D8B030D-6E8A-4147-A177-3AD203B41FA5}">
                      <a16:colId xmlns:a16="http://schemas.microsoft.com/office/drawing/2014/main" val="1520150184"/>
                    </a:ext>
                  </a:extLst>
                </a:gridCol>
                <a:gridCol w="4224338">
                  <a:extLst>
                    <a:ext uri="{9D8B030D-6E8A-4147-A177-3AD203B41FA5}">
                      <a16:colId xmlns:a16="http://schemas.microsoft.com/office/drawing/2014/main" val="1559176832"/>
                    </a:ext>
                  </a:extLst>
                </a:gridCol>
              </a:tblGrid>
              <a:tr h="857863">
                <a:tc gridSpan="2">
                  <a:txBody>
                    <a:bodyPr/>
                    <a:lstStyle/>
                    <a:p>
                      <a:pPr algn="ctr"/>
                      <a:r>
                        <a:rPr kumimoji="1" lang="ja-JP" altLang="en-US" sz="3200" dirty="0">
                          <a:solidFill>
                            <a:schemeClr val="tx1"/>
                          </a:solidFill>
                        </a:rPr>
                        <a:t>堺市基本計画</a:t>
                      </a:r>
                      <a:r>
                        <a:rPr kumimoji="1" lang="en-US" altLang="ja-JP" sz="3200" dirty="0">
                          <a:solidFill>
                            <a:schemeClr val="tx1"/>
                          </a:solidFill>
                        </a:rPr>
                        <a:t>2030</a:t>
                      </a:r>
                      <a:r>
                        <a:rPr kumimoji="1" lang="ja-JP" altLang="en-US" sz="3200" dirty="0">
                          <a:solidFill>
                            <a:schemeClr val="tx1"/>
                          </a:solidFill>
                        </a:rPr>
                        <a:t>目標</a:t>
                      </a:r>
                    </a:p>
                  </a:txBody>
                  <a:tcPr anchor="ctr">
                    <a:solidFill>
                      <a:schemeClr val="accent4">
                        <a:lumMod val="40000"/>
                        <a:lumOff val="60000"/>
                      </a:schemeClr>
                    </a:solidFill>
                  </a:tcPr>
                </a:tc>
                <a:tc hMerge="1">
                  <a:txBody>
                    <a:bodyPr/>
                    <a:lstStyle/>
                    <a:p>
                      <a:endParaRPr kumimoji="1" lang="ja-JP" altLang="en-US" dirty="0"/>
                    </a:p>
                  </a:txBody>
                  <a:tcPr/>
                </a:tc>
                <a:extLst>
                  <a:ext uri="{0D108BD9-81ED-4DB2-BD59-A6C34878D82A}">
                    <a16:rowId xmlns:a16="http://schemas.microsoft.com/office/drawing/2014/main" val="1810976020"/>
                  </a:ext>
                </a:extLst>
              </a:tr>
              <a:tr h="857863">
                <a:tc>
                  <a:txBody>
                    <a:bodyPr/>
                    <a:lstStyle/>
                    <a:p>
                      <a:pPr marL="0" marR="0" lvl="0" indent="0" algn="l" defTabSz="914324" rtl="0" eaLnBrk="1" fontAlgn="auto" latinLnBrk="0" hangingPunct="1">
                        <a:lnSpc>
                          <a:spcPct val="100000"/>
                        </a:lnSpc>
                        <a:spcBef>
                          <a:spcPts val="0"/>
                        </a:spcBef>
                        <a:spcAft>
                          <a:spcPts val="0"/>
                        </a:spcAft>
                        <a:buClrTx/>
                        <a:buSzTx/>
                        <a:buFontTx/>
                        <a:buNone/>
                        <a:tabLst/>
                        <a:defRPr/>
                      </a:pPr>
                      <a:r>
                        <a:rPr lang="ja-JP" altLang="en-US" dirty="0"/>
                        <a:t>生活や健康等の悩みがあるときの相談窓⼝を知っていると答えた 人の割合</a:t>
                      </a:r>
                      <a:endParaRPr kumimoji="1" lang="ja-JP" altLang="en-US" dirty="0"/>
                    </a:p>
                  </a:txBody>
                  <a:tcPr anchor="ctr"/>
                </a:tc>
                <a:tc>
                  <a:txBody>
                    <a:bodyPr/>
                    <a:lstStyle/>
                    <a:p>
                      <a:pPr algn="ctr"/>
                      <a:r>
                        <a:rPr kumimoji="1" lang="en-US" altLang="ja-JP" dirty="0"/>
                        <a:t>80.0</a:t>
                      </a:r>
                      <a:r>
                        <a:rPr kumimoji="1" lang="ja-JP" altLang="en-US" dirty="0"/>
                        <a:t>％（令和</a:t>
                      </a:r>
                      <a:r>
                        <a:rPr kumimoji="1" lang="en-US" altLang="ja-JP" dirty="0"/>
                        <a:t>12</a:t>
                      </a:r>
                      <a:r>
                        <a:rPr kumimoji="1" lang="ja-JP" altLang="en-US" dirty="0"/>
                        <a:t>年度）</a:t>
                      </a:r>
                    </a:p>
                  </a:txBody>
                  <a:tcPr anchor="ctr"/>
                </a:tc>
                <a:extLst>
                  <a:ext uri="{0D108BD9-81ED-4DB2-BD59-A6C34878D82A}">
                    <a16:rowId xmlns:a16="http://schemas.microsoft.com/office/drawing/2014/main" val="201534069"/>
                  </a:ext>
                </a:extLst>
              </a:tr>
            </a:tbl>
          </a:graphicData>
        </a:graphic>
      </p:graphicFrame>
      <p:graphicFrame>
        <p:nvGraphicFramePr>
          <p:cNvPr id="5" name="コンテンツ プレースホルダー 6">
            <a:extLst>
              <a:ext uri="{FF2B5EF4-FFF2-40B4-BE49-F238E27FC236}">
                <a16:creationId xmlns:a16="http://schemas.microsoft.com/office/drawing/2014/main" id="{D20E114B-42B9-C16E-48C5-0234E96F4DF9}"/>
              </a:ext>
            </a:extLst>
          </p:cNvPr>
          <p:cNvGraphicFramePr>
            <a:graphicFrameLocks/>
          </p:cNvGraphicFramePr>
          <p:nvPr>
            <p:extLst>
              <p:ext uri="{D42A27DB-BD31-4B8C-83A1-F6EECF244321}">
                <p14:modId xmlns:p14="http://schemas.microsoft.com/office/powerpoint/2010/main" val="1755327138"/>
              </p:ext>
            </p:extLst>
          </p:nvPr>
        </p:nvGraphicFramePr>
        <p:xfrm>
          <a:off x="633412" y="934187"/>
          <a:ext cx="8543925" cy="3411197"/>
        </p:xfrm>
        <a:graphic>
          <a:graphicData uri="http://schemas.openxmlformats.org/drawingml/2006/chart">
            <c:chart xmlns:c="http://schemas.openxmlformats.org/drawingml/2006/chart" xmlns:r="http://schemas.openxmlformats.org/officeDocument/2006/relationships" r:id="rId2"/>
          </a:graphicData>
        </a:graphic>
      </p:graphicFrame>
      <p:sp>
        <p:nvSpPr>
          <p:cNvPr id="7" name="タイトル 1">
            <a:extLst>
              <a:ext uri="{FF2B5EF4-FFF2-40B4-BE49-F238E27FC236}">
                <a16:creationId xmlns:a16="http://schemas.microsoft.com/office/drawing/2014/main" id="{2E2F5B44-9E34-B240-76D2-8DABD49A0FEF}"/>
              </a:ext>
            </a:extLst>
          </p:cNvPr>
          <p:cNvSpPr txBox="1">
            <a:spLocks/>
          </p:cNvSpPr>
          <p:nvPr/>
        </p:nvSpPr>
        <p:spPr>
          <a:xfrm>
            <a:off x="359999" y="216000"/>
            <a:ext cx="6249185"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課題⑤：相談機関の認知度向上</a:t>
            </a:r>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42230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1C95C-E80E-4252-817D-3942DF120100}"/>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D002A9C7-EB30-359F-C17B-5086247A97BA}"/>
              </a:ext>
            </a:extLst>
          </p:cNvPr>
          <p:cNvSpPr>
            <a:spLocks noGrp="1"/>
          </p:cNvSpPr>
          <p:nvPr>
            <p:ph idx="1"/>
          </p:nvPr>
        </p:nvSpPr>
        <p:spPr>
          <a:xfrm>
            <a:off x="681038" y="1187953"/>
            <a:ext cx="8543925" cy="5231609"/>
          </a:xfrm>
        </p:spPr>
        <p:txBody>
          <a:bodyPr>
            <a:normAutofit fontScale="92500" lnSpcReduction="10000"/>
          </a:bodyPr>
          <a:lstStyle/>
          <a:p>
            <a:pPr>
              <a:buFont typeface="Wingdings" panose="05000000000000000000" pitchFamily="2" charset="2"/>
              <a:buChar char="Ø"/>
            </a:pPr>
            <a:r>
              <a:rPr lang="ja-JP" altLang="en-US" sz="2800" b="1" dirty="0"/>
              <a:t>こども・若者自殺者数の増加</a:t>
            </a:r>
            <a:endParaRPr lang="en-US" altLang="ja-JP" sz="2800" b="1" dirty="0"/>
          </a:p>
          <a:p>
            <a:pPr marL="0" indent="0">
              <a:buNone/>
            </a:pPr>
            <a:r>
              <a:rPr lang="ja-JP" altLang="en-US" sz="2800" dirty="0"/>
              <a:t>　</a:t>
            </a:r>
            <a:r>
              <a:rPr lang="ja-JP" altLang="en-US" sz="2200" dirty="0">
                <a:latin typeface="+mn-ea"/>
              </a:rPr>
              <a:t>令和</a:t>
            </a:r>
            <a:r>
              <a:rPr lang="en-US" altLang="ja-JP" sz="2200" dirty="0">
                <a:latin typeface="+mn-ea"/>
              </a:rPr>
              <a:t>7</a:t>
            </a:r>
            <a:r>
              <a:rPr lang="ja-JP" altLang="en-US" sz="2200" dirty="0">
                <a:latin typeface="+mn-ea"/>
              </a:rPr>
              <a:t>年の小中高生の自殺者数は統計史上最多</a:t>
            </a:r>
            <a:endParaRPr lang="en-US" altLang="ja-JP" sz="2200" b="1" dirty="0">
              <a:latin typeface="+mn-ea"/>
            </a:endParaRPr>
          </a:p>
          <a:p>
            <a:pPr>
              <a:buFont typeface="Wingdings" panose="05000000000000000000" pitchFamily="2" charset="2"/>
              <a:buChar char="Ø"/>
            </a:pPr>
            <a:r>
              <a:rPr lang="ja-JP" altLang="en-US" sz="2800" b="1" dirty="0">
                <a:latin typeface="+mn-ea"/>
              </a:rPr>
              <a:t>女性の自殺</a:t>
            </a:r>
            <a:endParaRPr lang="en-US" altLang="ja-JP" sz="2800" b="1" strike="sngStrike" dirty="0">
              <a:solidFill>
                <a:srgbClr val="FF0000"/>
              </a:solidFill>
              <a:latin typeface="+mn-ea"/>
            </a:endParaRPr>
          </a:p>
          <a:p>
            <a:pPr marL="0" indent="0">
              <a:buNone/>
            </a:pPr>
            <a:r>
              <a:rPr lang="ja-JP" altLang="en-US" sz="2800" dirty="0"/>
              <a:t>　</a:t>
            </a:r>
            <a:r>
              <a:rPr lang="ja-JP" altLang="en-US" sz="2200" dirty="0"/>
              <a:t>堺市の女性の自殺者数は全国と同じ傾向であるが、若者（特に女性）　</a:t>
            </a:r>
            <a:endParaRPr lang="en-US" altLang="ja-JP" sz="2200" dirty="0"/>
          </a:p>
          <a:p>
            <a:pPr marL="0" indent="0">
              <a:buNone/>
            </a:pPr>
            <a:r>
              <a:rPr lang="ja-JP" altLang="en-US" sz="2200" dirty="0"/>
              <a:t>　 の自殺未遂者数が増加</a:t>
            </a:r>
            <a:endParaRPr lang="en-US" altLang="ja-JP" sz="2200" dirty="0"/>
          </a:p>
          <a:p>
            <a:pPr>
              <a:buFont typeface="Wingdings" panose="05000000000000000000" pitchFamily="2" charset="2"/>
              <a:buChar char="Ø"/>
            </a:pPr>
            <a:r>
              <a:rPr lang="ja-JP" altLang="en-US" b="1" dirty="0"/>
              <a:t>有職者</a:t>
            </a:r>
            <a:r>
              <a:rPr lang="ja-JP" altLang="en-US" sz="2800" b="1" dirty="0"/>
              <a:t>（自営業</a:t>
            </a:r>
            <a:r>
              <a:rPr lang="ja-JP" altLang="en-US" sz="2800" b="1" dirty="0">
                <a:latin typeface="+mn-ea"/>
              </a:rPr>
              <a:t>・家族従業員</a:t>
            </a:r>
            <a:r>
              <a:rPr lang="en-US" altLang="ja-JP" sz="2800" b="1" dirty="0">
                <a:latin typeface="+mn-ea"/>
              </a:rPr>
              <a:t>+</a:t>
            </a:r>
            <a:r>
              <a:rPr lang="ja-JP" altLang="en-US" sz="2800" b="1" dirty="0">
                <a:latin typeface="+mn-ea"/>
              </a:rPr>
              <a:t>被雇用者・</a:t>
            </a:r>
            <a:r>
              <a:rPr lang="ja-JP" altLang="en-US" sz="2800" b="1" dirty="0"/>
              <a:t>勤め人</a:t>
            </a:r>
            <a:r>
              <a:rPr lang="ja-JP" altLang="en-US" b="1" dirty="0"/>
              <a:t>）の</a:t>
            </a:r>
            <a:endParaRPr lang="en-US" altLang="ja-JP" b="1" dirty="0"/>
          </a:p>
          <a:p>
            <a:pPr marL="0" indent="0">
              <a:buNone/>
            </a:pPr>
            <a:r>
              <a:rPr lang="en-US" altLang="ja-JP" b="1" dirty="0"/>
              <a:t>   </a:t>
            </a:r>
            <a:r>
              <a:rPr lang="ja-JP" altLang="en-US" sz="1700" b="1" dirty="0"/>
              <a:t> </a:t>
            </a:r>
            <a:r>
              <a:rPr lang="ja-JP" altLang="en-US" b="1" dirty="0"/>
              <a:t>自殺者数</a:t>
            </a:r>
            <a:endParaRPr lang="en-US" altLang="ja-JP" b="1" dirty="0"/>
          </a:p>
          <a:p>
            <a:pPr marL="0" indent="0">
              <a:buNone/>
            </a:pPr>
            <a:r>
              <a:rPr lang="ja-JP" altLang="en-US" dirty="0"/>
              <a:t>　</a:t>
            </a:r>
            <a:r>
              <a:rPr lang="ja-JP" altLang="en-US" sz="2200" dirty="0"/>
              <a:t>堺市内男性では有職者の自殺者数が半数以上を占める</a:t>
            </a:r>
            <a:endParaRPr lang="en-US" altLang="ja-JP" dirty="0"/>
          </a:p>
          <a:p>
            <a:pPr>
              <a:buFont typeface="Wingdings" panose="05000000000000000000" pitchFamily="2" charset="2"/>
              <a:buChar char="Ø"/>
            </a:pPr>
            <a:r>
              <a:rPr kumimoji="1" lang="ja-JP" altLang="en-US" b="1" dirty="0"/>
              <a:t>健康問題による自殺</a:t>
            </a:r>
            <a:endParaRPr kumimoji="1" lang="en-US" altLang="ja-JP" b="1" dirty="0"/>
          </a:p>
          <a:p>
            <a:pPr marL="0" indent="0">
              <a:buNone/>
            </a:pPr>
            <a:r>
              <a:rPr lang="ja-JP" altLang="en-US" dirty="0"/>
              <a:t>　</a:t>
            </a:r>
            <a:r>
              <a:rPr lang="ja-JP" altLang="en-US" sz="2200" dirty="0"/>
              <a:t>自殺する原因として健康問題が圧倒的</a:t>
            </a:r>
            <a:endParaRPr lang="en-US" altLang="ja-JP" sz="2200" dirty="0"/>
          </a:p>
          <a:p>
            <a:pPr>
              <a:buFont typeface="Wingdings" panose="05000000000000000000" pitchFamily="2" charset="2"/>
              <a:buChar char="Ø"/>
            </a:pPr>
            <a:r>
              <a:rPr lang="ja-JP" altLang="en-US" sz="2800" b="1" dirty="0"/>
              <a:t>相談機関の認知度向上が未達成</a:t>
            </a:r>
            <a:endParaRPr lang="en-US" altLang="ja-JP" sz="2800" b="1" dirty="0"/>
          </a:p>
          <a:p>
            <a:pPr marL="0" indent="0">
              <a:buNone/>
            </a:pPr>
            <a:r>
              <a:rPr lang="ja-JP" altLang="en-US" sz="2200" dirty="0"/>
              <a:t>　認知度は上昇傾向ではあるものの目標の水準には達せず</a:t>
            </a:r>
            <a:endParaRPr lang="en-US" altLang="ja-JP" sz="2200" dirty="0"/>
          </a:p>
        </p:txBody>
      </p:sp>
      <p:sp>
        <p:nvSpPr>
          <p:cNvPr id="4" name="スライド番号プレースホルダー 3">
            <a:extLst>
              <a:ext uri="{FF2B5EF4-FFF2-40B4-BE49-F238E27FC236}">
                <a16:creationId xmlns:a16="http://schemas.microsoft.com/office/drawing/2014/main" id="{F0D788A9-B646-487F-51D1-42C6534613EF}"/>
              </a:ext>
            </a:extLst>
          </p:cNvPr>
          <p:cNvSpPr>
            <a:spLocks noGrp="1"/>
          </p:cNvSpPr>
          <p:nvPr>
            <p:ph type="sldNum" sz="quarter" idx="12"/>
          </p:nvPr>
        </p:nvSpPr>
        <p:spPr/>
        <p:txBody>
          <a:bodyPr/>
          <a:lstStyle/>
          <a:p>
            <a:pPr>
              <a:defRPr/>
            </a:pPr>
            <a:fld id="{83F59F8C-994B-432C-AB40-74A0215D506C}" type="slidenum">
              <a:rPr lang="en-US" altLang="ja-JP" smtClean="0"/>
              <a:pPr>
                <a:defRPr/>
              </a:pPr>
              <a:t>15</a:t>
            </a:fld>
            <a:endParaRPr lang="en-US" altLang="ja-JP" dirty="0"/>
          </a:p>
        </p:txBody>
      </p:sp>
      <p:sp>
        <p:nvSpPr>
          <p:cNvPr id="5" name="タイトル 1">
            <a:extLst>
              <a:ext uri="{FF2B5EF4-FFF2-40B4-BE49-F238E27FC236}">
                <a16:creationId xmlns:a16="http://schemas.microsoft.com/office/drawing/2014/main" id="{E7783879-D747-D801-3DB8-DA3F135BE467}"/>
              </a:ext>
            </a:extLst>
          </p:cNvPr>
          <p:cNvSpPr txBox="1">
            <a:spLocks/>
          </p:cNvSpPr>
          <p:nvPr/>
        </p:nvSpPr>
        <p:spPr>
          <a:xfrm>
            <a:off x="359999" y="216000"/>
            <a:ext cx="6249185"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現状の課題</a:t>
            </a:r>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952201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24978-7745-E29B-B1CC-4FC208440B80}"/>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659FEA8D-80E5-5D31-CC5F-3280C976C528}"/>
              </a:ext>
            </a:extLst>
          </p:cNvPr>
          <p:cNvSpPr>
            <a:spLocks noGrp="1"/>
          </p:cNvSpPr>
          <p:nvPr>
            <p:ph idx="1"/>
          </p:nvPr>
        </p:nvSpPr>
        <p:spPr>
          <a:xfrm>
            <a:off x="686395" y="1052736"/>
            <a:ext cx="8543925" cy="5400600"/>
          </a:xfrm>
        </p:spPr>
        <p:txBody>
          <a:bodyPr>
            <a:normAutofit lnSpcReduction="10000"/>
          </a:bodyPr>
          <a:lstStyle/>
          <a:p>
            <a:r>
              <a:rPr lang="ja-JP" altLang="en-US" sz="3000" dirty="0"/>
              <a:t>自殺は、その多くが追いこまれた末の死であり、だれにでも起こり得る危険がある。</a:t>
            </a:r>
            <a:endParaRPr lang="en-US" altLang="ja-JP" sz="3000" dirty="0"/>
          </a:p>
          <a:p>
            <a:r>
              <a:rPr lang="ja-JP" altLang="en-US" sz="3000" dirty="0"/>
              <a:t>自殺は、個人の問題ではなく、防ぐことのできる社会的な問題である。</a:t>
            </a:r>
            <a:endParaRPr lang="en-US" altLang="ja-JP" sz="3000" dirty="0"/>
          </a:p>
          <a:p>
            <a:r>
              <a:rPr lang="ja-JP" altLang="en-US" sz="3000" dirty="0"/>
              <a:t>自殺を考えている人は何らかのサインを発していることが多い。</a:t>
            </a:r>
            <a:endParaRPr lang="en-US" altLang="ja-JP" sz="3000" dirty="0"/>
          </a:p>
          <a:p>
            <a:r>
              <a:rPr lang="ja-JP" altLang="en-US" sz="3000" dirty="0"/>
              <a:t>自殺対策は、保健、医療、福祉、教育、労働、その他の関連施策との連動による「生きることの包括的な支援」として実施されなければならない。</a:t>
            </a:r>
            <a:endParaRPr lang="en-US" altLang="ja-JP" sz="3000" dirty="0"/>
          </a:p>
          <a:p>
            <a:r>
              <a:rPr lang="ja-JP" altLang="en-US" sz="3000" dirty="0"/>
              <a:t>自殺に対するスティグマ（誤解や偏見）は援助を受ける際の重大な障壁となる。</a:t>
            </a:r>
            <a:endParaRPr lang="en-US" altLang="ja-JP" sz="3000" dirty="0"/>
          </a:p>
        </p:txBody>
      </p:sp>
      <p:sp>
        <p:nvSpPr>
          <p:cNvPr id="4" name="スライド番号プレースホルダー 3">
            <a:extLst>
              <a:ext uri="{FF2B5EF4-FFF2-40B4-BE49-F238E27FC236}">
                <a16:creationId xmlns:a16="http://schemas.microsoft.com/office/drawing/2014/main" id="{8A028694-3ED2-CB56-FFFE-746E60D97544}"/>
              </a:ext>
            </a:extLst>
          </p:cNvPr>
          <p:cNvSpPr>
            <a:spLocks noGrp="1"/>
          </p:cNvSpPr>
          <p:nvPr>
            <p:ph type="sldNum" sz="quarter" idx="12"/>
          </p:nvPr>
        </p:nvSpPr>
        <p:spPr/>
        <p:txBody>
          <a:bodyPr/>
          <a:lstStyle/>
          <a:p>
            <a:pPr>
              <a:defRPr/>
            </a:pPr>
            <a:fld id="{83F59F8C-994B-432C-AB40-74A0215D506C}" type="slidenum">
              <a:rPr lang="en-US" altLang="ja-JP" smtClean="0"/>
              <a:pPr>
                <a:defRPr/>
              </a:pPr>
              <a:t>16</a:t>
            </a:fld>
            <a:endParaRPr lang="en-US" altLang="ja-JP" dirty="0"/>
          </a:p>
        </p:txBody>
      </p:sp>
      <p:sp>
        <p:nvSpPr>
          <p:cNvPr id="2" name="タイトル 1">
            <a:extLst>
              <a:ext uri="{FF2B5EF4-FFF2-40B4-BE49-F238E27FC236}">
                <a16:creationId xmlns:a16="http://schemas.microsoft.com/office/drawing/2014/main" id="{A32901AD-38D7-3D55-4545-1C47C2953471}"/>
              </a:ext>
            </a:extLst>
          </p:cNvPr>
          <p:cNvSpPr txBox="1">
            <a:spLocks/>
          </p:cNvSpPr>
          <p:nvPr/>
        </p:nvSpPr>
        <p:spPr>
          <a:xfrm>
            <a:off x="359999" y="216000"/>
            <a:ext cx="6249185"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次期計画の基本方針（案）</a:t>
            </a:r>
          </a:p>
        </p:txBody>
      </p:sp>
    </p:spTree>
    <p:extLst>
      <p:ext uri="{BB962C8B-B14F-4D97-AF65-F5344CB8AC3E}">
        <p14:creationId xmlns:p14="http://schemas.microsoft.com/office/powerpoint/2010/main" val="1324254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456FC-7DD3-67D1-D81F-7FCF56C91963}"/>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BD47A53C-FCBC-E1DD-5FB2-96DF3AF706A7}"/>
              </a:ext>
            </a:extLst>
          </p:cNvPr>
          <p:cNvSpPr txBox="1">
            <a:spLocks/>
          </p:cNvSpPr>
          <p:nvPr/>
        </p:nvSpPr>
        <p:spPr>
          <a:xfrm>
            <a:off x="359999" y="216000"/>
            <a:ext cx="6249185"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次期計画の基本方針（案）</a:t>
            </a:r>
          </a:p>
        </p:txBody>
      </p:sp>
      <p:sp>
        <p:nvSpPr>
          <p:cNvPr id="3" name="コンテンツ プレースホルダー 2">
            <a:extLst>
              <a:ext uri="{FF2B5EF4-FFF2-40B4-BE49-F238E27FC236}">
                <a16:creationId xmlns:a16="http://schemas.microsoft.com/office/drawing/2014/main" id="{02013158-A3A7-DC5F-387B-40BA401C2781}"/>
              </a:ext>
            </a:extLst>
          </p:cNvPr>
          <p:cNvSpPr>
            <a:spLocks noGrp="1"/>
          </p:cNvSpPr>
          <p:nvPr>
            <p:ph idx="1"/>
          </p:nvPr>
        </p:nvSpPr>
        <p:spPr>
          <a:xfrm>
            <a:off x="681040" y="1825625"/>
            <a:ext cx="8543925" cy="3547591"/>
          </a:xfrm>
        </p:spPr>
        <p:txBody>
          <a:bodyPr/>
          <a:lstStyle/>
          <a:p>
            <a:pPr marL="0" indent="0">
              <a:buNone/>
            </a:pPr>
            <a:r>
              <a:rPr kumimoji="1" lang="en-US" altLang="ja-JP" sz="2800" dirty="0"/>
              <a:t>1.</a:t>
            </a:r>
            <a:r>
              <a:rPr lang="ja-JP" altLang="en-US" sz="2800" dirty="0"/>
              <a:t>自殺問題に関する市民の理解の促進</a:t>
            </a:r>
            <a:endParaRPr lang="en-US" altLang="ja-JP" sz="2800" dirty="0"/>
          </a:p>
          <a:p>
            <a:pPr marL="0" indent="0">
              <a:buNone/>
            </a:pPr>
            <a:endParaRPr lang="en-US" altLang="ja-JP" sz="2800" dirty="0"/>
          </a:p>
          <a:p>
            <a:pPr marL="0" indent="0">
              <a:buNone/>
            </a:pPr>
            <a:r>
              <a:rPr kumimoji="1" lang="en-US" altLang="ja-JP" sz="2800" dirty="0"/>
              <a:t>2.</a:t>
            </a:r>
            <a:r>
              <a:rPr lang="ja-JP" altLang="en-US" sz="2800" dirty="0"/>
              <a:t>自殺予防のための環境の充実</a:t>
            </a:r>
            <a:endParaRPr kumimoji="1" lang="en-US" altLang="ja-JP" sz="2800" dirty="0"/>
          </a:p>
          <a:p>
            <a:pPr marL="0" indent="0">
              <a:buNone/>
            </a:pPr>
            <a:endParaRPr lang="en-US" altLang="ja-JP" sz="2800" dirty="0"/>
          </a:p>
          <a:p>
            <a:pPr marL="0" indent="0">
              <a:buNone/>
            </a:pPr>
            <a:r>
              <a:rPr lang="en-US" altLang="ja-JP" sz="2800" dirty="0"/>
              <a:t>3.</a:t>
            </a:r>
            <a:r>
              <a:rPr lang="ja-JP" altLang="en-US" sz="2800" dirty="0"/>
              <a:t>自殺の要因軽減のための支援体制の強化</a:t>
            </a:r>
            <a:endParaRPr lang="en-US" altLang="ja-JP" sz="2800" dirty="0"/>
          </a:p>
          <a:p>
            <a:pPr marL="0" indent="0">
              <a:buNone/>
            </a:pPr>
            <a:endParaRPr lang="en-US" altLang="ja-JP" sz="2800" dirty="0"/>
          </a:p>
          <a:p>
            <a:pPr marL="0" indent="0">
              <a:buNone/>
            </a:pPr>
            <a:r>
              <a:rPr lang="en-US" altLang="ja-JP" sz="2800" dirty="0"/>
              <a:t>4.</a:t>
            </a:r>
            <a:r>
              <a:rPr lang="ja-JP" altLang="en-US" sz="2800" dirty="0"/>
              <a:t>自死遺族等及び自殺未遂者への支援強化</a:t>
            </a:r>
            <a:endParaRPr lang="en-US" altLang="ja-JP" sz="2800" dirty="0"/>
          </a:p>
          <a:p>
            <a:pPr marL="0" indent="0">
              <a:buNone/>
            </a:pPr>
            <a:endParaRPr lang="en-US" altLang="ja-JP" dirty="0"/>
          </a:p>
          <a:p>
            <a:pPr marL="0" indent="0">
              <a:buNone/>
            </a:pPr>
            <a:endParaRPr lang="en-US" altLang="ja-JP" dirty="0"/>
          </a:p>
          <a:p>
            <a:pPr marL="0" indent="0">
              <a:buNone/>
            </a:pPr>
            <a:endParaRPr lang="en-US" altLang="ja-JP" dirty="0"/>
          </a:p>
          <a:p>
            <a:pPr marL="0" indent="0">
              <a:buNone/>
            </a:pPr>
            <a:endParaRPr lang="en-US" altLang="ja-JP" dirty="0"/>
          </a:p>
          <a:p>
            <a:pPr marL="0" indent="0">
              <a:buNone/>
            </a:pPr>
            <a:endParaRPr kumimoji="1" lang="en-US" altLang="ja-JP" dirty="0"/>
          </a:p>
        </p:txBody>
      </p:sp>
      <p:sp>
        <p:nvSpPr>
          <p:cNvPr id="4" name="スライド番号プレースホルダー 3">
            <a:extLst>
              <a:ext uri="{FF2B5EF4-FFF2-40B4-BE49-F238E27FC236}">
                <a16:creationId xmlns:a16="http://schemas.microsoft.com/office/drawing/2014/main" id="{810CE3FE-EFBF-BD0C-B0DA-56F2B40AB468}"/>
              </a:ext>
            </a:extLst>
          </p:cNvPr>
          <p:cNvSpPr>
            <a:spLocks noGrp="1"/>
          </p:cNvSpPr>
          <p:nvPr>
            <p:ph type="sldNum" sz="quarter" idx="12"/>
          </p:nvPr>
        </p:nvSpPr>
        <p:spPr/>
        <p:txBody>
          <a:bodyPr/>
          <a:lstStyle/>
          <a:p>
            <a:pPr>
              <a:defRPr/>
            </a:pPr>
            <a:fld id="{83F59F8C-994B-432C-AB40-74A0215D506C}" type="slidenum">
              <a:rPr lang="en-US" altLang="ja-JP" smtClean="0"/>
              <a:pPr>
                <a:defRPr/>
              </a:pPr>
              <a:t>17</a:t>
            </a:fld>
            <a:endParaRPr lang="en-US" altLang="ja-JP" dirty="0"/>
          </a:p>
        </p:txBody>
      </p:sp>
    </p:spTree>
    <p:extLst>
      <p:ext uri="{BB962C8B-B14F-4D97-AF65-F5344CB8AC3E}">
        <p14:creationId xmlns:p14="http://schemas.microsoft.com/office/powerpoint/2010/main" val="1345170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0BD00A0-E231-FA64-356A-C8746CACD8A4}"/>
              </a:ext>
            </a:extLst>
          </p:cNvPr>
          <p:cNvSpPr/>
          <p:nvPr/>
        </p:nvSpPr>
        <p:spPr>
          <a:xfrm>
            <a:off x="1136576" y="4011312"/>
            <a:ext cx="2160240" cy="46566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745219FC-63BA-F86D-D86C-0CC780B2BF02}"/>
              </a:ext>
            </a:extLst>
          </p:cNvPr>
          <p:cNvSpPr/>
          <p:nvPr/>
        </p:nvSpPr>
        <p:spPr>
          <a:xfrm>
            <a:off x="2216696" y="3539790"/>
            <a:ext cx="1800200" cy="46566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E01C5F48-6076-329D-27E2-6FB8627AEC7B}"/>
              </a:ext>
            </a:extLst>
          </p:cNvPr>
          <p:cNvSpPr txBox="1"/>
          <p:nvPr/>
        </p:nvSpPr>
        <p:spPr>
          <a:xfrm>
            <a:off x="738311" y="1443841"/>
            <a:ext cx="8504520" cy="3970318"/>
          </a:xfrm>
          <a:prstGeom prst="rect">
            <a:avLst/>
          </a:prstGeom>
          <a:noFill/>
          <a:ln w="19050">
            <a:solidFill>
              <a:schemeClr val="accent1">
                <a:lumMod val="40000"/>
                <a:lumOff val="60000"/>
              </a:schemeClr>
            </a:solidFill>
          </a:ln>
        </p:spPr>
        <p:txBody>
          <a:bodyPr wrap="square" rtlCol="0">
            <a:spAutoFit/>
          </a:bodyPr>
          <a:lstStyle/>
          <a:p>
            <a:r>
              <a:rPr kumimoji="1" lang="ja-JP" altLang="en-US" sz="2800" dirty="0"/>
              <a:t>①</a:t>
            </a:r>
            <a:r>
              <a:rPr kumimoji="1" lang="ja-JP" altLang="ja-JP" sz="2800" dirty="0"/>
              <a:t>ゲートキーパーの拡充</a:t>
            </a:r>
          </a:p>
          <a:p>
            <a:r>
              <a:rPr kumimoji="1" lang="ja-JP" altLang="en-US" sz="2800" dirty="0"/>
              <a:t>②</a:t>
            </a:r>
            <a:r>
              <a:rPr kumimoji="1" lang="ja-JP" altLang="ja-JP" sz="2800" dirty="0"/>
              <a:t>自殺の原因動機に対応する関連施策との連携強化</a:t>
            </a:r>
          </a:p>
          <a:p>
            <a:r>
              <a:rPr kumimoji="1" lang="ja-JP" altLang="en-US" sz="2800" dirty="0"/>
              <a:t>③</a:t>
            </a:r>
            <a:r>
              <a:rPr kumimoji="1" lang="ja-JP" altLang="ja-JP" sz="2800" dirty="0"/>
              <a:t>職場でのメンタルヘルス対策への支援の強化</a:t>
            </a:r>
          </a:p>
          <a:p>
            <a:r>
              <a:rPr kumimoji="1" lang="ja-JP" altLang="en-US" sz="2800" dirty="0"/>
              <a:t>④</a:t>
            </a:r>
            <a:r>
              <a:rPr kumimoji="1" lang="ja-JP" altLang="ja-JP" sz="2800" dirty="0"/>
              <a:t>自死遺族等への支援の強化</a:t>
            </a:r>
          </a:p>
          <a:p>
            <a:r>
              <a:rPr kumimoji="1" lang="ja-JP" altLang="en-US" sz="2800" dirty="0"/>
              <a:t>⑤</a:t>
            </a:r>
            <a:r>
              <a:rPr kumimoji="1" lang="ja-JP" altLang="ja-JP" sz="2800" dirty="0"/>
              <a:t>相談機関周知及び啓発活動の推進</a:t>
            </a:r>
          </a:p>
          <a:p>
            <a:r>
              <a:rPr kumimoji="1" lang="ja-JP" altLang="en-US" sz="2800" dirty="0"/>
              <a:t>⑥</a:t>
            </a:r>
            <a:r>
              <a:rPr kumimoji="1" lang="ja-JP" altLang="ja-JP" sz="2800" dirty="0"/>
              <a:t>高齢者および若者・女性の支援の充実</a:t>
            </a:r>
            <a:endParaRPr kumimoji="1" lang="en-US" altLang="ja-JP" sz="2800" dirty="0"/>
          </a:p>
          <a:p>
            <a:r>
              <a:rPr kumimoji="1" lang="ja-JP" altLang="en-US" sz="2800" dirty="0"/>
              <a:t>⑦こども・若者が相談しやすい環境の整備</a:t>
            </a:r>
            <a:endParaRPr kumimoji="1" lang="ja-JP" altLang="ja-JP" sz="2800" dirty="0"/>
          </a:p>
          <a:p>
            <a:r>
              <a:rPr kumimoji="1" lang="ja-JP" altLang="en-US" sz="2800" dirty="0"/>
              <a:t>⑧</a:t>
            </a:r>
            <a:r>
              <a:rPr kumimoji="1" lang="ja-JP" altLang="ja-JP" sz="2800" dirty="0"/>
              <a:t>自殺未遂者や家族等への支援の強化</a:t>
            </a:r>
          </a:p>
          <a:p>
            <a:r>
              <a:rPr kumimoji="1" lang="ja-JP" altLang="en-US" sz="2800" dirty="0"/>
              <a:t>⑨</a:t>
            </a:r>
            <a:r>
              <a:rPr kumimoji="1" lang="ja-JP" altLang="ja-JP" sz="2800" dirty="0"/>
              <a:t>依存症対策と連携した自殺対策の推進</a:t>
            </a:r>
            <a:endParaRPr kumimoji="1" lang="en-US" altLang="ja-JP" sz="2800" dirty="0"/>
          </a:p>
        </p:txBody>
      </p:sp>
      <p:sp>
        <p:nvSpPr>
          <p:cNvPr id="4" name="スライド番号プレースホルダー 3">
            <a:extLst>
              <a:ext uri="{FF2B5EF4-FFF2-40B4-BE49-F238E27FC236}">
                <a16:creationId xmlns:a16="http://schemas.microsoft.com/office/drawing/2014/main" id="{CFBB443C-341D-339C-2618-EA4D0A09CDBA}"/>
              </a:ext>
            </a:extLst>
          </p:cNvPr>
          <p:cNvSpPr>
            <a:spLocks noGrp="1"/>
          </p:cNvSpPr>
          <p:nvPr>
            <p:ph type="sldNum" sz="quarter" idx="12"/>
          </p:nvPr>
        </p:nvSpPr>
        <p:spPr/>
        <p:txBody>
          <a:bodyPr/>
          <a:lstStyle/>
          <a:p>
            <a:pPr>
              <a:defRPr/>
            </a:pPr>
            <a:fld id="{83F59F8C-994B-432C-AB40-74A0215D506C}" type="slidenum">
              <a:rPr lang="en-US" altLang="ja-JP" smtClean="0"/>
              <a:pPr>
                <a:defRPr/>
              </a:pPr>
              <a:t>18</a:t>
            </a:fld>
            <a:endParaRPr lang="en-US" altLang="ja-JP" dirty="0"/>
          </a:p>
        </p:txBody>
      </p:sp>
      <p:sp>
        <p:nvSpPr>
          <p:cNvPr id="3" name="矢印: U ターン 2">
            <a:extLst>
              <a:ext uri="{FF2B5EF4-FFF2-40B4-BE49-F238E27FC236}">
                <a16:creationId xmlns:a16="http://schemas.microsoft.com/office/drawing/2014/main" id="{1DCBEFF8-13BE-DB54-B7A4-8547F1BA428B}"/>
              </a:ext>
            </a:extLst>
          </p:cNvPr>
          <p:cNvSpPr/>
          <p:nvPr/>
        </p:nvSpPr>
        <p:spPr>
          <a:xfrm rot="5400000">
            <a:off x="7819019" y="3537524"/>
            <a:ext cx="583037" cy="1053231"/>
          </a:xfrm>
          <a:prstGeom prst="uturnArrow">
            <a:avLst>
              <a:gd name="adj1" fmla="val 12158"/>
              <a:gd name="adj2" fmla="val 14661"/>
              <a:gd name="adj3" fmla="val 52174"/>
              <a:gd name="adj4" fmla="val 45709"/>
              <a:gd name="adj5" fmla="val 10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highlight>
                <a:srgbClr val="FF3300"/>
              </a:highlight>
            </a:endParaRPr>
          </a:p>
        </p:txBody>
      </p:sp>
      <p:sp>
        <p:nvSpPr>
          <p:cNvPr id="5" name="テキスト ボックス 4">
            <a:extLst>
              <a:ext uri="{FF2B5EF4-FFF2-40B4-BE49-F238E27FC236}">
                <a16:creationId xmlns:a16="http://schemas.microsoft.com/office/drawing/2014/main" id="{3718EC05-977D-3904-845E-977D7D68F104}"/>
              </a:ext>
            </a:extLst>
          </p:cNvPr>
          <p:cNvSpPr txBox="1"/>
          <p:nvPr/>
        </p:nvSpPr>
        <p:spPr>
          <a:xfrm>
            <a:off x="7835664" y="3085379"/>
            <a:ext cx="1602977" cy="646331"/>
          </a:xfrm>
          <a:prstGeom prst="rect">
            <a:avLst/>
          </a:prstGeom>
          <a:solidFill>
            <a:schemeClr val="bg1"/>
          </a:solidFill>
          <a:ln w="12700">
            <a:solidFill>
              <a:srgbClr val="FF0000"/>
            </a:solidFill>
          </a:ln>
        </p:spPr>
        <p:txBody>
          <a:bodyPr wrap="square" rtlCol="0" anchor="ctr">
            <a:spAutoFit/>
          </a:bodyPr>
          <a:lstStyle/>
          <a:p>
            <a:pPr>
              <a:spcBef>
                <a:spcPts val="600"/>
              </a:spcBef>
              <a:spcAft>
                <a:spcPts val="600"/>
              </a:spcAft>
            </a:pPr>
            <a:r>
              <a:rPr kumimoji="1" lang="ja-JP" altLang="en-US" b="1" dirty="0">
                <a:solidFill>
                  <a:srgbClr val="FF0000"/>
                </a:solidFill>
              </a:rPr>
              <a:t>こども・若者を別出し強化</a:t>
            </a:r>
          </a:p>
        </p:txBody>
      </p:sp>
      <p:sp>
        <p:nvSpPr>
          <p:cNvPr id="9" name="タイトル 1">
            <a:extLst>
              <a:ext uri="{FF2B5EF4-FFF2-40B4-BE49-F238E27FC236}">
                <a16:creationId xmlns:a16="http://schemas.microsoft.com/office/drawing/2014/main" id="{EF1043B8-DAC6-5705-C7BF-2D2B7BC6B65B}"/>
              </a:ext>
            </a:extLst>
          </p:cNvPr>
          <p:cNvSpPr txBox="1">
            <a:spLocks/>
          </p:cNvSpPr>
          <p:nvPr/>
        </p:nvSpPr>
        <p:spPr>
          <a:xfrm>
            <a:off x="359999" y="216000"/>
            <a:ext cx="6249185"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次期計画の重点施策（案）</a:t>
            </a:r>
          </a:p>
        </p:txBody>
      </p:sp>
    </p:spTree>
    <p:extLst>
      <p:ext uri="{BB962C8B-B14F-4D97-AF65-F5344CB8AC3E}">
        <p14:creationId xmlns:p14="http://schemas.microsoft.com/office/powerpoint/2010/main" val="921831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A5AD4A48-56FF-BB8F-40BB-46D7937F86A8}"/>
              </a:ext>
            </a:extLst>
          </p:cNvPr>
          <p:cNvSpPr txBox="1"/>
          <p:nvPr/>
        </p:nvSpPr>
        <p:spPr>
          <a:xfrm>
            <a:off x="3890558" y="2217008"/>
            <a:ext cx="5613062" cy="452431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〇堺市依存症地域支援計画（第</a:t>
            </a:r>
            <a:r>
              <a:rPr kumimoji="1" lang="en-US" altLang="ja-JP" dirty="0">
                <a:latin typeface="Meiryo UI" panose="020B0604030504040204" pitchFamily="50" charset="-128"/>
                <a:ea typeface="Meiryo UI" panose="020B0604030504040204" pitchFamily="50" charset="-128"/>
              </a:rPr>
              <a:t>2</a:t>
            </a:r>
            <a:r>
              <a:rPr kumimoji="1" lang="ja-JP" altLang="en-US" dirty="0">
                <a:latin typeface="Meiryo UI" panose="020B0604030504040204" pitchFamily="50" charset="-128"/>
                <a:ea typeface="Meiryo UI" panose="020B0604030504040204" pitchFamily="50" charset="-128"/>
              </a:rPr>
              <a:t>次）（精神保健課）</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〇さかい健康プラン（健康推進課）</a:t>
            </a:r>
            <a:endParaRPr kumimoji="1" lang="en-US" altLang="ja-JP" dirty="0">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〇第</a:t>
            </a:r>
            <a:r>
              <a:rPr kumimoji="1" lang="en-US" altLang="ja-JP" dirty="0">
                <a:solidFill>
                  <a:schemeClr val="tx1"/>
                </a:solidFill>
                <a:latin typeface="Meiryo UI" panose="020B0604030504040204" pitchFamily="50" charset="-128"/>
                <a:ea typeface="Meiryo UI" panose="020B0604030504040204" pitchFamily="50" charset="-128"/>
              </a:rPr>
              <a:t>5</a:t>
            </a:r>
            <a:r>
              <a:rPr kumimoji="1" lang="ja-JP" altLang="en-US" dirty="0">
                <a:solidFill>
                  <a:schemeClr val="tx1"/>
                </a:solidFill>
                <a:latin typeface="Meiryo UI" panose="020B0604030504040204" pitchFamily="50" charset="-128"/>
                <a:ea typeface="Meiryo UI" panose="020B0604030504040204" pitchFamily="50" charset="-128"/>
              </a:rPr>
              <a:t>次堺市地域福祉計画（地域共生推進課）</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〇高齢者保健福祉計画・介護保険事業計画</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　（長寿支援課等）</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〇堺市地域包括ケアシステムの推進に関する施策に係る　</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　 総合的な計画（長寿支援課）</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rPr>
              <a:t>〇第</a:t>
            </a:r>
            <a:r>
              <a:rPr kumimoji="1" lang="en-US" altLang="ja-JP" dirty="0">
                <a:solidFill>
                  <a:schemeClr val="tx1"/>
                </a:solidFill>
              </a:rPr>
              <a:t>5</a:t>
            </a:r>
            <a:r>
              <a:rPr kumimoji="1" lang="ja-JP" altLang="en-US" dirty="0">
                <a:solidFill>
                  <a:schemeClr val="tx1"/>
                </a:solidFill>
              </a:rPr>
              <a:t>次堺市障害者計画・第</a:t>
            </a:r>
            <a:r>
              <a:rPr kumimoji="1" lang="en-US" altLang="ja-JP" dirty="0">
                <a:solidFill>
                  <a:schemeClr val="tx1"/>
                </a:solidFill>
              </a:rPr>
              <a:t>7</a:t>
            </a:r>
            <a:r>
              <a:rPr kumimoji="1" lang="ja-JP" altLang="en-US" dirty="0">
                <a:solidFill>
                  <a:schemeClr val="tx1"/>
                </a:solidFill>
              </a:rPr>
              <a:t>期堺市障害福祉計画・　</a:t>
            </a:r>
            <a:endParaRPr kumimoji="1" lang="en-US" altLang="ja-JP" dirty="0">
              <a:solidFill>
                <a:schemeClr val="tx1"/>
              </a:solidFill>
            </a:endParaRPr>
          </a:p>
          <a:p>
            <a:r>
              <a:rPr kumimoji="1" lang="ja-JP" altLang="en-US" dirty="0">
                <a:solidFill>
                  <a:schemeClr val="tx1"/>
                </a:solidFill>
              </a:rPr>
              <a:t>　第</a:t>
            </a:r>
            <a:r>
              <a:rPr kumimoji="1" lang="en-US" altLang="ja-JP" dirty="0">
                <a:solidFill>
                  <a:schemeClr val="tx1"/>
                </a:solidFill>
              </a:rPr>
              <a:t>3</a:t>
            </a:r>
            <a:r>
              <a:rPr kumimoji="1" lang="ja-JP" altLang="en-US" dirty="0">
                <a:solidFill>
                  <a:schemeClr val="tx1"/>
                </a:solidFill>
              </a:rPr>
              <a:t>期堺市障害児福祉計画（障害施策推進課）</a:t>
            </a:r>
            <a:endParaRPr kumimoji="1" lang="en-US" altLang="ja-JP" dirty="0">
              <a:solidFill>
                <a:schemeClr val="tx1"/>
              </a:solidFill>
            </a:endParaRPr>
          </a:p>
          <a:p>
            <a:r>
              <a:rPr kumimoji="1" lang="ja-JP" altLang="en-US" dirty="0">
                <a:solidFill>
                  <a:schemeClr val="tx1"/>
                </a:solidFill>
                <a:latin typeface="Meiryo UI" panose="020B0604030504040204" pitchFamily="50" charset="-128"/>
                <a:ea typeface="Meiryo UI" panose="020B0604030504040204" pitchFamily="50" charset="-128"/>
              </a:rPr>
              <a:t>〇第</a:t>
            </a:r>
            <a:r>
              <a:rPr kumimoji="1" lang="en-US" altLang="ja-JP" dirty="0">
                <a:solidFill>
                  <a:schemeClr val="tx1"/>
                </a:solidFill>
                <a:latin typeface="Meiryo UI" panose="020B0604030504040204" pitchFamily="50" charset="-128"/>
                <a:ea typeface="Meiryo UI" panose="020B0604030504040204" pitchFamily="50" charset="-128"/>
              </a:rPr>
              <a:t>4</a:t>
            </a:r>
            <a:r>
              <a:rPr kumimoji="1" lang="ja-JP" altLang="en-US" dirty="0">
                <a:solidFill>
                  <a:schemeClr val="tx1"/>
                </a:solidFill>
                <a:latin typeface="Meiryo UI" panose="020B0604030504040204" pitchFamily="50" charset="-128"/>
                <a:ea typeface="Meiryo UI" panose="020B0604030504040204" pitchFamily="50" charset="-128"/>
              </a:rPr>
              <a:t>期堺市消費者基本計画（消費生活センター）</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〇第</a:t>
            </a:r>
            <a:r>
              <a:rPr kumimoji="1" lang="en-US" altLang="ja-JP" dirty="0">
                <a:solidFill>
                  <a:schemeClr val="tx1"/>
                </a:solidFill>
                <a:latin typeface="Meiryo UI" panose="020B0604030504040204" pitchFamily="50" charset="-128"/>
                <a:ea typeface="Meiryo UI" panose="020B0604030504040204" pitchFamily="50" charset="-128"/>
              </a:rPr>
              <a:t>5</a:t>
            </a:r>
            <a:r>
              <a:rPr kumimoji="1" lang="ja-JP" altLang="en-US" dirty="0">
                <a:solidFill>
                  <a:schemeClr val="tx1"/>
                </a:solidFill>
                <a:latin typeface="Meiryo UI" panose="020B0604030504040204" pitchFamily="50" charset="-128"/>
                <a:ea typeface="Meiryo UI" panose="020B0604030504040204" pitchFamily="50" charset="-128"/>
              </a:rPr>
              <a:t>期さかい男女共同参画プラン</a:t>
            </a:r>
            <a:r>
              <a:rPr kumimoji="1" lang="ja-JP" altLang="en-US" sz="1600" dirty="0">
                <a:solidFill>
                  <a:schemeClr val="tx1"/>
                </a:solidFill>
                <a:latin typeface="Meiryo UI" panose="020B0604030504040204" pitchFamily="50" charset="-128"/>
                <a:ea typeface="Meiryo UI" panose="020B0604030504040204" pitchFamily="50" charset="-128"/>
              </a:rPr>
              <a:t>（ダイバーシティ企画課）</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〇堺市こども計画（こども企画課）</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〇堺市困難な問題を抱える女性への支援に関する</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　 基本計画（こども家庭課）</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〇堺市社会的養育推進計画改定版（こども家庭課）</a:t>
            </a:r>
            <a:endParaRPr kumimoji="1" lang="en-US" altLang="ja-JP" dirty="0">
              <a:solidFill>
                <a:schemeClr val="tx1"/>
              </a:solidFill>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FED78B81-E032-5D03-FFD1-905BF4264E0D}"/>
              </a:ext>
            </a:extLst>
          </p:cNvPr>
          <p:cNvSpPr/>
          <p:nvPr/>
        </p:nvSpPr>
        <p:spPr>
          <a:xfrm>
            <a:off x="655164" y="1556792"/>
            <a:ext cx="2802681" cy="132556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93A04748-8B31-E8DC-A7D5-DB28B259B54D}"/>
              </a:ext>
            </a:extLst>
          </p:cNvPr>
          <p:cNvSpPr>
            <a:spLocks noGrp="1"/>
          </p:cNvSpPr>
          <p:nvPr>
            <p:ph type="title"/>
          </p:nvPr>
        </p:nvSpPr>
        <p:spPr>
          <a:xfrm>
            <a:off x="360000" y="288000"/>
            <a:ext cx="3368864" cy="422039"/>
          </a:xfrm>
        </p:spPr>
        <p:txBody>
          <a:bodyPr>
            <a:noAutofit/>
          </a:bodyPr>
          <a:lstStyle/>
          <a:p>
            <a:r>
              <a:rPr kumimoji="1" lang="ja-JP" altLang="en-US" sz="3200" b="1" dirty="0">
                <a:latin typeface="Meiryo UI" panose="020B0604030504040204" pitchFamily="50" charset="-128"/>
                <a:ea typeface="Meiryo UI" panose="020B0604030504040204" pitchFamily="50" charset="-128"/>
              </a:rPr>
              <a:t>他の計画との関係</a:t>
            </a:r>
          </a:p>
        </p:txBody>
      </p:sp>
      <p:sp>
        <p:nvSpPr>
          <p:cNvPr id="4" name="スライド番号プレースホルダー 3">
            <a:extLst>
              <a:ext uri="{FF2B5EF4-FFF2-40B4-BE49-F238E27FC236}">
                <a16:creationId xmlns:a16="http://schemas.microsoft.com/office/drawing/2014/main" id="{AF4FA833-DA5E-F558-0788-16AE56545C67}"/>
              </a:ext>
            </a:extLst>
          </p:cNvPr>
          <p:cNvSpPr>
            <a:spLocks noGrp="1"/>
          </p:cNvSpPr>
          <p:nvPr>
            <p:ph type="sldNum" sz="quarter" idx="12"/>
          </p:nvPr>
        </p:nvSpPr>
        <p:spPr>
          <a:xfrm>
            <a:off x="7617296" y="6356354"/>
            <a:ext cx="2228850" cy="365125"/>
          </a:xfrm>
        </p:spPr>
        <p:txBody>
          <a:bodyPr/>
          <a:lstStyle/>
          <a:p>
            <a:pPr>
              <a:defRPr/>
            </a:pPr>
            <a:fld id="{83F59F8C-994B-432C-AB40-74A0215D506C}" type="slidenum">
              <a:rPr lang="en-US" altLang="ja-JP" smtClean="0"/>
              <a:pPr>
                <a:defRPr/>
              </a:pPr>
              <a:t>1</a:t>
            </a:fld>
            <a:endParaRPr lang="en-US" altLang="ja-JP" dirty="0"/>
          </a:p>
        </p:txBody>
      </p:sp>
      <p:sp>
        <p:nvSpPr>
          <p:cNvPr id="11" name="テキスト ボックス 10">
            <a:extLst>
              <a:ext uri="{FF2B5EF4-FFF2-40B4-BE49-F238E27FC236}">
                <a16:creationId xmlns:a16="http://schemas.microsoft.com/office/drawing/2014/main" id="{A68B7AC0-0C11-13E2-0E35-FF9D6E44BBDF}"/>
              </a:ext>
            </a:extLst>
          </p:cNvPr>
          <p:cNvSpPr txBox="1"/>
          <p:nvPr/>
        </p:nvSpPr>
        <p:spPr>
          <a:xfrm>
            <a:off x="6147490" y="2121546"/>
            <a:ext cx="109919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kumimoji="1" lang="ja-JP" altLang="en-US" dirty="0"/>
              <a:t>関連計画</a:t>
            </a:r>
          </a:p>
        </p:txBody>
      </p:sp>
      <p:sp>
        <p:nvSpPr>
          <p:cNvPr id="12" name="テキスト ボックス 11">
            <a:extLst>
              <a:ext uri="{FF2B5EF4-FFF2-40B4-BE49-F238E27FC236}">
                <a16:creationId xmlns:a16="http://schemas.microsoft.com/office/drawing/2014/main" id="{E67171D8-5F3D-0A68-4F61-43F3E0884907}"/>
              </a:ext>
            </a:extLst>
          </p:cNvPr>
          <p:cNvSpPr txBox="1"/>
          <p:nvPr/>
        </p:nvSpPr>
        <p:spPr>
          <a:xfrm>
            <a:off x="6741265" y="1065507"/>
            <a:ext cx="252028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t>堺市</a:t>
            </a:r>
            <a:r>
              <a:rPr kumimoji="1" lang="en-US" altLang="ja-JP" dirty="0"/>
              <a:t>SDGs</a:t>
            </a:r>
            <a:r>
              <a:rPr kumimoji="1" lang="ja-JP" altLang="en-US" dirty="0"/>
              <a:t>未来都市計画</a:t>
            </a:r>
            <a:endParaRPr kumimoji="1" lang="en-US" altLang="ja-JP" dirty="0"/>
          </a:p>
          <a:p>
            <a:r>
              <a:rPr kumimoji="1" lang="en-US" altLang="ja-JP" dirty="0"/>
              <a:t>2026</a:t>
            </a:r>
            <a:r>
              <a:rPr kumimoji="1" lang="ja-JP" altLang="en-US" dirty="0"/>
              <a:t>～</a:t>
            </a:r>
            <a:r>
              <a:rPr kumimoji="1" lang="en-US" altLang="ja-JP" dirty="0"/>
              <a:t>2030</a:t>
            </a:r>
            <a:endParaRPr kumimoji="1" lang="ja-JP" altLang="en-US" dirty="0"/>
          </a:p>
        </p:txBody>
      </p:sp>
      <p:sp>
        <p:nvSpPr>
          <p:cNvPr id="13" name="テキスト ボックス 12">
            <a:extLst>
              <a:ext uri="{FF2B5EF4-FFF2-40B4-BE49-F238E27FC236}">
                <a16:creationId xmlns:a16="http://schemas.microsoft.com/office/drawing/2014/main" id="{7EAB6A77-C7DD-EDD9-0F12-6DA6113FA947}"/>
              </a:ext>
            </a:extLst>
          </p:cNvPr>
          <p:cNvSpPr txBox="1"/>
          <p:nvPr/>
        </p:nvSpPr>
        <p:spPr>
          <a:xfrm>
            <a:off x="4076969" y="1064801"/>
            <a:ext cx="2520280" cy="640515"/>
          </a:xfrm>
          <a:prstGeom prst="rect">
            <a:avLst/>
          </a:prstGeom>
        </p:spPr>
        <p:style>
          <a:lnRef idx="2">
            <a:schemeClr val="dk1"/>
          </a:lnRef>
          <a:fillRef idx="1">
            <a:schemeClr val="lt1"/>
          </a:fillRef>
          <a:effectRef idx="0">
            <a:schemeClr val="dk1"/>
          </a:effectRef>
          <a:fontRef idx="minor">
            <a:schemeClr val="dk1"/>
          </a:fontRef>
        </p:style>
        <p:txBody>
          <a:bodyPr wrap="square" tIns="180000" bIns="180000" rtlCol="0" anchor="ctr">
            <a:spAutoFit/>
          </a:bodyPr>
          <a:lstStyle/>
          <a:p>
            <a:pPr algn="ctr"/>
            <a:r>
              <a:rPr kumimoji="1" lang="ja-JP" altLang="en-US" dirty="0"/>
              <a:t>堺市基本計画</a:t>
            </a:r>
            <a:r>
              <a:rPr kumimoji="1" lang="en-US" altLang="ja-JP" dirty="0"/>
              <a:t>2030</a:t>
            </a:r>
          </a:p>
        </p:txBody>
      </p:sp>
      <p:sp>
        <p:nvSpPr>
          <p:cNvPr id="14" name="テキスト ボックス 13">
            <a:extLst>
              <a:ext uri="{FF2B5EF4-FFF2-40B4-BE49-F238E27FC236}">
                <a16:creationId xmlns:a16="http://schemas.microsoft.com/office/drawing/2014/main" id="{431BC427-ABDB-97E7-0FD7-A6E6633CD986}"/>
              </a:ext>
            </a:extLst>
          </p:cNvPr>
          <p:cNvSpPr txBox="1"/>
          <p:nvPr/>
        </p:nvSpPr>
        <p:spPr>
          <a:xfrm>
            <a:off x="1874644" y="1372126"/>
            <a:ext cx="419887" cy="369332"/>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kumimoji="1" lang="ja-JP" altLang="en-US" dirty="0"/>
              <a:t>国</a:t>
            </a:r>
          </a:p>
        </p:txBody>
      </p:sp>
      <p:sp>
        <p:nvSpPr>
          <p:cNvPr id="15" name="テキスト ボックス 14">
            <a:extLst>
              <a:ext uri="{FF2B5EF4-FFF2-40B4-BE49-F238E27FC236}">
                <a16:creationId xmlns:a16="http://schemas.microsoft.com/office/drawing/2014/main" id="{35592DE7-FE0E-32EE-17EB-4ABBFC0BF187}"/>
              </a:ext>
            </a:extLst>
          </p:cNvPr>
          <p:cNvSpPr txBox="1"/>
          <p:nvPr/>
        </p:nvSpPr>
        <p:spPr>
          <a:xfrm>
            <a:off x="1077307" y="2347201"/>
            <a:ext cx="2014560" cy="369332"/>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r>
              <a:rPr kumimoji="1" lang="ja-JP" altLang="en-US" dirty="0"/>
              <a:t>自殺総合対策大綱</a:t>
            </a:r>
          </a:p>
        </p:txBody>
      </p:sp>
      <p:sp>
        <p:nvSpPr>
          <p:cNvPr id="16" name="テキスト ボックス 15">
            <a:extLst>
              <a:ext uri="{FF2B5EF4-FFF2-40B4-BE49-F238E27FC236}">
                <a16:creationId xmlns:a16="http://schemas.microsoft.com/office/drawing/2014/main" id="{756AECBB-3DE0-CC81-2248-87750EF3E127}"/>
              </a:ext>
            </a:extLst>
          </p:cNvPr>
          <p:cNvSpPr txBox="1"/>
          <p:nvPr/>
        </p:nvSpPr>
        <p:spPr>
          <a:xfrm>
            <a:off x="1093761" y="1847676"/>
            <a:ext cx="1998106" cy="369332"/>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r>
              <a:rPr kumimoji="1" lang="ja-JP" altLang="en-US" dirty="0"/>
              <a:t>  自殺対策基本法</a:t>
            </a:r>
          </a:p>
        </p:txBody>
      </p:sp>
      <p:sp>
        <p:nvSpPr>
          <p:cNvPr id="17" name="テキスト ボックス 16">
            <a:extLst>
              <a:ext uri="{FF2B5EF4-FFF2-40B4-BE49-F238E27FC236}">
                <a16:creationId xmlns:a16="http://schemas.microsoft.com/office/drawing/2014/main" id="{DA5D8513-A4C7-C204-C1B9-10A571930469}"/>
              </a:ext>
            </a:extLst>
          </p:cNvPr>
          <p:cNvSpPr txBox="1"/>
          <p:nvPr/>
        </p:nvSpPr>
        <p:spPr>
          <a:xfrm>
            <a:off x="800575" y="3286008"/>
            <a:ext cx="2511859"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t>堺市自殺対策推進計画</a:t>
            </a:r>
            <a:endParaRPr kumimoji="1" lang="en-US" altLang="ja-JP" dirty="0"/>
          </a:p>
          <a:p>
            <a:r>
              <a:rPr kumimoji="1" lang="ja-JP" altLang="en-US" dirty="0"/>
              <a:t>（第</a:t>
            </a:r>
            <a:r>
              <a:rPr kumimoji="1" lang="en-US" altLang="ja-JP" dirty="0"/>
              <a:t>4</a:t>
            </a:r>
            <a:r>
              <a:rPr kumimoji="1" lang="ja-JP" altLang="en-US" dirty="0"/>
              <a:t>次）</a:t>
            </a:r>
          </a:p>
        </p:txBody>
      </p:sp>
      <p:sp>
        <p:nvSpPr>
          <p:cNvPr id="25" name="矢印: 下 24">
            <a:extLst>
              <a:ext uri="{FF2B5EF4-FFF2-40B4-BE49-F238E27FC236}">
                <a16:creationId xmlns:a16="http://schemas.microsoft.com/office/drawing/2014/main" id="{E11A3B1E-F418-B510-CE22-8D87308B560A}"/>
              </a:ext>
            </a:extLst>
          </p:cNvPr>
          <p:cNvSpPr/>
          <p:nvPr/>
        </p:nvSpPr>
        <p:spPr>
          <a:xfrm>
            <a:off x="1828572" y="2908820"/>
            <a:ext cx="455865" cy="350722"/>
          </a:xfrm>
          <a:prstGeom prst="downArrow">
            <a:avLst>
              <a:gd name="adj1" fmla="val 39607"/>
              <a:gd name="adj2" fmla="val 50000"/>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矢印: 下 25">
            <a:extLst>
              <a:ext uri="{FF2B5EF4-FFF2-40B4-BE49-F238E27FC236}">
                <a16:creationId xmlns:a16="http://schemas.microsoft.com/office/drawing/2014/main" id="{25A4732B-8714-B759-71ED-C006395EBA6A}"/>
              </a:ext>
            </a:extLst>
          </p:cNvPr>
          <p:cNvSpPr/>
          <p:nvPr/>
        </p:nvSpPr>
        <p:spPr>
          <a:xfrm>
            <a:off x="6356198" y="1764062"/>
            <a:ext cx="654010" cy="331645"/>
          </a:xfrm>
          <a:prstGeom prst="downArrow">
            <a:avLst>
              <a:gd name="adj1" fmla="val 56613"/>
              <a:gd name="adj2" fmla="val 50000"/>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矢印: 上下 26">
            <a:extLst>
              <a:ext uri="{FF2B5EF4-FFF2-40B4-BE49-F238E27FC236}">
                <a16:creationId xmlns:a16="http://schemas.microsoft.com/office/drawing/2014/main" id="{AA520891-6BB8-5233-C607-48C87B8CE641}"/>
              </a:ext>
            </a:extLst>
          </p:cNvPr>
          <p:cNvSpPr/>
          <p:nvPr/>
        </p:nvSpPr>
        <p:spPr>
          <a:xfrm rot="5400000">
            <a:off x="3364741" y="3388806"/>
            <a:ext cx="466316" cy="458150"/>
          </a:xfrm>
          <a:prstGeom prst="upDownArrow">
            <a:avLst>
              <a:gd name="adj1" fmla="val 42857"/>
              <a:gd name="adj2" fmla="val 34205"/>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08575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582DD-A990-0DAD-2CE2-5E43B90AD03D}"/>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A2B6435-3B2E-4F21-69EC-4BB5E189D058}"/>
              </a:ext>
            </a:extLst>
          </p:cNvPr>
          <p:cNvSpPr>
            <a:spLocks noGrp="1"/>
          </p:cNvSpPr>
          <p:nvPr>
            <p:ph type="sldNum" sz="quarter" idx="12"/>
          </p:nvPr>
        </p:nvSpPr>
        <p:spPr/>
        <p:txBody>
          <a:bodyPr/>
          <a:lstStyle/>
          <a:p>
            <a:pPr>
              <a:defRPr/>
            </a:pPr>
            <a:fld id="{83F59F8C-994B-432C-AB40-74A0215D506C}" type="slidenum">
              <a:rPr lang="en-US" altLang="ja-JP" smtClean="0"/>
              <a:pPr>
                <a:defRPr/>
              </a:pPr>
              <a:t>19</a:t>
            </a:fld>
            <a:endParaRPr lang="en-US" altLang="ja-JP" dirty="0"/>
          </a:p>
        </p:txBody>
      </p:sp>
      <p:sp>
        <p:nvSpPr>
          <p:cNvPr id="16" name="テキスト ボックス 15">
            <a:extLst>
              <a:ext uri="{FF2B5EF4-FFF2-40B4-BE49-F238E27FC236}">
                <a16:creationId xmlns:a16="http://schemas.microsoft.com/office/drawing/2014/main" id="{91B9B837-BD9F-72B5-BE0C-C4F7AC4C8294}"/>
              </a:ext>
            </a:extLst>
          </p:cNvPr>
          <p:cNvSpPr txBox="1"/>
          <p:nvPr/>
        </p:nvSpPr>
        <p:spPr>
          <a:xfrm>
            <a:off x="704528" y="843748"/>
            <a:ext cx="8798748" cy="5570756"/>
          </a:xfrm>
          <a:prstGeom prst="rect">
            <a:avLst/>
          </a:prstGeom>
          <a:noFill/>
        </p:spPr>
        <p:txBody>
          <a:bodyPr wrap="square" rtlCol="0">
            <a:spAutoFit/>
          </a:bodyPr>
          <a:lstStyle/>
          <a:p>
            <a:endParaRPr kumimoji="1" lang="en-US" altLang="ja-JP" dirty="0">
              <a:latin typeface="Meiryo UI" panose="020B0604030504040204" pitchFamily="50" charset="-128"/>
              <a:ea typeface="Meiryo UI" panose="020B0604030504040204" pitchFamily="50" charset="-128"/>
            </a:endParaRPr>
          </a:p>
          <a:p>
            <a:r>
              <a:rPr kumimoji="1" lang="ja-JP" altLang="en-US" sz="2400" b="1" u="sng" dirty="0">
                <a:latin typeface="Meiryo UI" panose="020B0604030504040204" pitchFamily="50" charset="-128"/>
                <a:ea typeface="Meiryo UI" panose="020B0604030504040204" pitchFamily="50" charset="-128"/>
              </a:rPr>
              <a:t>〇</a:t>
            </a:r>
            <a:r>
              <a:rPr kumimoji="1" lang="ja-JP" altLang="en-US" sz="2600" b="1" u="sng" dirty="0">
                <a:latin typeface="Meiryo UI" panose="020B0604030504040204" pitchFamily="50" charset="-128"/>
                <a:ea typeface="Meiryo UI" panose="020B0604030504040204" pitchFamily="50" charset="-128"/>
              </a:rPr>
              <a:t>ゲートキーパー関連の指標</a:t>
            </a:r>
            <a:r>
              <a:rPr kumimoji="1" lang="en-US" altLang="ja-JP" sz="2600" b="1" u="sng" dirty="0">
                <a:latin typeface="Meiryo UI" panose="020B0604030504040204" pitchFamily="50" charset="-128"/>
                <a:ea typeface="Meiryo UI" panose="020B0604030504040204" pitchFamily="50" charset="-128"/>
              </a:rPr>
              <a:t>【</a:t>
            </a:r>
            <a:r>
              <a:rPr kumimoji="1" lang="ja-JP" altLang="en-US" sz="2600" b="1" u="sng" dirty="0">
                <a:latin typeface="Meiryo UI" panose="020B0604030504040204" pitchFamily="50" charset="-128"/>
                <a:ea typeface="Meiryo UI" panose="020B0604030504040204" pitchFamily="50" charset="-128"/>
              </a:rPr>
              <a:t>検討中</a:t>
            </a:r>
            <a:r>
              <a:rPr kumimoji="1" lang="en-US" altLang="ja-JP" sz="2600" b="1" u="sng" dirty="0">
                <a:latin typeface="Meiryo UI" panose="020B0604030504040204" pitchFamily="50" charset="-128"/>
                <a:ea typeface="Meiryo UI" panose="020B0604030504040204" pitchFamily="50" charset="-128"/>
              </a:rPr>
              <a:t>】</a:t>
            </a:r>
          </a:p>
          <a:p>
            <a:r>
              <a:rPr kumimoji="1" lang="ja-JP" altLang="en-US" sz="2000" dirty="0">
                <a:latin typeface="Meiryo UI" panose="020B0604030504040204" pitchFamily="50" charset="-128"/>
                <a:ea typeface="Meiryo UI" panose="020B0604030504040204" pitchFamily="50" charset="-128"/>
              </a:rPr>
              <a:t>　→ ゲートキーパー受講者数は現時点で目標値を大きく上回り達成した。</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　　  今後もゲートキーパーが自殺予防の要となる観点から、ゲートキーパー関連の指　</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　　　標で目標値を設定する予定であるが、指標については、こころの健康センターと調</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　　　整中</a:t>
            </a:r>
            <a:endParaRPr kumimoji="1" lang="en-US" altLang="ja-JP" dirty="0">
              <a:latin typeface="Meiryo UI" panose="020B0604030504040204" pitchFamily="50" charset="-128"/>
              <a:ea typeface="Meiryo UI" panose="020B0604030504040204" pitchFamily="50" charset="-128"/>
            </a:endParaRPr>
          </a:p>
          <a:p>
            <a:pPr>
              <a:lnSpc>
                <a:spcPct val="150000"/>
              </a:lnSpc>
            </a:pPr>
            <a:endParaRPr kumimoji="1" lang="en-US" altLang="ja-JP" sz="2200" b="1" dirty="0">
              <a:latin typeface="Meiryo UI" panose="020B0604030504040204" pitchFamily="50" charset="-128"/>
              <a:ea typeface="Meiryo UI" panose="020B0604030504040204" pitchFamily="50" charset="-128"/>
            </a:endParaRPr>
          </a:p>
          <a:p>
            <a:r>
              <a:rPr kumimoji="1" lang="ja-JP" altLang="en-US" sz="2600" b="1" u="sng" dirty="0">
                <a:latin typeface="Meiryo UI" panose="020B0604030504040204" pitchFamily="50" charset="-128"/>
                <a:ea typeface="Meiryo UI" panose="020B0604030504040204" pitchFamily="50" charset="-128"/>
              </a:rPr>
              <a:t>〇相談機関の認知度向上</a:t>
            </a:r>
            <a:r>
              <a:rPr kumimoji="1" lang="en-US" altLang="ja-JP" sz="2600" b="1" u="sng" dirty="0">
                <a:latin typeface="Meiryo UI" panose="020B0604030504040204" pitchFamily="50" charset="-128"/>
                <a:ea typeface="Meiryo UI" panose="020B0604030504040204" pitchFamily="50" charset="-128"/>
              </a:rPr>
              <a:t>【</a:t>
            </a:r>
            <a:r>
              <a:rPr kumimoji="1" lang="ja-JP" altLang="en-US" sz="2600" b="1" u="sng" dirty="0">
                <a:latin typeface="Meiryo UI" panose="020B0604030504040204" pitchFamily="50" charset="-128"/>
                <a:ea typeface="Meiryo UI" panose="020B0604030504040204" pitchFamily="50" charset="-128"/>
              </a:rPr>
              <a:t>継続</a:t>
            </a:r>
            <a:r>
              <a:rPr kumimoji="1" lang="en-US" altLang="ja-JP" sz="2600" b="1" u="sng" dirty="0">
                <a:latin typeface="Meiryo UI" panose="020B0604030504040204" pitchFamily="50" charset="-128"/>
                <a:ea typeface="Meiryo UI" panose="020B0604030504040204" pitchFamily="50" charset="-128"/>
              </a:rPr>
              <a:t>】</a:t>
            </a:r>
          </a:p>
          <a:p>
            <a:r>
              <a:rPr kumimoji="1" lang="ja-JP" altLang="en-US" sz="2000" dirty="0">
                <a:latin typeface="Meiryo UI" panose="020B0604030504040204" pitchFamily="50" charset="-128"/>
                <a:ea typeface="Meiryo UI" panose="020B0604030504040204" pitchFamily="50" charset="-128"/>
              </a:rPr>
              <a:t>　→ 目標値</a:t>
            </a:r>
            <a:r>
              <a:rPr kumimoji="1" lang="en-US" altLang="ja-JP" sz="2000" dirty="0">
                <a:latin typeface="Meiryo UI" panose="020B0604030504040204" pitchFamily="50" charset="-128"/>
                <a:ea typeface="Meiryo UI" panose="020B0604030504040204" pitchFamily="50" charset="-128"/>
              </a:rPr>
              <a:t>80.0</a:t>
            </a:r>
            <a:r>
              <a:rPr kumimoji="1" lang="ja-JP" altLang="en-US" sz="2000" dirty="0">
                <a:latin typeface="Meiryo UI" panose="020B0604030504040204" pitchFamily="50" charset="-128"/>
                <a:ea typeface="Meiryo UI" panose="020B0604030504040204" pitchFamily="50" charset="-128"/>
              </a:rPr>
              <a:t>％に対し、令和</a:t>
            </a:r>
            <a:r>
              <a:rPr kumimoji="1" lang="en-US" altLang="ja-JP" sz="2000" dirty="0">
                <a:latin typeface="Meiryo UI" panose="020B0604030504040204" pitchFamily="50" charset="-128"/>
                <a:ea typeface="Meiryo UI" panose="020B0604030504040204" pitchFamily="50" charset="-128"/>
              </a:rPr>
              <a:t>7</a:t>
            </a:r>
            <a:r>
              <a:rPr kumimoji="1" lang="ja-JP" altLang="en-US" sz="2000" dirty="0">
                <a:latin typeface="Meiryo UI" panose="020B0604030504040204" pitchFamily="50" charset="-128"/>
                <a:ea typeface="Meiryo UI" panose="020B0604030504040204" pitchFamily="50" charset="-128"/>
              </a:rPr>
              <a:t>年度は</a:t>
            </a:r>
            <a:r>
              <a:rPr kumimoji="1" lang="en-US" altLang="ja-JP" sz="2000" dirty="0">
                <a:latin typeface="Meiryo UI" panose="020B0604030504040204" pitchFamily="50" charset="-128"/>
                <a:ea typeface="Meiryo UI" panose="020B0604030504040204" pitchFamily="50" charset="-128"/>
              </a:rPr>
              <a:t>69.2</a:t>
            </a:r>
            <a:r>
              <a:rPr kumimoji="1" lang="ja-JP" altLang="en-US" sz="2000" dirty="0">
                <a:latin typeface="Meiryo UI" panose="020B0604030504040204" pitchFamily="50" charset="-128"/>
                <a:ea typeface="Meiryo UI" panose="020B0604030504040204" pitchFamily="50" charset="-128"/>
              </a:rPr>
              <a:t>％であった。</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　　　引き続き、</a:t>
            </a:r>
            <a:r>
              <a:rPr kumimoji="1" lang="en-US" altLang="ja-JP" sz="2000" dirty="0">
                <a:latin typeface="Meiryo UI" panose="020B0604030504040204" pitchFamily="50" charset="-128"/>
                <a:ea typeface="Meiryo UI" panose="020B0604030504040204" pitchFamily="50" charset="-128"/>
              </a:rPr>
              <a:t>80.0</a:t>
            </a:r>
            <a:r>
              <a:rPr kumimoji="1" lang="ja-JP" altLang="en-US" sz="2000" dirty="0">
                <a:latin typeface="Meiryo UI" panose="020B0604030504040204" pitchFamily="50" charset="-128"/>
                <a:ea typeface="Meiryo UI" panose="020B0604030504040204" pitchFamily="50" charset="-128"/>
              </a:rPr>
              <a:t>％を目標値とする。</a:t>
            </a:r>
            <a:endParaRPr kumimoji="1" lang="en-US" altLang="ja-JP" sz="2000" dirty="0">
              <a:latin typeface="Meiryo UI" panose="020B0604030504040204" pitchFamily="50" charset="-128"/>
              <a:ea typeface="Meiryo UI" panose="020B0604030504040204" pitchFamily="50" charset="-128"/>
            </a:endParaRPr>
          </a:p>
          <a:p>
            <a:pPr>
              <a:lnSpc>
                <a:spcPct val="150000"/>
              </a:lnSpc>
            </a:pPr>
            <a:endParaRPr kumimoji="1" lang="en-US" altLang="ja-JP" dirty="0">
              <a:latin typeface="Meiryo UI" panose="020B0604030504040204" pitchFamily="50" charset="-128"/>
              <a:ea typeface="Meiryo UI" panose="020B0604030504040204" pitchFamily="50" charset="-128"/>
            </a:endParaRPr>
          </a:p>
          <a:p>
            <a:r>
              <a:rPr kumimoji="1" lang="ja-JP" altLang="en-US" sz="2600" b="1" u="sng" dirty="0">
                <a:latin typeface="Meiryo UI" panose="020B0604030504040204" pitchFamily="50" charset="-128"/>
                <a:ea typeface="Meiryo UI" panose="020B0604030504040204" pitchFamily="50" charset="-128"/>
              </a:rPr>
              <a:t>〇自殺死亡率</a:t>
            </a:r>
            <a:r>
              <a:rPr kumimoji="1" lang="en-US" altLang="ja-JP" sz="2600" b="1" u="sng" dirty="0">
                <a:latin typeface="Meiryo UI" panose="020B0604030504040204" pitchFamily="50" charset="-128"/>
                <a:ea typeface="Meiryo UI" panose="020B0604030504040204" pitchFamily="50" charset="-128"/>
              </a:rPr>
              <a:t>13.7</a:t>
            </a:r>
            <a:r>
              <a:rPr kumimoji="1" lang="ja-JP" altLang="en-US" sz="2600" b="1" u="sng" dirty="0">
                <a:latin typeface="Meiryo UI" panose="020B0604030504040204" pitchFamily="50" charset="-128"/>
                <a:ea typeface="Meiryo UI" panose="020B0604030504040204" pitchFamily="50" charset="-128"/>
              </a:rPr>
              <a:t>以下</a:t>
            </a:r>
            <a:r>
              <a:rPr kumimoji="1" lang="en-US" altLang="ja-JP" sz="2600" b="1" u="sng" dirty="0">
                <a:latin typeface="Meiryo UI" panose="020B0604030504040204" pitchFamily="50" charset="-128"/>
                <a:ea typeface="Meiryo UI" panose="020B0604030504040204" pitchFamily="50" charset="-128"/>
              </a:rPr>
              <a:t>【</a:t>
            </a:r>
            <a:r>
              <a:rPr kumimoji="1" lang="ja-JP" altLang="en-US" sz="2600" b="1" u="sng" dirty="0">
                <a:latin typeface="Meiryo UI" panose="020B0604030504040204" pitchFamily="50" charset="-128"/>
                <a:ea typeface="Meiryo UI" panose="020B0604030504040204" pitchFamily="50" charset="-128"/>
              </a:rPr>
              <a:t>継続</a:t>
            </a:r>
            <a:r>
              <a:rPr kumimoji="1" lang="en-US" altLang="ja-JP" sz="2600" b="1" u="sng" dirty="0">
                <a:latin typeface="Meiryo UI" panose="020B0604030504040204" pitchFamily="50" charset="-128"/>
                <a:ea typeface="Meiryo UI" panose="020B0604030504040204" pitchFamily="50" charset="-128"/>
              </a:rPr>
              <a:t>】</a:t>
            </a:r>
          </a:p>
          <a:p>
            <a:r>
              <a:rPr kumimoji="1" lang="ja-JP" altLang="en-US" sz="2000" dirty="0">
                <a:latin typeface="Meiryo UI" panose="020B0604030504040204" pitchFamily="50" charset="-128"/>
                <a:ea typeface="Meiryo UI" panose="020B0604030504040204" pitchFamily="50" charset="-128"/>
              </a:rPr>
              <a:t>　→令和</a:t>
            </a:r>
            <a:r>
              <a:rPr kumimoji="1" lang="en-US" altLang="ja-JP" sz="2000" dirty="0">
                <a:latin typeface="Meiryo UI" panose="020B0604030504040204" pitchFamily="50" charset="-128"/>
                <a:ea typeface="Meiryo UI" panose="020B0604030504040204" pitchFamily="50" charset="-128"/>
              </a:rPr>
              <a:t>7</a:t>
            </a:r>
            <a:r>
              <a:rPr kumimoji="1" lang="ja-JP" altLang="en-US" sz="2000" dirty="0">
                <a:latin typeface="Meiryo UI" panose="020B0604030504040204" pitchFamily="50" charset="-128"/>
                <a:ea typeface="Meiryo UI" panose="020B0604030504040204" pitchFamily="50" charset="-128"/>
              </a:rPr>
              <a:t>年目標が</a:t>
            </a:r>
            <a:r>
              <a:rPr kumimoji="1" lang="en-US" altLang="ja-JP" sz="2000" dirty="0">
                <a:latin typeface="Meiryo UI" panose="020B0604030504040204" pitchFamily="50" charset="-128"/>
                <a:ea typeface="Meiryo UI" panose="020B0604030504040204" pitchFamily="50" charset="-128"/>
              </a:rPr>
              <a:t>13.7</a:t>
            </a:r>
            <a:r>
              <a:rPr kumimoji="1" lang="ja-JP" altLang="en-US" sz="2000" dirty="0">
                <a:latin typeface="Meiryo UI" panose="020B0604030504040204" pitchFamily="50" charset="-128"/>
                <a:ea typeface="Meiryo UI" panose="020B0604030504040204" pitchFamily="50" charset="-128"/>
              </a:rPr>
              <a:t>であるのに対し、令和</a:t>
            </a:r>
            <a:r>
              <a:rPr kumimoji="1" lang="en-US" altLang="ja-JP" sz="2000" dirty="0">
                <a:latin typeface="Meiryo UI" panose="020B0604030504040204" pitchFamily="50" charset="-128"/>
                <a:ea typeface="Meiryo UI" panose="020B0604030504040204" pitchFamily="50" charset="-128"/>
              </a:rPr>
              <a:t>6</a:t>
            </a:r>
            <a:r>
              <a:rPr kumimoji="1" lang="ja-JP" altLang="en-US" sz="2000" dirty="0">
                <a:latin typeface="Meiryo UI" panose="020B0604030504040204" pitchFamily="50" charset="-128"/>
                <a:ea typeface="Meiryo UI" panose="020B0604030504040204" pitchFamily="50" charset="-128"/>
              </a:rPr>
              <a:t>年時点で</a:t>
            </a:r>
            <a:r>
              <a:rPr kumimoji="1" lang="en-US" altLang="ja-JP" sz="2000" dirty="0">
                <a:latin typeface="Meiryo UI" panose="020B0604030504040204" pitchFamily="50" charset="-128"/>
                <a:ea typeface="Meiryo UI" panose="020B0604030504040204" pitchFamily="50" charset="-128"/>
              </a:rPr>
              <a:t>17.5</a:t>
            </a:r>
            <a:r>
              <a:rPr kumimoji="1" lang="ja-JP" altLang="en-US" sz="2000" dirty="0">
                <a:latin typeface="Meiryo UI" panose="020B0604030504040204" pitchFamily="50" charset="-128"/>
                <a:ea typeface="Meiryo UI" panose="020B0604030504040204" pitchFamily="50" charset="-128"/>
              </a:rPr>
              <a:t>との結果</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　　 現計画期間中の目標達成は難しいと思われるため、引き続き</a:t>
            </a:r>
            <a:r>
              <a:rPr kumimoji="1" lang="en-US" altLang="ja-JP" sz="2000" dirty="0">
                <a:latin typeface="Meiryo UI" panose="020B0604030504040204" pitchFamily="50" charset="-128"/>
                <a:ea typeface="Meiryo UI" panose="020B0604030504040204" pitchFamily="50" charset="-128"/>
              </a:rPr>
              <a:t>13.7</a:t>
            </a:r>
            <a:r>
              <a:rPr kumimoji="1" lang="ja-JP" altLang="en-US" sz="2000" dirty="0">
                <a:latin typeface="Meiryo UI" panose="020B0604030504040204" pitchFamily="50" charset="-128"/>
                <a:ea typeface="Meiryo UI" panose="020B0604030504040204" pitchFamily="50" charset="-128"/>
              </a:rPr>
              <a:t>を目標値とす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　　 る。（国の動向によって変更の可能性あり）</a:t>
            </a:r>
            <a:endParaRPr kumimoji="1" lang="en-US" altLang="ja-JP" sz="20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p:txBody>
      </p:sp>
      <p:sp>
        <p:nvSpPr>
          <p:cNvPr id="3" name="タイトル 1">
            <a:extLst>
              <a:ext uri="{FF2B5EF4-FFF2-40B4-BE49-F238E27FC236}">
                <a16:creationId xmlns:a16="http://schemas.microsoft.com/office/drawing/2014/main" id="{97161759-0394-1FF5-C4B0-E1F1A27E6598}"/>
              </a:ext>
            </a:extLst>
          </p:cNvPr>
          <p:cNvSpPr txBox="1">
            <a:spLocks/>
          </p:cNvSpPr>
          <p:nvPr/>
        </p:nvSpPr>
        <p:spPr>
          <a:xfrm>
            <a:off x="359999" y="216000"/>
            <a:ext cx="6249185"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次期計画の目標（案）</a:t>
            </a:r>
          </a:p>
        </p:txBody>
      </p:sp>
    </p:spTree>
    <p:extLst>
      <p:ext uri="{BB962C8B-B14F-4D97-AF65-F5344CB8AC3E}">
        <p14:creationId xmlns:p14="http://schemas.microsoft.com/office/powerpoint/2010/main" val="132528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3AAD5043-F8E7-7A2E-363D-6544FD211281}"/>
              </a:ext>
            </a:extLst>
          </p:cNvPr>
          <p:cNvSpPr>
            <a:spLocks noGrp="1"/>
          </p:cNvSpPr>
          <p:nvPr>
            <p:ph type="sldNum" sz="quarter" idx="12"/>
          </p:nvPr>
        </p:nvSpPr>
        <p:spPr/>
        <p:txBody>
          <a:bodyPr/>
          <a:lstStyle/>
          <a:p>
            <a:pPr>
              <a:defRPr/>
            </a:pPr>
            <a:fld id="{83F59F8C-994B-432C-AB40-74A0215D506C}" type="slidenum">
              <a:rPr lang="en-US" altLang="ja-JP" smtClean="0"/>
              <a:pPr>
                <a:defRPr/>
              </a:pPr>
              <a:t>2</a:t>
            </a:fld>
            <a:endParaRPr lang="en-US" altLang="ja-JP" dirty="0"/>
          </a:p>
        </p:txBody>
      </p:sp>
      <p:sp>
        <p:nvSpPr>
          <p:cNvPr id="2" name="タイトル 1">
            <a:extLst>
              <a:ext uri="{FF2B5EF4-FFF2-40B4-BE49-F238E27FC236}">
                <a16:creationId xmlns:a16="http://schemas.microsoft.com/office/drawing/2014/main" id="{6ED69D7E-75C4-63F2-D11C-0A1742F60EE9}"/>
              </a:ext>
            </a:extLst>
          </p:cNvPr>
          <p:cNvSpPr>
            <a:spLocks noGrp="1"/>
          </p:cNvSpPr>
          <p:nvPr>
            <p:ph type="title" idx="4294967295"/>
          </p:nvPr>
        </p:nvSpPr>
        <p:spPr>
          <a:xfrm>
            <a:off x="360000" y="216000"/>
            <a:ext cx="3567245" cy="586679"/>
          </a:xfrm>
        </p:spPr>
        <p:txBody>
          <a:bodyPr>
            <a:normAutofit/>
          </a:bodyPr>
          <a:lstStyle/>
          <a:p>
            <a:r>
              <a:rPr lang="ja-JP" altLang="en-US" sz="3200" b="1" dirty="0">
                <a:latin typeface="Meiryo UI" panose="020B0604030504040204" pitchFamily="50" charset="-128"/>
                <a:ea typeface="Meiryo UI" panose="020B0604030504040204" pitchFamily="50" charset="-128"/>
              </a:rPr>
              <a:t>現計画のめざすもの</a:t>
            </a:r>
            <a:endParaRPr kumimoji="1" lang="ja-JP" altLang="en-US" dirty="0">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B4301DF7-9F92-8ADA-ED99-BF6F9ADD680E}"/>
              </a:ext>
            </a:extLst>
          </p:cNvPr>
          <p:cNvSpPr/>
          <p:nvPr/>
        </p:nvSpPr>
        <p:spPr>
          <a:xfrm>
            <a:off x="865211" y="1020590"/>
            <a:ext cx="8047790" cy="204062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solidFill>
                  <a:schemeClr val="tx1"/>
                </a:solidFill>
                <a:latin typeface="Meiryo UI" panose="020B0604030504040204" pitchFamily="50" charset="-128"/>
                <a:ea typeface="Meiryo UI" panose="020B0604030504040204" pitchFamily="50" charset="-128"/>
              </a:rPr>
              <a:t>【</a:t>
            </a:r>
            <a:r>
              <a:rPr kumimoji="1" lang="ja-JP" altLang="en-US" sz="2000" dirty="0">
                <a:solidFill>
                  <a:schemeClr val="tx1"/>
                </a:solidFill>
                <a:latin typeface="Meiryo UI" panose="020B0604030504040204" pitchFamily="50" charset="-128"/>
                <a:ea typeface="Meiryo UI" panose="020B0604030504040204" pitchFamily="50" charset="-128"/>
              </a:rPr>
              <a:t>基本方針</a:t>
            </a:r>
            <a:r>
              <a:rPr kumimoji="1" lang="en-US" altLang="ja-JP" dirty="0">
                <a:solidFill>
                  <a:schemeClr val="tx1"/>
                </a:solidFill>
                <a:latin typeface="Meiryo UI" panose="020B0604030504040204" pitchFamily="50" charset="-128"/>
                <a:ea typeface="Meiryo UI" panose="020B0604030504040204" pitchFamily="50" charset="-128"/>
              </a:rPr>
              <a:t>】</a:t>
            </a:r>
          </a:p>
          <a:p>
            <a:pPr algn="ct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en-US" altLang="ja-JP" dirty="0">
                <a:solidFill>
                  <a:schemeClr val="tx1"/>
                </a:solidFill>
              </a:rPr>
              <a:t>	1.</a:t>
            </a:r>
            <a:r>
              <a:rPr lang="ja-JP" altLang="en-US" dirty="0">
                <a:solidFill>
                  <a:schemeClr val="tx1"/>
                </a:solidFill>
              </a:rPr>
              <a:t>自殺問題に関する市民の理解の促進</a:t>
            </a:r>
            <a:endParaRPr lang="en-US" altLang="ja-JP" dirty="0">
              <a:solidFill>
                <a:schemeClr val="tx1"/>
              </a:solidFill>
            </a:endParaRPr>
          </a:p>
          <a:p>
            <a:r>
              <a:rPr kumimoji="1" lang="en-US" altLang="ja-JP" dirty="0">
                <a:solidFill>
                  <a:schemeClr val="tx1"/>
                </a:solidFill>
              </a:rPr>
              <a:t>	2.</a:t>
            </a:r>
            <a:r>
              <a:rPr lang="ja-JP" altLang="en-US" dirty="0">
                <a:solidFill>
                  <a:schemeClr val="tx1"/>
                </a:solidFill>
              </a:rPr>
              <a:t>自殺予防のための環境の充実</a:t>
            </a:r>
            <a:endParaRPr lang="en-US" altLang="ja-JP" dirty="0">
              <a:solidFill>
                <a:schemeClr val="tx1"/>
              </a:solidFill>
            </a:endParaRPr>
          </a:p>
          <a:p>
            <a:r>
              <a:rPr lang="en-US" altLang="ja-JP" dirty="0">
                <a:solidFill>
                  <a:schemeClr val="tx1"/>
                </a:solidFill>
              </a:rPr>
              <a:t>	3.</a:t>
            </a:r>
            <a:r>
              <a:rPr lang="ja-JP" altLang="en-US" dirty="0">
                <a:solidFill>
                  <a:schemeClr val="tx1"/>
                </a:solidFill>
              </a:rPr>
              <a:t>自殺の要因軽減のための支援体制の強化</a:t>
            </a:r>
            <a:endParaRPr lang="en-US" altLang="ja-JP" dirty="0">
              <a:solidFill>
                <a:schemeClr val="tx1"/>
              </a:solidFill>
            </a:endParaRPr>
          </a:p>
          <a:p>
            <a:r>
              <a:rPr lang="en-US" altLang="ja-JP" dirty="0">
                <a:solidFill>
                  <a:schemeClr val="tx1"/>
                </a:solidFill>
              </a:rPr>
              <a:t>	4.</a:t>
            </a:r>
            <a:r>
              <a:rPr lang="ja-JP" altLang="en-US" dirty="0">
                <a:solidFill>
                  <a:schemeClr val="tx1"/>
                </a:solidFill>
              </a:rPr>
              <a:t>自死遺族等及び自殺未遂者への支援強化</a:t>
            </a:r>
            <a:endParaRPr lang="en-US" altLang="ja-JP" dirty="0">
              <a:solidFill>
                <a:schemeClr val="tx1"/>
              </a:solidFill>
            </a:endParaRPr>
          </a:p>
        </p:txBody>
      </p:sp>
      <p:sp>
        <p:nvSpPr>
          <p:cNvPr id="8" name="正方形/長方形 7">
            <a:extLst>
              <a:ext uri="{FF2B5EF4-FFF2-40B4-BE49-F238E27FC236}">
                <a16:creationId xmlns:a16="http://schemas.microsoft.com/office/drawing/2014/main" id="{E2A7B2D6-0FBC-2738-7FB1-B3E28E3C3850}"/>
              </a:ext>
            </a:extLst>
          </p:cNvPr>
          <p:cNvSpPr/>
          <p:nvPr/>
        </p:nvSpPr>
        <p:spPr>
          <a:xfrm>
            <a:off x="865214" y="3286719"/>
            <a:ext cx="3960000" cy="1103324"/>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Meiryo UI" panose="020B0604030504040204" pitchFamily="50" charset="-128"/>
                <a:ea typeface="Meiryo UI" panose="020B0604030504040204" pitchFamily="50" charset="-128"/>
              </a:rPr>
              <a:t>【</a:t>
            </a:r>
            <a:r>
              <a:rPr kumimoji="1" lang="ja-JP" altLang="en-US" dirty="0">
                <a:solidFill>
                  <a:schemeClr val="tx1"/>
                </a:solidFill>
                <a:latin typeface="Meiryo UI" panose="020B0604030504040204" pitchFamily="50" charset="-128"/>
                <a:ea typeface="Meiryo UI" panose="020B0604030504040204" pitchFamily="50" charset="-128"/>
              </a:rPr>
              <a:t>目標①</a:t>
            </a:r>
            <a:r>
              <a:rPr kumimoji="1" lang="en-US" altLang="ja-JP" dirty="0">
                <a:solidFill>
                  <a:schemeClr val="tx1"/>
                </a:solidFill>
                <a:latin typeface="Meiryo UI" panose="020B0604030504040204" pitchFamily="50" charset="-128"/>
                <a:ea typeface="Meiryo UI" panose="020B0604030504040204" pitchFamily="50" charset="-128"/>
              </a:rPr>
              <a:t>】</a:t>
            </a:r>
          </a:p>
          <a:p>
            <a:pPr algn="ctr"/>
            <a:r>
              <a:rPr kumimoji="1" lang="ja-JP" altLang="en-US" dirty="0">
                <a:solidFill>
                  <a:schemeClr val="tx1"/>
                </a:solidFill>
                <a:latin typeface="Meiryo UI" panose="020B0604030504040204" pitchFamily="50" charset="-128"/>
                <a:ea typeface="Meiryo UI" panose="020B0604030504040204" pitchFamily="50" charset="-128"/>
              </a:rPr>
              <a:t>ゲートキーパー研修受講者数</a:t>
            </a:r>
            <a:endParaRPr kumimoji="1" lang="en-US" altLang="ja-JP" dirty="0">
              <a:solidFill>
                <a:schemeClr val="tx1"/>
              </a:solidFill>
              <a:latin typeface="Meiryo UI" panose="020B0604030504040204" pitchFamily="50" charset="-128"/>
              <a:ea typeface="Meiryo UI" panose="020B0604030504040204" pitchFamily="50" charset="-128"/>
            </a:endParaRPr>
          </a:p>
          <a:p>
            <a:pPr algn="ctr"/>
            <a:r>
              <a:rPr kumimoji="1" lang="en-US" altLang="ja-JP" dirty="0">
                <a:solidFill>
                  <a:schemeClr val="tx1"/>
                </a:solidFill>
                <a:latin typeface="Meiryo UI" panose="020B0604030504040204" pitchFamily="50" charset="-128"/>
                <a:ea typeface="Meiryo UI" panose="020B0604030504040204" pitchFamily="50" charset="-128"/>
              </a:rPr>
              <a:t>2,000</a:t>
            </a:r>
            <a:r>
              <a:rPr kumimoji="1" lang="ja-JP" altLang="en-US" dirty="0">
                <a:solidFill>
                  <a:schemeClr val="tx1"/>
                </a:solidFill>
                <a:latin typeface="Meiryo UI" panose="020B0604030504040204" pitchFamily="50" charset="-128"/>
                <a:ea typeface="Meiryo UI" panose="020B0604030504040204" pitchFamily="50" charset="-128"/>
              </a:rPr>
              <a:t>人以上</a:t>
            </a:r>
          </a:p>
        </p:txBody>
      </p:sp>
      <p:sp>
        <p:nvSpPr>
          <p:cNvPr id="9" name="正方形/長方形 8">
            <a:extLst>
              <a:ext uri="{FF2B5EF4-FFF2-40B4-BE49-F238E27FC236}">
                <a16:creationId xmlns:a16="http://schemas.microsoft.com/office/drawing/2014/main" id="{5C92BE49-A683-A068-F1BF-67CDA1667DCC}"/>
              </a:ext>
            </a:extLst>
          </p:cNvPr>
          <p:cNvSpPr/>
          <p:nvPr/>
        </p:nvSpPr>
        <p:spPr>
          <a:xfrm>
            <a:off x="4953000" y="3286719"/>
            <a:ext cx="3960000" cy="1103325"/>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Meiryo UI" panose="020B0604030504040204" pitchFamily="50" charset="-128"/>
                <a:ea typeface="Meiryo UI" panose="020B0604030504040204" pitchFamily="50" charset="-128"/>
              </a:rPr>
              <a:t>【</a:t>
            </a:r>
            <a:r>
              <a:rPr kumimoji="1" lang="ja-JP" altLang="en-US" dirty="0">
                <a:solidFill>
                  <a:schemeClr val="tx1"/>
                </a:solidFill>
                <a:latin typeface="Meiryo UI" panose="020B0604030504040204" pitchFamily="50" charset="-128"/>
                <a:ea typeface="Meiryo UI" panose="020B0604030504040204" pitchFamily="50" charset="-128"/>
              </a:rPr>
              <a:t>目標②</a:t>
            </a:r>
            <a:r>
              <a:rPr kumimoji="1" lang="en-US" altLang="ja-JP" dirty="0">
                <a:solidFill>
                  <a:schemeClr val="tx1"/>
                </a:solidFill>
                <a:latin typeface="Meiryo UI" panose="020B0604030504040204" pitchFamily="50" charset="-128"/>
                <a:ea typeface="Meiryo UI" panose="020B0604030504040204" pitchFamily="50" charset="-128"/>
              </a:rPr>
              <a:t>】</a:t>
            </a:r>
          </a:p>
          <a:p>
            <a:pPr algn="ctr"/>
            <a:r>
              <a:rPr kumimoji="1" lang="ja-JP" altLang="en-US" dirty="0">
                <a:solidFill>
                  <a:schemeClr val="tx1"/>
                </a:solidFill>
                <a:latin typeface="Meiryo UI" panose="020B0604030504040204" pitchFamily="50" charset="-128"/>
                <a:ea typeface="Meiryo UI" panose="020B0604030504040204" pitchFamily="50" charset="-128"/>
              </a:rPr>
              <a:t>相談機関の認知度向上</a:t>
            </a:r>
            <a:endParaRPr kumimoji="1" lang="en-US" altLang="ja-JP"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（悩みを相談できるところを知っている人の割合</a:t>
            </a:r>
            <a:r>
              <a:rPr kumimoji="1" lang="en-US" altLang="ja-JP" sz="1200" dirty="0">
                <a:solidFill>
                  <a:schemeClr val="tx1"/>
                </a:solidFill>
                <a:latin typeface="Meiryo UI" panose="020B0604030504040204" pitchFamily="50" charset="-128"/>
                <a:ea typeface="Meiryo UI" panose="020B0604030504040204" pitchFamily="50" charset="-128"/>
              </a:rPr>
              <a:t>80</a:t>
            </a:r>
            <a:r>
              <a:rPr kumimoji="1" lang="ja-JP" altLang="en-US" sz="1200" dirty="0">
                <a:solidFill>
                  <a:schemeClr val="tx1"/>
                </a:solidFill>
                <a:latin typeface="Meiryo UI" panose="020B0604030504040204" pitchFamily="50" charset="-128"/>
                <a:ea typeface="Meiryo UI" panose="020B0604030504040204" pitchFamily="50" charset="-128"/>
              </a:rPr>
              <a:t>％以上）</a:t>
            </a:r>
          </a:p>
        </p:txBody>
      </p:sp>
      <p:sp>
        <p:nvSpPr>
          <p:cNvPr id="3" name="矢印: 下 2">
            <a:extLst>
              <a:ext uri="{FF2B5EF4-FFF2-40B4-BE49-F238E27FC236}">
                <a16:creationId xmlns:a16="http://schemas.microsoft.com/office/drawing/2014/main" id="{7F8A733C-9500-68A3-2134-874F3C0E5F5F}"/>
              </a:ext>
            </a:extLst>
          </p:cNvPr>
          <p:cNvSpPr/>
          <p:nvPr/>
        </p:nvSpPr>
        <p:spPr>
          <a:xfrm>
            <a:off x="4548343" y="4456966"/>
            <a:ext cx="681524" cy="628218"/>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98B6B9F9-B59D-82A1-A866-E0D12E84BED4}"/>
              </a:ext>
            </a:extLst>
          </p:cNvPr>
          <p:cNvSpPr/>
          <p:nvPr/>
        </p:nvSpPr>
        <p:spPr>
          <a:xfrm>
            <a:off x="865211" y="5157192"/>
            <a:ext cx="8047789" cy="92335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Meiryo UI" panose="020B0604030504040204" pitchFamily="50" charset="-128"/>
                <a:ea typeface="Meiryo UI" panose="020B0604030504040204" pitchFamily="50" charset="-128"/>
              </a:rPr>
              <a:t>自殺死亡率</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dirty="0">
                <a:solidFill>
                  <a:schemeClr val="tx1"/>
                </a:solidFill>
                <a:latin typeface="Meiryo UI" panose="020B0604030504040204" pitchFamily="50" charset="-128"/>
                <a:ea typeface="Meiryo UI" panose="020B0604030504040204" pitchFamily="50" charset="-128"/>
              </a:rPr>
              <a:t>13.7</a:t>
            </a:r>
            <a:r>
              <a:rPr kumimoji="1" lang="ja-JP" altLang="en-US" dirty="0">
                <a:solidFill>
                  <a:schemeClr val="tx1"/>
                </a:solidFill>
                <a:latin typeface="Meiryo UI" panose="020B0604030504040204" pitchFamily="50" charset="-128"/>
                <a:ea typeface="Meiryo UI" panose="020B0604030504040204" pitchFamily="50" charset="-128"/>
              </a:rPr>
              <a:t>以下</a:t>
            </a:r>
            <a:endParaRPr kumimoji="1" lang="en-US" altLang="ja-JP" dirty="0">
              <a:solidFill>
                <a:schemeClr val="tx1"/>
              </a:solidFill>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928CC96-D06E-653D-5AE4-3A7FC21571A7}"/>
              </a:ext>
            </a:extLst>
          </p:cNvPr>
          <p:cNvSpPr txBox="1"/>
          <p:nvPr/>
        </p:nvSpPr>
        <p:spPr>
          <a:xfrm>
            <a:off x="4633685" y="6147465"/>
            <a:ext cx="4724856" cy="338554"/>
          </a:xfrm>
          <a:prstGeom prst="rect">
            <a:avLst/>
          </a:prstGeom>
          <a:noFill/>
        </p:spPr>
        <p:txBody>
          <a:bodyPr wrap="square" rtlCol="0">
            <a:spAutoFit/>
          </a:bodyPr>
          <a:lstStyle/>
          <a:p>
            <a:r>
              <a:rPr kumimoji="1" lang="ja-JP" altLang="en-US" sz="1600" dirty="0"/>
              <a:t>（</a:t>
            </a:r>
            <a:r>
              <a:rPr kumimoji="1" lang="en-US" altLang="ja-JP" sz="1600" dirty="0"/>
              <a:t>※</a:t>
            </a:r>
            <a:r>
              <a:rPr kumimoji="1" lang="ja-JP" altLang="en-US" sz="1600" dirty="0"/>
              <a:t>）自殺死亡率：人口</a:t>
            </a:r>
            <a:r>
              <a:rPr kumimoji="1" lang="en-US" altLang="ja-JP" sz="1600" dirty="0"/>
              <a:t>10</a:t>
            </a:r>
            <a:r>
              <a:rPr kumimoji="1" lang="ja-JP" altLang="en-US" sz="1600" dirty="0"/>
              <a:t>万人当たりの自殺者数</a:t>
            </a:r>
          </a:p>
        </p:txBody>
      </p:sp>
    </p:spTree>
    <p:extLst>
      <p:ext uri="{BB962C8B-B14F-4D97-AF65-F5344CB8AC3E}">
        <p14:creationId xmlns:p14="http://schemas.microsoft.com/office/powerpoint/2010/main" val="2628016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827A9-03FA-36AB-1CDA-1A54D1873476}"/>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3B029E6-4ABC-B09B-EAE1-6D19E1E6B339}"/>
              </a:ext>
            </a:extLst>
          </p:cNvPr>
          <p:cNvSpPr>
            <a:spLocks noGrp="1"/>
          </p:cNvSpPr>
          <p:nvPr>
            <p:ph type="sldNum" sz="quarter" idx="12"/>
          </p:nvPr>
        </p:nvSpPr>
        <p:spPr/>
        <p:txBody>
          <a:bodyPr/>
          <a:lstStyle/>
          <a:p>
            <a:pPr>
              <a:defRPr/>
            </a:pPr>
            <a:fld id="{83F59F8C-994B-432C-AB40-74A0215D506C}" type="slidenum">
              <a:rPr lang="en-US" altLang="ja-JP" smtClean="0"/>
              <a:pPr>
                <a:defRPr/>
              </a:pPr>
              <a:t>3</a:t>
            </a:fld>
            <a:endParaRPr lang="en-US" altLang="ja-JP" dirty="0"/>
          </a:p>
        </p:txBody>
      </p:sp>
      <p:graphicFrame>
        <p:nvGraphicFramePr>
          <p:cNvPr id="9" name="グラフ 8">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891995589"/>
              </p:ext>
            </p:extLst>
          </p:nvPr>
        </p:nvGraphicFramePr>
        <p:xfrm>
          <a:off x="781049" y="1749402"/>
          <a:ext cx="8343902" cy="4606952"/>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a:extLst>
              <a:ext uri="{FF2B5EF4-FFF2-40B4-BE49-F238E27FC236}">
                <a16:creationId xmlns:a16="http://schemas.microsoft.com/office/drawing/2014/main" id="{CF2D2ADE-54CB-0146-A102-9BBFF9ADA6C3}"/>
              </a:ext>
            </a:extLst>
          </p:cNvPr>
          <p:cNvSpPr txBox="1"/>
          <p:nvPr/>
        </p:nvSpPr>
        <p:spPr>
          <a:xfrm>
            <a:off x="2687004" y="1324892"/>
            <a:ext cx="4531991" cy="369332"/>
          </a:xfrm>
          <a:prstGeom prst="rect">
            <a:avLst/>
          </a:prstGeom>
          <a:noFill/>
        </p:spPr>
        <p:txBody>
          <a:bodyPr wrap="square" rtlCol="0">
            <a:spAutoFit/>
          </a:bodyPr>
          <a:lstStyle/>
          <a:p>
            <a:r>
              <a:rPr kumimoji="1" lang="ja-JP" altLang="en-US" dirty="0"/>
              <a:t>堺市・全国の自殺者数・自殺死亡率の推移</a:t>
            </a:r>
          </a:p>
        </p:txBody>
      </p:sp>
      <p:sp>
        <p:nvSpPr>
          <p:cNvPr id="3" name="タイトル 1">
            <a:extLst>
              <a:ext uri="{FF2B5EF4-FFF2-40B4-BE49-F238E27FC236}">
                <a16:creationId xmlns:a16="http://schemas.microsoft.com/office/drawing/2014/main" id="{B5BEF7AB-CC3B-C127-53B6-3A1F9DD04657}"/>
              </a:ext>
            </a:extLst>
          </p:cNvPr>
          <p:cNvSpPr txBox="1">
            <a:spLocks/>
          </p:cNvSpPr>
          <p:nvPr/>
        </p:nvSpPr>
        <p:spPr>
          <a:xfrm>
            <a:off x="360000" y="216000"/>
            <a:ext cx="4232960"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現計画の目標・評価</a:t>
            </a:r>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661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a:extLst>
              <a:ext uri="{FF2B5EF4-FFF2-40B4-BE49-F238E27FC236}">
                <a16:creationId xmlns:a16="http://schemas.microsoft.com/office/drawing/2014/main" id="{FC646E24-E9AC-719F-F753-A0A5E60A0069}"/>
              </a:ext>
            </a:extLst>
          </p:cNvPr>
          <p:cNvGraphicFramePr>
            <a:graphicFrameLocks noGrp="1"/>
          </p:cNvGraphicFramePr>
          <p:nvPr>
            <p:ph idx="1"/>
            <p:extLst>
              <p:ext uri="{D42A27DB-BD31-4B8C-83A1-F6EECF244321}">
                <p14:modId xmlns:p14="http://schemas.microsoft.com/office/powerpoint/2010/main" val="3440058567"/>
              </p:ext>
            </p:extLst>
          </p:nvPr>
        </p:nvGraphicFramePr>
        <p:xfrm>
          <a:off x="488504" y="1340768"/>
          <a:ext cx="9069672" cy="4943333"/>
        </p:xfrm>
        <a:graphic>
          <a:graphicData uri="http://schemas.openxmlformats.org/drawingml/2006/chart">
            <c:chart xmlns:c="http://schemas.openxmlformats.org/drawingml/2006/chart" xmlns:r="http://schemas.openxmlformats.org/officeDocument/2006/relationships" r:id="rId2"/>
          </a:graphicData>
        </a:graphic>
      </p:graphicFrame>
      <p:sp>
        <p:nvSpPr>
          <p:cNvPr id="4" name="スライド番号プレースホルダー 3">
            <a:extLst>
              <a:ext uri="{FF2B5EF4-FFF2-40B4-BE49-F238E27FC236}">
                <a16:creationId xmlns:a16="http://schemas.microsoft.com/office/drawing/2014/main" id="{C61C9776-EC14-EECF-9DFE-8C2588639C55}"/>
              </a:ext>
            </a:extLst>
          </p:cNvPr>
          <p:cNvSpPr>
            <a:spLocks noGrp="1"/>
          </p:cNvSpPr>
          <p:nvPr>
            <p:ph type="sldNum" sz="quarter" idx="12"/>
          </p:nvPr>
        </p:nvSpPr>
        <p:spPr/>
        <p:txBody>
          <a:bodyPr/>
          <a:lstStyle/>
          <a:p>
            <a:pPr>
              <a:defRPr/>
            </a:pPr>
            <a:fld id="{83F59F8C-994B-432C-AB40-74A0215D506C}" type="slidenum">
              <a:rPr lang="en-US" altLang="ja-JP" smtClean="0"/>
              <a:pPr>
                <a:defRPr/>
              </a:pPr>
              <a:t>4</a:t>
            </a:fld>
            <a:endParaRPr lang="en-US" altLang="ja-JP" dirty="0"/>
          </a:p>
        </p:txBody>
      </p:sp>
      <p:cxnSp>
        <p:nvCxnSpPr>
          <p:cNvPr id="5" name="直線コネクタ 4">
            <a:extLst>
              <a:ext uri="{FF2B5EF4-FFF2-40B4-BE49-F238E27FC236}">
                <a16:creationId xmlns:a16="http://schemas.microsoft.com/office/drawing/2014/main" id="{5621B1E1-006D-B889-2335-9C396FFB7056}"/>
              </a:ext>
            </a:extLst>
          </p:cNvPr>
          <p:cNvCxnSpPr>
            <a:cxnSpLocks/>
          </p:cNvCxnSpPr>
          <p:nvPr/>
        </p:nvCxnSpPr>
        <p:spPr>
          <a:xfrm>
            <a:off x="1496616" y="3645024"/>
            <a:ext cx="6984776" cy="0"/>
          </a:xfrm>
          <a:prstGeom prst="line">
            <a:avLst/>
          </a:prstGeom>
          <a:ln w="38100" cmpd="sng">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右中かっこ 7">
            <a:extLst>
              <a:ext uri="{FF2B5EF4-FFF2-40B4-BE49-F238E27FC236}">
                <a16:creationId xmlns:a16="http://schemas.microsoft.com/office/drawing/2014/main" id="{391D95F3-9049-16CC-B1D0-A4DE03C13302}"/>
              </a:ext>
            </a:extLst>
          </p:cNvPr>
          <p:cNvSpPr/>
          <p:nvPr/>
        </p:nvSpPr>
        <p:spPr>
          <a:xfrm>
            <a:off x="8550063" y="2492903"/>
            <a:ext cx="146405" cy="1152122"/>
          </a:xfrm>
          <a:prstGeom prst="rightBrace">
            <a:avLst>
              <a:gd name="adj1" fmla="val 95548"/>
              <a:gd name="adj2" fmla="val 50715"/>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1C2E1F5A-FC4E-668E-62E4-385CE85175A0}"/>
              </a:ext>
            </a:extLst>
          </p:cNvPr>
          <p:cNvSpPr txBox="1"/>
          <p:nvPr/>
        </p:nvSpPr>
        <p:spPr>
          <a:xfrm>
            <a:off x="8726747" y="2884298"/>
            <a:ext cx="1050790" cy="338554"/>
          </a:xfrm>
          <a:prstGeom prst="rect">
            <a:avLst/>
          </a:prstGeom>
          <a:noFill/>
        </p:spPr>
        <p:txBody>
          <a:bodyPr wrap="square" rtlCol="0">
            <a:spAutoFit/>
          </a:bodyPr>
          <a:lstStyle/>
          <a:p>
            <a:r>
              <a:rPr kumimoji="1" lang="en-US" altLang="ja-JP" sz="1600" b="1" dirty="0">
                <a:latin typeface="+mn-ea"/>
              </a:rPr>
              <a:t>3,653</a:t>
            </a:r>
            <a:r>
              <a:rPr kumimoji="1" lang="ja-JP" altLang="en-US" sz="1600" b="1" dirty="0">
                <a:latin typeface="+mn-ea"/>
              </a:rPr>
              <a:t>人</a:t>
            </a:r>
          </a:p>
        </p:txBody>
      </p:sp>
      <p:sp>
        <p:nvSpPr>
          <p:cNvPr id="6" name="タイトル 1">
            <a:extLst>
              <a:ext uri="{FF2B5EF4-FFF2-40B4-BE49-F238E27FC236}">
                <a16:creationId xmlns:a16="http://schemas.microsoft.com/office/drawing/2014/main" id="{76C0B0C4-1F87-0070-EEDD-CC3DB20D8A31}"/>
              </a:ext>
            </a:extLst>
          </p:cNvPr>
          <p:cNvSpPr txBox="1">
            <a:spLocks/>
          </p:cNvSpPr>
          <p:nvPr/>
        </p:nvSpPr>
        <p:spPr>
          <a:xfrm>
            <a:off x="360000" y="216000"/>
            <a:ext cx="4232960"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現計画の目標・評価</a:t>
            </a:r>
            <a:endParaRPr lang="ja-JP" altLang="en-US" dirty="0">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62816011-62D6-0D2B-0044-3E1B59B671B7}"/>
              </a:ext>
            </a:extLst>
          </p:cNvPr>
          <p:cNvSpPr txBox="1"/>
          <p:nvPr/>
        </p:nvSpPr>
        <p:spPr>
          <a:xfrm>
            <a:off x="560512" y="1844824"/>
            <a:ext cx="648072" cy="253916"/>
          </a:xfrm>
          <a:prstGeom prst="rect">
            <a:avLst/>
          </a:prstGeom>
          <a:noFill/>
        </p:spPr>
        <p:txBody>
          <a:bodyPr wrap="square" rtlCol="0">
            <a:spAutoFit/>
          </a:bodyPr>
          <a:lstStyle/>
          <a:p>
            <a:r>
              <a:rPr kumimoji="1" lang="ja-JP" altLang="en-US" sz="1050" dirty="0"/>
              <a:t>（人）</a:t>
            </a:r>
          </a:p>
        </p:txBody>
      </p:sp>
      <p:sp>
        <p:nvSpPr>
          <p:cNvPr id="2" name="テキスト ボックス 1">
            <a:extLst>
              <a:ext uri="{FF2B5EF4-FFF2-40B4-BE49-F238E27FC236}">
                <a16:creationId xmlns:a16="http://schemas.microsoft.com/office/drawing/2014/main" id="{1D07FD5E-5435-AA51-8B25-AD1974918E4D}"/>
              </a:ext>
            </a:extLst>
          </p:cNvPr>
          <p:cNvSpPr txBox="1"/>
          <p:nvPr/>
        </p:nvSpPr>
        <p:spPr>
          <a:xfrm>
            <a:off x="5241032" y="5894672"/>
            <a:ext cx="3813086" cy="276999"/>
          </a:xfrm>
          <a:prstGeom prst="rect">
            <a:avLst/>
          </a:prstGeom>
          <a:noFill/>
        </p:spPr>
        <p:txBody>
          <a:bodyPr wrap="square" rtlCol="0">
            <a:spAutoFit/>
          </a:bodyPr>
          <a:lstStyle/>
          <a:p>
            <a:pPr algn="r"/>
            <a:r>
              <a:rPr lang="ja-JP" altLang="ja-JP" sz="1200" dirty="0"/>
              <a:t>出典：こころの健康といのちに関する意識調査</a:t>
            </a:r>
            <a:endParaRPr kumimoji="1" lang="ja-JP" altLang="en-US" sz="1200" dirty="0"/>
          </a:p>
        </p:txBody>
      </p:sp>
    </p:spTree>
    <p:extLst>
      <p:ext uri="{BB962C8B-B14F-4D97-AF65-F5344CB8AC3E}">
        <p14:creationId xmlns:p14="http://schemas.microsoft.com/office/powerpoint/2010/main" val="2300239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a:extLst>
              <a:ext uri="{FF2B5EF4-FFF2-40B4-BE49-F238E27FC236}">
                <a16:creationId xmlns:a16="http://schemas.microsoft.com/office/drawing/2014/main" id="{1F5969A3-825C-20EE-8C5B-EF41CC679D80}"/>
              </a:ext>
            </a:extLst>
          </p:cNvPr>
          <p:cNvGraphicFramePr>
            <a:graphicFrameLocks noGrp="1"/>
          </p:cNvGraphicFramePr>
          <p:nvPr>
            <p:ph idx="1"/>
            <p:extLst>
              <p:ext uri="{D42A27DB-BD31-4B8C-83A1-F6EECF244321}">
                <p14:modId xmlns:p14="http://schemas.microsoft.com/office/powerpoint/2010/main" val="2037701990"/>
              </p:ext>
            </p:extLst>
          </p:nvPr>
        </p:nvGraphicFramePr>
        <p:xfrm>
          <a:off x="633413" y="1252538"/>
          <a:ext cx="8543925" cy="5468941"/>
        </p:xfrm>
        <a:graphic>
          <a:graphicData uri="http://schemas.openxmlformats.org/drawingml/2006/chart">
            <c:chart xmlns:c="http://schemas.openxmlformats.org/drawingml/2006/chart" xmlns:r="http://schemas.openxmlformats.org/officeDocument/2006/relationships" r:id="rId2"/>
          </a:graphicData>
        </a:graphic>
      </p:graphicFrame>
      <p:sp>
        <p:nvSpPr>
          <p:cNvPr id="4" name="スライド番号プレースホルダー 3">
            <a:extLst>
              <a:ext uri="{FF2B5EF4-FFF2-40B4-BE49-F238E27FC236}">
                <a16:creationId xmlns:a16="http://schemas.microsoft.com/office/drawing/2014/main" id="{FCE05549-DF84-72A4-2D10-CB20901A7724}"/>
              </a:ext>
            </a:extLst>
          </p:cNvPr>
          <p:cNvSpPr>
            <a:spLocks noGrp="1"/>
          </p:cNvSpPr>
          <p:nvPr>
            <p:ph type="sldNum" sz="quarter" idx="12"/>
          </p:nvPr>
        </p:nvSpPr>
        <p:spPr/>
        <p:txBody>
          <a:bodyPr/>
          <a:lstStyle/>
          <a:p>
            <a:pPr>
              <a:defRPr/>
            </a:pPr>
            <a:fld id="{83F59F8C-994B-432C-AB40-74A0215D506C}" type="slidenum">
              <a:rPr lang="en-US" altLang="ja-JP" smtClean="0"/>
              <a:pPr>
                <a:defRPr/>
              </a:pPr>
              <a:t>5</a:t>
            </a:fld>
            <a:endParaRPr lang="en-US" altLang="ja-JP" dirty="0"/>
          </a:p>
        </p:txBody>
      </p:sp>
      <p:sp>
        <p:nvSpPr>
          <p:cNvPr id="3" name="テキスト ボックス 2">
            <a:extLst>
              <a:ext uri="{FF2B5EF4-FFF2-40B4-BE49-F238E27FC236}">
                <a16:creationId xmlns:a16="http://schemas.microsoft.com/office/drawing/2014/main" id="{ADD95B41-D64C-3A6B-FF01-6B7295795DA1}"/>
              </a:ext>
            </a:extLst>
          </p:cNvPr>
          <p:cNvSpPr txBox="1"/>
          <p:nvPr/>
        </p:nvSpPr>
        <p:spPr>
          <a:xfrm>
            <a:off x="488505" y="2852936"/>
            <a:ext cx="648072" cy="261610"/>
          </a:xfrm>
          <a:prstGeom prst="rect">
            <a:avLst/>
          </a:prstGeom>
          <a:noFill/>
        </p:spPr>
        <p:txBody>
          <a:bodyPr wrap="square" rtlCol="0">
            <a:spAutoFit/>
          </a:bodyPr>
          <a:lstStyle/>
          <a:p>
            <a:r>
              <a:rPr kumimoji="1" lang="ja-JP" altLang="en-US" sz="1050" dirty="0"/>
              <a:t>（％）</a:t>
            </a:r>
          </a:p>
        </p:txBody>
      </p:sp>
      <p:sp>
        <p:nvSpPr>
          <p:cNvPr id="5" name="タイトル 1">
            <a:extLst>
              <a:ext uri="{FF2B5EF4-FFF2-40B4-BE49-F238E27FC236}">
                <a16:creationId xmlns:a16="http://schemas.microsoft.com/office/drawing/2014/main" id="{7A1EB001-1141-DEB5-DE3B-E97EBD5ED9CE}"/>
              </a:ext>
            </a:extLst>
          </p:cNvPr>
          <p:cNvSpPr txBox="1">
            <a:spLocks/>
          </p:cNvSpPr>
          <p:nvPr/>
        </p:nvSpPr>
        <p:spPr>
          <a:xfrm>
            <a:off x="360000" y="216000"/>
            <a:ext cx="4232960"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現計画の目標・評価</a:t>
            </a:r>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66387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5CDD0CC-0272-14D7-C653-40D8A13A1B3D}"/>
              </a:ext>
            </a:extLst>
          </p:cNvPr>
          <p:cNvSpPr>
            <a:spLocks noGrp="1"/>
          </p:cNvSpPr>
          <p:nvPr>
            <p:ph type="sldNum" sz="quarter" idx="12"/>
          </p:nvPr>
        </p:nvSpPr>
        <p:spPr/>
        <p:txBody>
          <a:bodyPr/>
          <a:lstStyle/>
          <a:p>
            <a:pPr>
              <a:defRPr/>
            </a:pPr>
            <a:fld id="{83F59F8C-994B-432C-AB40-74A0215D506C}" type="slidenum">
              <a:rPr lang="en-US" altLang="ja-JP" smtClean="0"/>
              <a:pPr>
                <a:defRPr/>
              </a:pPr>
              <a:t>6</a:t>
            </a:fld>
            <a:endParaRPr lang="en-US" altLang="ja-JP" dirty="0"/>
          </a:p>
        </p:txBody>
      </p:sp>
      <p:graphicFrame>
        <p:nvGraphicFramePr>
          <p:cNvPr id="5" name="表 4">
            <a:extLst>
              <a:ext uri="{FF2B5EF4-FFF2-40B4-BE49-F238E27FC236}">
                <a16:creationId xmlns:a16="http://schemas.microsoft.com/office/drawing/2014/main" id="{9BE7EB43-54BC-EAC0-9873-2999E1D3B678}"/>
              </a:ext>
            </a:extLst>
          </p:cNvPr>
          <p:cNvGraphicFramePr>
            <a:graphicFrameLocks noGrp="1"/>
          </p:cNvGraphicFramePr>
          <p:nvPr>
            <p:extLst>
              <p:ext uri="{D42A27DB-BD31-4B8C-83A1-F6EECF244321}">
                <p14:modId xmlns:p14="http://schemas.microsoft.com/office/powerpoint/2010/main" val="3559488660"/>
              </p:ext>
            </p:extLst>
          </p:nvPr>
        </p:nvGraphicFramePr>
        <p:xfrm>
          <a:off x="560512" y="1196752"/>
          <a:ext cx="8892987" cy="2457273"/>
        </p:xfrm>
        <a:graphic>
          <a:graphicData uri="http://schemas.openxmlformats.org/drawingml/2006/table">
            <a:tbl>
              <a:tblPr firstRow="1" bandRow="1">
                <a:tableStyleId>{7DF18680-E054-41AD-8BC1-D1AEF772440D}</a:tableStyleId>
              </a:tblPr>
              <a:tblGrid>
                <a:gridCol w="2964329">
                  <a:extLst>
                    <a:ext uri="{9D8B030D-6E8A-4147-A177-3AD203B41FA5}">
                      <a16:colId xmlns:a16="http://schemas.microsoft.com/office/drawing/2014/main" val="1550753649"/>
                    </a:ext>
                  </a:extLst>
                </a:gridCol>
                <a:gridCol w="2964329">
                  <a:extLst>
                    <a:ext uri="{9D8B030D-6E8A-4147-A177-3AD203B41FA5}">
                      <a16:colId xmlns:a16="http://schemas.microsoft.com/office/drawing/2014/main" val="1469462402"/>
                    </a:ext>
                  </a:extLst>
                </a:gridCol>
                <a:gridCol w="2964329">
                  <a:extLst>
                    <a:ext uri="{9D8B030D-6E8A-4147-A177-3AD203B41FA5}">
                      <a16:colId xmlns:a16="http://schemas.microsoft.com/office/drawing/2014/main" val="4028158814"/>
                    </a:ext>
                  </a:extLst>
                </a:gridCol>
              </a:tblGrid>
              <a:tr h="819091">
                <a:tc>
                  <a:txBody>
                    <a:bodyPr/>
                    <a:lstStyle/>
                    <a:p>
                      <a:endParaRPr kumimoji="1" lang="ja-JP" altLang="en-US" dirty="0"/>
                    </a:p>
                  </a:txBody>
                  <a:tcPr>
                    <a:solidFill>
                      <a:schemeClr val="accent4">
                        <a:lumMod val="40000"/>
                        <a:lumOff val="60000"/>
                      </a:schemeClr>
                    </a:solidFill>
                  </a:tcPr>
                </a:tc>
                <a:tc>
                  <a:txBody>
                    <a:bodyPr/>
                    <a:lstStyle/>
                    <a:p>
                      <a:pPr algn="ctr"/>
                      <a:r>
                        <a:rPr kumimoji="1" lang="ja-JP" altLang="en-US" dirty="0">
                          <a:solidFill>
                            <a:schemeClr val="tx1"/>
                          </a:solidFill>
                        </a:rPr>
                        <a:t>目標値（令和</a:t>
                      </a:r>
                      <a:r>
                        <a:rPr kumimoji="1" lang="en-US" altLang="ja-JP" dirty="0">
                          <a:solidFill>
                            <a:schemeClr val="tx1"/>
                          </a:solidFill>
                        </a:rPr>
                        <a:t>7</a:t>
                      </a:r>
                      <a:r>
                        <a:rPr kumimoji="1" lang="ja-JP" altLang="en-US" dirty="0">
                          <a:solidFill>
                            <a:schemeClr val="tx1"/>
                          </a:solidFill>
                        </a:rPr>
                        <a:t>年度）</a:t>
                      </a:r>
                    </a:p>
                  </a:txBody>
                  <a:tcPr anchor="ctr">
                    <a:solidFill>
                      <a:schemeClr val="accent4">
                        <a:lumMod val="40000"/>
                        <a:lumOff val="60000"/>
                      </a:schemeClr>
                    </a:solidFill>
                  </a:tcPr>
                </a:tc>
                <a:tc>
                  <a:txBody>
                    <a:bodyPr/>
                    <a:lstStyle/>
                    <a:p>
                      <a:pPr algn="ctr"/>
                      <a:r>
                        <a:rPr kumimoji="1" lang="ja-JP" altLang="en-US" dirty="0">
                          <a:solidFill>
                            <a:schemeClr val="tx1"/>
                          </a:solidFill>
                        </a:rPr>
                        <a:t>現在値（令和</a:t>
                      </a:r>
                      <a:r>
                        <a:rPr kumimoji="1" lang="en-US" altLang="ja-JP" dirty="0">
                          <a:solidFill>
                            <a:schemeClr val="tx1"/>
                          </a:solidFill>
                        </a:rPr>
                        <a:t>7</a:t>
                      </a:r>
                      <a:r>
                        <a:rPr kumimoji="1" lang="ja-JP" altLang="en-US" dirty="0">
                          <a:solidFill>
                            <a:schemeClr val="tx1"/>
                          </a:solidFill>
                        </a:rPr>
                        <a:t>年度）</a:t>
                      </a:r>
                      <a:endParaRPr kumimoji="1" lang="en-US" altLang="ja-JP" dirty="0">
                        <a:solidFill>
                          <a:schemeClr val="tx1"/>
                        </a:solidFill>
                      </a:endParaRPr>
                    </a:p>
                  </a:txBody>
                  <a:tcPr anchor="ctr">
                    <a:solidFill>
                      <a:schemeClr val="accent4">
                        <a:lumMod val="40000"/>
                        <a:lumOff val="60000"/>
                      </a:schemeClr>
                    </a:solidFill>
                  </a:tcPr>
                </a:tc>
                <a:extLst>
                  <a:ext uri="{0D108BD9-81ED-4DB2-BD59-A6C34878D82A}">
                    <a16:rowId xmlns:a16="http://schemas.microsoft.com/office/drawing/2014/main" val="2092933918"/>
                  </a:ext>
                </a:extLst>
              </a:tr>
              <a:tr h="819091">
                <a:tc>
                  <a:txBody>
                    <a:bodyPr/>
                    <a:lstStyle/>
                    <a:p>
                      <a:pPr algn="ctr"/>
                      <a:r>
                        <a:rPr kumimoji="1" lang="ja-JP" altLang="en-US" dirty="0"/>
                        <a:t>ゲートキーパー研修受講者</a:t>
                      </a:r>
                    </a:p>
                  </a:txBody>
                  <a:tcPr anchor="ctr"/>
                </a:tc>
                <a:tc>
                  <a:txBody>
                    <a:bodyPr/>
                    <a:lstStyle/>
                    <a:p>
                      <a:pPr algn="ctr"/>
                      <a:r>
                        <a:rPr kumimoji="1" lang="en-US" altLang="ja-JP" dirty="0"/>
                        <a:t>2,000</a:t>
                      </a:r>
                      <a:r>
                        <a:rPr kumimoji="1" lang="ja-JP" altLang="en-US" dirty="0"/>
                        <a:t>人以上</a:t>
                      </a:r>
                    </a:p>
                  </a:txBody>
                  <a:tcPr anchor="ctr"/>
                </a:tc>
                <a:tc>
                  <a:txBody>
                    <a:bodyPr/>
                    <a:lstStyle/>
                    <a:p>
                      <a:pPr algn="ctr"/>
                      <a:r>
                        <a:rPr kumimoji="1" lang="en-US" altLang="ja-JP" dirty="0"/>
                        <a:t>3,653</a:t>
                      </a:r>
                      <a:r>
                        <a:rPr kumimoji="1" lang="ja-JP" altLang="en-US" dirty="0"/>
                        <a:t>人</a:t>
                      </a:r>
                    </a:p>
                  </a:txBody>
                  <a:tcPr anchor="ctr"/>
                </a:tc>
                <a:extLst>
                  <a:ext uri="{0D108BD9-81ED-4DB2-BD59-A6C34878D82A}">
                    <a16:rowId xmlns:a16="http://schemas.microsoft.com/office/drawing/2014/main" val="152502185"/>
                  </a:ext>
                </a:extLst>
              </a:tr>
              <a:tr h="819091">
                <a:tc>
                  <a:txBody>
                    <a:bodyPr/>
                    <a:lstStyle/>
                    <a:p>
                      <a:pPr algn="ctr"/>
                      <a:r>
                        <a:rPr kumimoji="1" lang="ja-JP" altLang="en-US" dirty="0"/>
                        <a:t>相談機関の認知度向上</a:t>
                      </a:r>
                    </a:p>
                  </a:txBody>
                  <a:tcPr anchor="ctr"/>
                </a:tc>
                <a:tc>
                  <a:txBody>
                    <a:bodyPr/>
                    <a:lstStyle/>
                    <a:p>
                      <a:pPr algn="ctr"/>
                      <a:r>
                        <a:rPr kumimoji="1" lang="en-US" altLang="ja-JP" dirty="0"/>
                        <a:t>80</a:t>
                      </a:r>
                      <a:r>
                        <a:rPr kumimoji="1" lang="ja-JP" altLang="en-US" dirty="0"/>
                        <a:t>％以上</a:t>
                      </a:r>
                    </a:p>
                  </a:txBody>
                  <a:tcPr anchor="ctr"/>
                </a:tc>
                <a:tc>
                  <a:txBody>
                    <a:bodyPr/>
                    <a:lstStyle/>
                    <a:p>
                      <a:pPr algn="ctr"/>
                      <a:r>
                        <a:rPr kumimoji="1" lang="en-US" altLang="ja-JP" dirty="0"/>
                        <a:t>69.2</a:t>
                      </a:r>
                      <a:r>
                        <a:rPr kumimoji="1" lang="ja-JP" altLang="en-US" dirty="0"/>
                        <a:t>％</a:t>
                      </a:r>
                    </a:p>
                  </a:txBody>
                  <a:tcPr anchor="ctr"/>
                </a:tc>
                <a:extLst>
                  <a:ext uri="{0D108BD9-81ED-4DB2-BD59-A6C34878D82A}">
                    <a16:rowId xmlns:a16="http://schemas.microsoft.com/office/drawing/2014/main" val="2849153604"/>
                  </a:ext>
                </a:extLst>
              </a:tr>
            </a:tbl>
          </a:graphicData>
        </a:graphic>
      </p:graphicFrame>
      <p:graphicFrame>
        <p:nvGraphicFramePr>
          <p:cNvPr id="6" name="表 5">
            <a:extLst>
              <a:ext uri="{FF2B5EF4-FFF2-40B4-BE49-F238E27FC236}">
                <a16:creationId xmlns:a16="http://schemas.microsoft.com/office/drawing/2014/main" id="{9DEEB157-1A2A-CEEA-1313-E0624079E41E}"/>
              </a:ext>
            </a:extLst>
          </p:cNvPr>
          <p:cNvGraphicFramePr>
            <a:graphicFrameLocks noGrp="1"/>
          </p:cNvGraphicFramePr>
          <p:nvPr>
            <p:extLst>
              <p:ext uri="{D42A27DB-BD31-4B8C-83A1-F6EECF244321}">
                <p14:modId xmlns:p14="http://schemas.microsoft.com/office/powerpoint/2010/main" val="985621295"/>
              </p:ext>
            </p:extLst>
          </p:nvPr>
        </p:nvGraphicFramePr>
        <p:xfrm>
          <a:off x="560511" y="4655408"/>
          <a:ext cx="8892987" cy="1005840"/>
        </p:xfrm>
        <a:graphic>
          <a:graphicData uri="http://schemas.openxmlformats.org/drawingml/2006/table">
            <a:tbl>
              <a:tblPr firstRow="1" bandRow="1">
                <a:tableStyleId>{7DF18680-E054-41AD-8BC1-D1AEF772440D}</a:tableStyleId>
              </a:tblPr>
              <a:tblGrid>
                <a:gridCol w="2964329">
                  <a:extLst>
                    <a:ext uri="{9D8B030D-6E8A-4147-A177-3AD203B41FA5}">
                      <a16:colId xmlns:a16="http://schemas.microsoft.com/office/drawing/2014/main" val="2904142277"/>
                    </a:ext>
                  </a:extLst>
                </a:gridCol>
                <a:gridCol w="2964329">
                  <a:extLst>
                    <a:ext uri="{9D8B030D-6E8A-4147-A177-3AD203B41FA5}">
                      <a16:colId xmlns:a16="http://schemas.microsoft.com/office/drawing/2014/main" val="561289285"/>
                    </a:ext>
                  </a:extLst>
                </a:gridCol>
                <a:gridCol w="2964329">
                  <a:extLst>
                    <a:ext uri="{9D8B030D-6E8A-4147-A177-3AD203B41FA5}">
                      <a16:colId xmlns:a16="http://schemas.microsoft.com/office/drawing/2014/main" val="189230194"/>
                    </a:ext>
                  </a:extLst>
                </a:gridCol>
              </a:tblGrid>
              <a:tr h="819091">
                <a:tc>
                  <a:txBody>
                    <a:bodyPr/>
                    <a:lstStyle/>
                    <a:p>
                      <a:pPr algn="ctr"/>
                      <a:r>
                        <a:rPr kumimoji="1" lang="ja-JP" altLang="en-US" sz="2400" dirty="0">
                          <a:solidFill>
                            <a:schemeClr val="tx1"/>
                          </a:solidFill>
                        </a:rPr>
                        <a:t>自殺死亡率</a:t>
                      </a:r>
                    </a:p>
                  </a:txBody>
                  <a:tcPr anchor="ctr">
                    <a:solidFill>
                      <a:schemeClr val="accent4">
                        <a:lumMod val="40000"/>
                        <a:lumOff val="60000"/>
                        <a:alpha val="62000"/>
                      </a:schemeClr>
                    </a:solidFill>
                  </a:tcPr>
                </a:tc>
                <a:tc>
                  <a:txBody>
                    <a:bodyPr/>
                    <a:lstStyle/>
                    <a:p>
                      <a:pPr algn="ctr"/>
                      <a:r>
                        <a:rPr kumimoji="1" lang="en-US" altLang="ja-JP" sz="2400" dirty="0">
                          <a:solidFill>
                            <a:schemeClr val="tx1"/>
                          </a:solidFill>
                        </a:rPr>
                        <a:t>13.7</a:t>
                      </a:r>
                      <a:r>
                        <a:rPr kumimoji="1" lang="ja-JP" altLang="en-US" sz="2400" dirty="0">
                          <a:solidFill>
                            <a:schemeClr val="tx1"/>
                          </a:solidFill>
                        </a:rPr>
                        <a:t>以下</a:t>
                      </a:r>
                      <a:endParaRPr kumimoji="1" lang="en-US" altLang="ja-JP" sz="2400" dirty="0">
                        <a:solidFill>
                          <a:schemeClr val="tx1"/>
                        </a:solidFill>
                      </a:endParaRPr>
                    </a:p>
                    <a:p>
                      <a:pPr algn="ctr"/>
                      <a:r>
                        <a:rPr kumimoji="1" lang="ja-JP" altLang="en-US" sz="2400" dirty="0">
                          <a:solidFill>
                            <a:schemeClr val="tx1"/>
                          </a:solidFill>
                        </a:rPr>
                        <a:t>（令和</a:t>
                      </a:r>
                      <a:r>
                        <a:rPr kumimoji="1" lang="en-US" altLang="ja-JP" sz="2400" dirty="0">
                          <a:solidFill>
                            <a:schemeClr val="tx1"/>
                          </a:solidFill>
                        </a:rPr>
                        <a:t>7</a:t>
                      </a:r>
                      <a:r>
                        <a:rPr kumimoji="1" lang="ja-JP" altLang="en-US" sz="2400" dirty="0">
                          <a:solidFill>
                            <a:schemeClr val="tx1"/>
                          </a:solidFill>
                        </a:rPr>
                        <a:t>年）</a:t>
                      </a:r>
                      <a:endParaRPr kumimoji="1" lang="en-US" altLang="ja-JP" sz="2400" dirty="0">
                        <a:solidFill>
                          <a:schemeClr val="tx1"/>
                        </a:solidFill>
                      </a:endParaRPr>
                    </a:p>
                  </a:txBody>
                  <a:tcPr anchor="ctr">
                    <a:solidFill>
                      <a:schemeClr val="accent4">
                        <a:lumMod val="40000"/>
                        <a:lumOff val="60000"/>
                        <a:alpha val="62000"/>
                      </a:schemeClr>
                    </a:solidFill>
                  </a:tcPr>
                </a:tc>
                <a:tc>
                  <a:txBody>
                    <a:bodyPr/>
                    <a:lstStyle/>
                    <a:p>
                      <a:pPr algn="ctr"/>
                      <a:r>
                        <a:rPr kumimoji="1" lang="en-US" altLang="ja-JP" sz="2400" dirty="0">
                          <a:solidFill>
                            <a:schemeClr val="tx1"/>
                          </a:solidFill>
                        </a:rPr>
                        <a:t>17.5</a:t>
                      </a:r>
                    </a:p>
                    <a:p>
                      <a:pPr algn="ctr"/>
                      <a:r>
                        <a:rPr kumimoji="1" lang="ja-JP" altLang="en-US" sz="2400" dirty="0">
                          <a:solidFill>
                            <a:schemeClr val="tx1"/>
                          </a:solidFill>
                        </a:rPr>
                        <a:t>（令和</a:t>
                      </a:r>
                      <a:r>
                        <a:rPr kumimoji="1" lang="en-US" altLang="ja-JP" sz="2400" dirty="0">
                          <a:solidFill>
                            <a:schemeClr val="tx1"/>
                          </a:solidFill>
                        </a:rPr>
                        <a:t>6</a:t>
                      </a:r>
                      <a:r>
                        <a:rPr kumimoji="1" lang="ja-JP" altLang="en-US" sz="2400" dirty="0">
                          <a:solidFill>
                            <a:schemeClr val="tx1"/>
                          </a:solidFill>
                        </a:rPr>
                        <a:t>年）</a:t>
                      </a:r>
                      <a:endParaRPr kumimoji="1" lang="en-US" altLang="ja-JP" sz="2400" dirty="0">
                        <a:solidFill>
                          <a:schemeClr val="tx1"/>
                        </a:solidFill>
                      </a:endParaRPr>
                    </a:p>
                    <a:p>
                      <a:pPr algn="ctr"/>
                      <a:r>
                        <a:rPr kumimoji="1" lang="en-US" altLang="ja-JP" sz="1200" b="0" dirty="0">
                          <a:solidFill>
                            <a:schemeClr val="tx1"/>
                          </a:solidFill>
                        </a:rPr>
                        <a:t>※</a:t>
                      </a:r>
                      <a:r>
                        <a:rPr kumimoji="1" lang="ja-JP" altLang="en-US" sz="1200" b="0" dirty="0">
                          <a:solidFill>
                            <a:schemeClr val="tx1"/>
                          </a:solidFill>
                        </a:rPr>
                        <a:t>令和</a:t>
                      </a:r>
                      <a:r>
                        <a:rPr kumimoji="1" lang="en-US" altLang="ja-JP" sz="1200" b="0" dirty="0">
                          <a:solidFill>
                            <a:schemeClr val="tx1"/>
                          </a:solidFill>
                        </a:rPr>
                        <a:t>8</a:t>
                      </a:r>
                      <a:r>
                        <a:rPr kumimoji="1" lang="ja-JP" altLang="en-US" sz="1200" b="0" dirty="0">
                          <a:solidFill>
                            <a:schemeClr val="tx1"/>
                          </a:solidFill>
                        </a:rPr>
                        <a:t>年</a:t>
                      </a:r>
                      <a:r>
                        <a:rPr kumimoji="1" lang="en-US" altLang="ja-JP" sz="1200" b="0" dirty="0">
                          <a:solidFill>
                            <a:schemeClr val="tx1"/>
                          </a:solidFill>
                        </a:rPr>
                        <a:t>9</a:t>
                      </a:r>
                      <a:r>
                        <a:rPr kumimoji="1" lang="ja-JP" altLang="en-US" sz="1200" b="0" dirty="0">
                          <a:solidFill>
                            <a:schemeClr val="tx1"/>
                          </a:solidFill>
                        </a:rPr>
                        <a:t>月頃に確定値公表の予定</a:t>
                      </a:r>
                    </a:p>
                  </a:txBody>
                  <a:tcPr anchor="ctr">
                    <a:solidFill>
                      <a:schemeClr val="accent4">
                        <a:lumMod val="40000"/>
                        <a:lumOff val="60000"/>
                        <a:alpha val="62000"/>
                      </a:schemeClr>
                    </a:solidFill>
                  </a:tcPr>
                </a:tc>
                <a:extLst>
                  <a:ext uri="{0D108BD9-81ED-4DB2-BD59-A6C34878D82A}">
                    <a16:rowId xmlns:a16="http://schemas.microsoft.com/office/drawing/2014/main" val="1516732208"/>
                  </a:ext>
                </a:extLst>
              </a:tr>
            </a:tbl>
          </a:graphicData>
        </a:graphic>
      </p:graphicFrame>
      <p:sp>
        <p:nvSpPr>
          <p:cNvPr id="7" name="矢印: 下 6">
            <a:extLst>
              <a:ext uri="{FF2B5EF4-FFF2-40B4-BE49-F238E27FC236}">
                <a16:creationId xmlns:a16="http://schemas.microsoft.com/office/drawing/2014/main" id="{07593132-3B2D-F3B8-2210-3B752AA36857}"/>
              </a:ext>
            </a:extLst>
          </p:cNvPr>
          <p:cNvSpPr/>
          <p:nvPr/>
        </p:nvSpPr>
        <p:spPr>
          <a:xfrm>
            <a:off x="4520948" y="3856547"/>
            <a:ext cx="864100" cy="645305"/>
          </a:xfrm>
          <a:prstGeom prst="downArrow">
            <a:avLst>
              <a:gd name="adj1" fmla="val 50000"/>
              <a:gd name="adj2" fmla="val 50000"/>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1">
            <a:extLst>
              <a:ext uri="{FF2B5EF4-FFF2-40B4-BE49-F238E27FC236}">
                <a16:creationId xmlns:a16="http://schemas.microsoft.com/office/drawing/2014/main" id="{96B44485-B3CF-D737-A0DD-2527B70628B6}"/>
              </a:ext>
            </a:extLst>
          </p:cNvPr>
          <p:cNvSpPr txBox="1">
            <a:spLocks/>
          </p:cNvSpPr>
          <p:nvPr/>
        </p:nvSpPr>
        <p:spPr>
          <a:xfrm>
            <a:off x="360000" y="216000"/>
            <a:ext cx="4232960"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現計画の評価</a:t>
            </a:r>
            <a:endParaRPr lang="ja-JP" altLang="en-US" dirty="0">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D99CA87C-D9DA-804A-7463-B5211C614552}"/>
              </a:ext>
            </a:extLst>
          </p:cNvPr>
          <p:cNvSpPr txBox="1"/>
          <p:nvPr/>
        </p:nvSpPr>
        <p:spPr>
          <a:xfrm>
            <a:off x="5529064" y="5918272"/>
            <a:ext cx="4002575" cy="276999"/>
          </a:xfrm>
          <a:prstGeom prst="rect">
            <a:avLst/>
          </a:prstGeom>
          <a:noFill/>
        </p:spPr>
        <p:txBody>
          <a:bodyPr wrap="square" rtlCol="0">
            <a:spAutoFit/>
          </a:bodyPr>
          <a:lstStyle/>
          <a:p>
            <a:pPr algn="r"/>
            <a:r>
              <a:rPr lang="ja-JP" altLang="ja-JP" sz="1200" dirty="0"/>
              <a:t>出典：</a:t>
            </a:r>
            <a:r>
              <a:rPr lang="ja-JP" altLang="en-US" sz="1200" dirty="0"/>
              <a:t>地域における自殺の基本資料（厚生労働省）</a:t>
            </a:r>
            <a:endParaRPr kumimoji="1" lang="ja-JP" altLang="en-US" sz="1200" dirty="0"/>
          </a:p>
        </p:txBody>
      </p:sp>
    </p:spTree>
    <p:extLst>
      <p:ext uri="{BB962C8B-B14F-4D97-AF65-F5344CB8AC3E}">
        <p14:creationId xmlns:p14="http://schemas.microsoft.com/office/powerpoint/2010/main" val="477576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D9B8B7F0-6C64-AF87-A715-EA0976B9BE7B}"/>
              </a:ext>
            </a:extLst>
          </p:cNvPr>
          <p:cNvPicPr>
            <a:picLocks noChangeAspect="1"/>
          </p:cNvPicPr>
          <p:nvPr/>
        </p:nvPicPr>
        <p:blipFill>
          <a:blip r:embed="rId2" cstate="print">
            <a:extLst>
              <a:ext uri="{28A0092B-C50C-407E-A947-70E740481C1C}">
                <a14:useLocalDpi xmlns:a14="http://schemas.microsoft.com/office/drawing/2010/main" val="0"/>
              </a:ext>
            </a:extLst>
          </a:blip>
          <a:srcRect l="-1" t="9231" r="-109" b="-3165"/>
          <a:stretch>
            <a:fillRect/>
          </a:stretch>
        </p:blipFill>
        <p:spPr>
          <a:xfrm>
            <a:off x="680270" y="1252213"/>
            <a:ext cx="8737226" cy="5299915"/>
          </a:xfrm>
          <a:prstGeom prst="rect">
            <a:avLst/>
          </a:prstGeom>
        </p:spPr>
      </p:pic>
      <p:sp>
        <p:nvSpPr>
          <p:cNvPr id="4" name="スライド番号プレースホルダー 3">
            <a:extLst>
              <a:ext uri="{FF2B5EF4-FFF2-40B4-BE49-F238E27FC236}">
                <a16:creationId xmlns:a16="http://schemas.microsoft.com/office/drawing/2014/main" id="{29B23097-5F54-91DF-69CC-6E2372248F7C}"/>
              </a:ext>
            </a:extLst>
          </p:cNvPr>
          <p:cNvSpPr>
            <a:spLocks noGrp="1"/>
          </p:cNvSpPr>
          <p:nvPr>
            <p:ph type="sldNum" sz="quarter" idx="12"/>
          </p:nvPr>
        </p:nvSpPr>
        <p:spPr/>
        <p:txBody>
          <a:bodyPr/>
          <a:lstStyle/>
          <a:p>
            <a:pPr>
              <a:defRPr/>
            </a:pPr>
            <a:fld id="{83F59F8C-994B-432C-AB40-74A0215D506C}" type="slidenum">
              <a:rPr lang="en-US" altLang="ja-JP" smtClean="0"/>
              <a:pPr>
                <a:defRPr/>
              </a:pPr>
              <a:t>7</a:t>
            </a:fld>
            <a:endParaRPr lang="en-US" altLang="ja-JP" dirty="0"/>
          </a:p>
        </p:txBody>
      </p:sp>
      <p:sp>
        <p:nvSpPr>
          <p:cNvPr id="3" name="タイトル 1">
            <a:extLst>
              <a:ext uri="{FF2B5EF4-FFF2-40B4-BE49-F238E27FC236}">
                <a16:creationId xmlns:a16="http://schemas.microsoft.com/office/drawing/2014/main" id="{0E37A8F0-6E3D-C303-94BC-FD9F4F55C734}"/>
              </a:ext>
            </a:extLst>
          </p:cNvPr>
          <p:cNvSpPr txBox="1">
            <a:spLocks/>
          </p:cNvSpPr>
          <p:nvPr/>
        </p:nvSpPr>
        <p:spPr>
          <a:xfrm>
            <a:off x="359999" y="216000"/>
            <a:ext cx="6636113"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課題①：こども・若者自殺者数の増加</a:t>
            </a:r>
            <a:endParaRPr lang="ja-JP" altLang="en-US" dirty="0">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EE335ED1-51DA-54C8-538B-27894AC7A2E5}"/>
              </a:ext>
            </a:extLst>
          </p:cNvPr>
          <p:cNvSpPr txBox="1"/>
          <p:nvPr/>
        </p:nvSpPr>
        <p:spPr>
          <a:xfrm>
            <a:off x="5745088" y="6108029"/>
            <a:ext cx="3600400" cy="430887"/>
          </a:xfrm>
          <a:prstGeom prst="rect">
            <a:avLst/>
          </a:prstGeom>
          <a:solidFill>
            <a:schemeClr val="bg1"/>
          </a:solidFill>
        </p:spPr>
        <p:txBody>
          <a:bodyPr wrap="square" rtlCol="0">
            <a:spAutoFit/>
          </a:bodyPr>
          <a:lstStyle/>
          <a:p>
            <a:r>
              <a:rPr lang="ja-JP" altLang="en-US" sz="1100" dirty="0"/>
              <a:t>資料：警察庁自殺統計原票データより厚生労働省作成</a:t>
            </a:r>
            <a:endParaRPr lang="en-US" altLang="ja-JP" sz="1100" dirty="0"/>
          </a:p>
          <a:p>
            <a:r>
              <a:rPr lang="ja-JP" altLang="ja-JP" sz="1100" dirty="0"/>
              <a:t>出典：</a:t>
            </a:r>
            <a:r>
              <a:rPr lang="ja-JP" altLang="en-US" sz="1100" dirty="0"/>
              <a:t>地域における自殺の基本資料（厚生労働省）</a:t>
            </a:r>
            <a:endParaRPr kumimoji="1" lang="ja-JP" altLang="en-US" sz="1100" dirty="0"/>
          </a:p>
        </p:txBody>
      </p:sp>
      <p:sp>
        <p:nvSpPr>
          <p:cNvPr id="9" name="タイトル 1">
            <a:extLst>
              <a:ext uri="{FF2B5EF4-FFF2-40B4-BE49-F238E27FC236}">
                <a16:creationId xmlns:a16="http://schemas.microsoft.com/office/drawing/2014/main" id="{62B672EC-FEC7-425E-2FAD-E3328CF6D7BB}"/>
              </a:ext>
            </a:extLst>
          </p:cNvPr>
          <p:cNvSpPr>
            <a:spLocks noGrp="1"/>
          </p:cNvSpPr>
          <p:nvPr>
            <p:ph type="title"/>
          </p:nvPr>
        </p:nvSpPr>
        <p:spPr>
          <a:xfrm>
            <a:off x="1856656" y="955052"/>
            <a:ext cx="5304334" cy="309955"/>
          </a:xfrm>
        </p:spPr>
        <p:txBody>
          <a:bodyPr>
            <a:noAutofit/>
          </a:bodyPr>
          <a:lstStyle/>
          <a:p>
            <a:pPr algn="ctr"/>
            <a:r>
              <a:rPr kumimoji="1" lang="ja-JP" altLang="en-US" sz="2000">
                <a:latin typeface="+mn-ea"/>
                <a:ea typeface="+mn-ea"/>
              </a:rPr>
              <a:t>小中校</a:t>
            </a:r>
            <a:r>
              <a:rPr kumimoji="1" lang="ja-JP" altLang="en-US" sz="2000" dirty="0">
                <a:latin typeface="+mn-ea"/>
                <a:ea typeface="+mn-ea"/>
              </a:rPr>
              <a:t>生別自殺者の年次推移</a:t>
            </a:r>
          </a:p>
        </p:txBody>
      </p:sp>
    </p:spTree>
    <p:extLst>
      <p:ext uri="{BB962C8B-B14F-4D97-AF65-F5344CB8AC3E}">
        <p14:creationId xmlns:p14="http://schemas.microsoft.com/office/powerpoint/2010/main" val="4206703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B56AA2C-012C-2EB0-C0EB-C589441EA60D}"/>
              </a:ext>
            </a:extLst>
          </p:cNvPr>
          <p:cNvSpPr>
            <a:spLocks noGrp="1"/>
          </p:cNvSpPr>
          <p:nvPr>
            <p:ph type="sldNum" sz="quarter" idx="12"/>
          </p:nvPr>
        </p:nvSpPr>
        <p:spPr/>
        <p:txBody>
          <a:bodyPr/>
          <a:lstStyle/>
          <a:p>
            <a:pPr>
              <a:defRPr/>
            </a:pPr>
            <a:fld id="{83F59F8C-994B-432C-AB40-74A0215D506C}" type="slidenum">
              <a:rPr lang="en-US" altLang="ja-JP" smtClean="0"/>
              <a:pPr>
                <a:defRPr/>
              </a:pPr>
              <a:t>8</a:t>
            </a:fld>
            <a:endParaRPr lang="en-US" altLang="ja-JP" dirty="0"/>
          </a:p>
        </p:txBody>
      </p:sp>
      <p:pic>
        <p:nvPicPr>
          <p:cNvPr id="3073" name="図 1">
            <a:extLst>
              <a:ext uri="{FF2B5EF4-FFF2-40B4-BE49-F238E27FC236}">
                <a16:creationId xmlns:a16="http://schemas.microsoft.com/office/drawing/2014/main" id="{74068EB2-1657-A8AA-8E07-038E370231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937" y="885090"/>
            <a:ext cx="9096632" cy="4123923"/>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a:extLst>
              <a:ext uri="{FF2B5EF4-FFF2-40B4-BE49-F238E27FC236}">
                <a16:creationId xmlns:a16="http://schemas.microsoft.com/office/drawing/2014/main" id="{E8E04A91-EBE8-5525-AB56-BD6E5EA8FCBD}"/>
              </a:ext>
            </a:extLst>
          </p:cNvPr>
          <p:cNvSpPr txBox="1"/>
          <p:nvPr/>
        </p:nvSpPr>
        <p:spPr>
          <a:xfrm>
            <a:off x="379428" y="5009013"/>
            <a:ext cx="9147141" cy="129266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rPr>
              <a:t>厚生労働省「地域における自殺の基礎資料」によると、平成</a:t>
            </a:r>
            <a:r>
              <a:rPr kumimoji="0" lang="en-US" altLang="ja-JP" sz="1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rPr>
              <a:t>21</a:t>
            </a:r>
            <a:r>
              <a:rPr kumimoji="0" lang="ja-JP" altLang="en-US" sz="1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rPr>
              <a:t>年から令和</a:t>
            </a:r>
            <a:r>
              <a:rPr kumimoji="0" lang="en-US" altLang="ja-JP" sz="1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rPr>
              <a:t>6</a:t>
            </a:r>
            <a:r>
              <a:rPr kumimoji="0" lang="ja-JP" altLang="en-US" sz="1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rPr>
              <a:t>年の間で、令和</a:t>
            </a:r>
            <a:r>
              <a:rPr kumimoji="0" lang="en-US" altLang="ja-JP" sz="1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rPr>
              <a:t>6</a:t>
            </a:r>
            <a:r>
              <a:rPr kumimoji="0" lang="ja-JP" altLang="en-US" sz="1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rPr>
              <a:t>年に堺市の自殺者のうち</a:t>
            </a:r>
            <a:r>
              <a:rPr kumimoji="0" lang="en-US" altLang="ja-JP" sz="1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rPr>
              <a:t>30</a:t>
            </a:r>
            <a:r>
              <a:rPr kumimoji="0" lang="ja-JP" altLang="en-US" sz="1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rPr>
              <a:t>代までの自殺者数の構成比が初めて</a:t>
            </a:r>
            <a:r>
              <a:rPr kumimoji="0" lang="en-US" altLang="ja-JP" sz="1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rPr>
              <a:t>30</a:t>
            </a:r>
            <a:r>
              <a:rPr kumimoji="0" lang="ja-JP" altLang="en-US" sz="1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rPr>
              <a:t>％を超えた。自殺死亡率が減少傾向にかかわらず、</a:t>
            </a:r>
            <a:r>
              <a:rPr kumimoji="0" lang="en-US" altLang="ja-JP" sz="1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rPr>
              <a:t>30</a:t>
            </a:r>
            <a:r>
              <a:rPr kumimoji="0" lang="ja-JP" altLang="en-US" sz="1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rPr>
              <a:t>代以下の若年層（以下「若年層」という。）の自殺者数は減っていない。</a:t>
            </a:r>
            <a:endParaRPr kumimoji="0" lang="en-US" altLang="ja-JP" sz="1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rPr>
              <a:t>※</a:t>
            </a:r>
            <a:r>
              <a:rPr kumimoji="0" lang="ja-JP" altLang="en-US" sz="12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rPr>
              <a:t>補足</a:t>
            </a:r>
            <a:endParaRPr kumimoji="0" lang="en-US" altLang="ja-JP" sz="12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2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令和</a:t>
            </a:r>
            <a:r>
              <a:rPr lang="en-US" altLang="ja-JP" sz="12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7</a:t>
            </a:r>
            <a:r>
              <a:rPr lang="ja-JP" altLang="en-US" sz="12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年は、総数</a:t>
            </a:r>
            <a:r>
              <a:rPr lang="en-US" altLang="ja-JP" sz="12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119</a:t>
            </a:r>
            <a:r>
              <a:rPr lang="ja-JP" altLang="en-US" sz="11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（男</a:t>
            </a:r>
            <a:r>
              <a:rPr lang="en-US" altLang="ja-JP" sz="11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86</a:t>
            </a:r>
            <a:r>
              <a:rPr lang="ja-JP" altLang="en-US" sz="11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、女</a:t>
            </a:r>
            <a:r>
              <a:rPr lang="en-US" altLang="ja-JP" sz="11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33</a:t>
            </a:r>
            <a:r>
              <a:rPr lang="ja-JP" altLang="en-US" sz="11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a:t>
            </a:r>
            <a:r>
              <a:rPr lang="ja-JP" altLang="en-US" sz="12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のうち</a:t>
            </a:r>
            <a:r>
              <a:rPr lang="en-US" altLang="ja-JP" sz="12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30</a:t>
            </a:r>
            <a:r>
              <a:rPr lang="ja-JP" altLang="en-US" sz="12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代までの自殺者数</a:t>
            </a:r>
            <a:r>
              <a:rPr lang="en-US" altLang="ja-JP" sz="12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37</a:t>
            </a:r>
            <a:r>
              <a:rPr lang="ja-JP" altLang="en-US" sz="11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（男</a:t>
            </a:r>
            <a:r>
              <a:rPr lang="en-US" altLang="ja-JP" sz="11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27</a:t>
            </a:r>
            <a:r>
              <a:rPr lang="ja-JP" altLang="en-US" sz="11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、女</a:t>
            </a:r>
            <a:r>
              <a:rPr lang="en-US" altLang="ja-JP" sz="11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10</a:t>
            </a:r>
            <a:r>
              <a:rPr lang="ja-JP" altLang="en-US" sz="11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a:t>
            </a:r>
            <a:r>
              <a:rPr lang="ja-JP" altLang="en-US" sz="12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で、自殺者数の構成比が前年同様</a:t>
            </a:r>
            <a:r>
              <a:rPr lang="en-US" altLang="ja-JP" sz="12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31.09</a:t>
            </a:r>
            <a:r>
              <a:rPr lang="ja-JP" altLang="en-US" sz="1200" dirty="0">
                <a:solidFill>
                  <a:srgbClr val="000000"/>
                </a:solidFill>
                <a:latin typeface="Meiryo UI" panose="020B0604030504040204" pitchFamily="50" charset="-128"/>
                <a:ea typeface="Meiryo UI" panose="020B0604030504040204" pitchFamily="50" charset="-128"/>
                <a:cs typeface="Courier New" panose="02070309020205020404" pitchFamily="49" charset="0"/>
              </a:rPr>
              <a:t>％となった。</a:t>
            </a:r>
            <a:endParaRPr kumimoji="0" lang="ja-JP" altLang="en-US" sz="1200" b="0" i="0" u="none" strike="noStrike" cap="none" normalizeH="0" baseline="0" dirty="0">
              <a:ln>
                <a:noFill/>
              </a:ln>
              <a:solidFill>
                <a:schemeClr val="tx1"/>
              </a:solidFill>
              <a:effectLst/>
            </a:endParaRPr>
          </a:p>
        </p:txBody>
      </p:sp>
      <p:sp>
        <p:nvSpPr>
          <p:cNvPr id="2" name="タイトル 1">
            <a:extLst>
              <a:ext uri="{FF2B5EF4-FFF2-40B4-BE49-F238E27FC236}">
                <a16:creationId xmlns:a16="http://schemas.microsoft.com/office/drawing/2014/main" id="{2FC017F6-4E5B-2F13-E368-1DB5611B5063}"/>
              </a:ext>
            </a:extLst>
          </p:cNvPr>
          <p:cNvSpPr txBox="1">
            <a:spLocks/>
          </p:cNvSpPr>
          <p:nvPr/>
        </p:nvSpPr>
        <p:spPr>
          <a:xfrm>
            <a:off x="359999" y="216000"/>
            <a:ext cx="6636113" cy="586679"/>
          </a:xfrm>
          <a:prstGeom prst="rect">
            <a:avLst/>
          </a:prstGeom>
        </p:spPr>
        <p:txBody>
          <a:bodyPr vert="horz" lIns="91440" tIns="45720" rIns="91440" bIns="45720" rtlCol="0" anchor="ctr">
            <a:normAutofit/>
          </a:bodyPr>
          <a:lstStyle>
            <a:lvl1pPr algn="l" defTabSz="914324"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Meiryo UI" panose="020B0604030504040204" pitchFamily="50" charset="-128"/>
                <a:ea typeface="Meiryo UI" panose="020B0604030504040204" pitchFamily="50" charset="-128"/>
              </a:rPr>
              <a:t>課題①：こども・若者自殺者数の増加</a:t>
            </a:r>
            <a:endParaRPr lang="ja-JP" altLang="en-US"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41180FA1-F70C-786C-93CC-4D1D6D9FEAA5}"/>
              </a:ext>
            </a:extLst>
          </p:cNvPr>
          <p:cNvSpPr txBox="1"/>
          <p:nvPr/>
        </p:nvSpPr>
        <p:spPr>
          <a:xfrm>
            <a:off x="5529064" y="6261917"/>
            <a:ext cx="4002575" cy="276999"/>
          </a:xfrm>
          <a:prstGeom prst="rect">
            <a:avLst/>
          </a:prstGeom>
          <a:noFill/>
        </p:spPr>
        <p:txBody>
          <a:bodyPr wrap="square" rtlCol="0">
            <a:spAutoFit/>
          </a:bodyPr>
          <a:lstStyle/>
          <a:p>
            <a:pPr algn="r"/>
            <a:r>
              <a:rPr lang="ja-JP" altLang="ja-JP" sz="1200" dirty="0"/>
              <a:t>出典：</a:t>
            </a:r>
            <a:r>
              <a:rPr lang="ja-JP" altLang="en-US" sz="1200" dirty="0"/>
              <a:t>地域における自殺の基本資料（厚生労働省）</a:t>
            </a:r>
            <a:endParaRPr kumimoji="1" lang="ja-JP" altLang="en-US" sz="1200" dirty="0"/>
          </a:p>
        </p:txBody>
      </p:sp>
    </p:spTree>
    <p:extLst>
      <p:ext uri="{BB962C8B-B14F-4D97-AF65-F5344CB8AC3E}">
        <p14:creationId xmlns:p14="http://schemas.microsoft.com/office/powerpoint/2010/main" val="3943946854"/>
      </p:ext>
    </p:extLst>
  </p:cSld>
  <p:clrMapOvr>
    <a:masterClrMapping/>
  </p:clrMapOvr>
</p:sld>
</file>

<file path=ppt/theme/theme1.xml><?xml version="1.0" encoding="utf-8"?>
<a:theme xmlns:a="http://schemas.openxmlformats.org/drawingml/2006/main" name="Office テーマ">
  <a:themeElements>
    <a:clrScheme name="ユーザー定義 6">
      <a:dk1>
        <a:sysClr val="windowText" lastClr="000000"/>
      </a:dk1>
      <a:lt1>
        <a:sysClr val="window" lastClr="FFFFFF"/>
      </a:lt1>
      <a:dk2>
        <a:srgbClr val="44546A"/>
      </a:dk2>
      <a:lt2>
        <a:srgbClr val="E7E6E6"/>
      </a:lt2>
      <a:accent1>
        <a:srgbClr val="1D6FA9"/>
      </a:accent1>
      <a:accent2>
        <a:srgbClr val="FF0000"/>
      </a:accent2>
      <a:accent3>
        <a:srgbClr val="FFC000"/>
      </a:accent3>
      <a:accent4>
        <a:srgbClr val="1D6FA9"/>
      </a:accent4>
      <a:accent5>
        <a:srgbClr val="00B0F0"/>
      </a:accent5>
      <a:accent6>
        <a:srgbClr val="00B050"/>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プレゼンテーション1" id="{7CE58075-05EB-4BAB-8900-C999350B1756}" vid="{A9E754AA-94E7-4DF6-9FAD-0A8765764A7C}"/>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aad019a-9de8-4024-8716-5a5698e4c6a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04FFCCECBC97AD49B89B0F65791F03A0" ma:contentTypeVersion="13" ma:contentTypeDescription="新しいドキュメントを作成します。" ma:contentTypeScope="" ma:versionID="b9a78876af9ff9b538e7f9f4b6aa9deb">
  <xsd:schema xmlns:xsd="http://www.w3.org/2001/XMLSchema" xmlns:xs="http://www.w3.org/2001/XMLSchema" xmlns:p="http://schemas.microsoft.com/office/2006/metadata/properties" xmlns:ns3="2aad019a-9de8-4024-8716-5a5698e4c6a4" xmlns:ns4="dea485dd-1614-4a88-b08a-2c80b2b0bf26" targetNamespace="http://schemas.microsoft.com/office/2006/metadata/properties" ma:root="true" ma:fieldsID="10b674f0156bea5531dede4bb7f3e4db" ns3:_="" ns4:_="">
    <xsd:import namespace="2aad019a-9de8-4024-8716-5a5698e4c6a4"/>
    <xsd:import namespace="dea485dd-1614-4a88-b08a-2c80b2b0bf26"/>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ad019a-9de8-4024-8716-5a5698e4c6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ea485dd-1614-4a88-b08a-2c80b2b0bf26" elementFormDefault="qualified">
    <xsd:import namespace="http://schemas.microsoft.com/office/2006/documentManagement/types"/>
    <xsd:import namespace="http://schemas.microsoft.com/office/infopath/2007/PartnerControls"/>
    <xsd:element name="SharedWithUsers" ma:index="11"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共有相手の詳細情報" ma:internalName="SharedWithDetails" ma:readOnly="true">
      <xsd:simpleType>
        <xsd:restriction base="dms:Note">
          <xsd:maxLength value="255"/>
        </xsd:restriction>
      </xsd:simpleType>
    </xsd:element>
    <xsd:element name="SharingHintHash" ma:index="13" nillable="true" ma:displayName="共有のヒントのハッシュ"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6ECF4D-AA74-44AB-8ED7-AB0C398AA0CD}">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dea485dd-1614-4a88-b08a-2c80b2b0bf26"/>
    <ds:schemaRef ds:uri="2aad019a-9de8-4024-8716-5a5698e4c6a4"/>
    <ds:schemaRef ds:uri="http://www.w3.org/XML/1998/namespace"/>
  </ds:schemaRefs>
</ds:datastoreItem>
</file>

<file path=customXml/itemProps2.xml><?xml version="1.0" encoding="utf-8"?>
<ds:datastoreItem xmlns:ds="http://schemas.openxmlformats.org/officeDocument/2006/customXml" ds:itemID="{B19ED12C-5307-4E89-B4B3-190C9FF285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ad019a-9de8-4024-8716-5a5698e4c6a4"/>
    <ds:schemaRef ds:uri="dea485dd-1614-4a88-b08a-2c80b2b0bf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090B3B9-D0CC-4B12-A50F-63515A504A1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堺市マスタースライド1</Template>
  <TotalTime>5008</TotalTime>
  <Words>1943</Words>
  <Application>Microsoft Office PowerPoint</Application>
  <PresentationFormat>A4 210 x 297 mm</PresentationFormat>
  <Paragraphs>233</Paragraphs>
  <Slides>20</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20</vt:i4>
      </vt:variant>
    </vt:vector>
  </HeadingPairs>
  <TitlesOfParts>
    <vt:vector size="27" baseType="lpstr">
      <vt:lpstr>Meiryo UI</vt:lpstr>
      <vt:lpstr>ＭＳ Ｐゴシック</vt:lpstr>
      <vt:lpstr>Arial</vt:lpstr>
      <vt:lpstr>Calibri</vt:lpstr>
      <vt:lpstr>Times New Roman</vt:lpstr>
      <vt:lpstr>Wingdings</vt:lpstr>
      <vt:lpstr>Office テーマ</vt:lpstr>
      <vt:lpstr>PowerPoint プレゼンテーション</vt:lpstr>
      <vt:lpstr>他の計画との関係</vt:lpstr>
      <vt:lpstr>現計画のめざすもの</vt:lpstr>
      <vt:lpstr>PowerPoint プレゼンテーション</vt:lpstr>
      <vt:lpstr>PowerPoint プレゼンテーション</vt:lpstr>
      <vt:lpstr>PowerPoint プレゼンテーション</vt:lpstr>
      <vt:lpstr>PowerPoint プレゼンテーション</vt:lpstr>
      <vt:lpstr>小中校生別自殺者の年次推移</vt:lpstr>
      <vt:lpstr>PowerPoint プレゼンテーション</vt:lpstr>
      <vt:lpstr>PowerPoint プレゼンテーション</vt:lpstr>
      <vt:lpstr>堺市内の救急告示病院13病院に救急搬送された自殺未遂者数 （期間：11月１日～12月31日）</vt:lpstr>
      <vt:lpstr>自殺未遂の方法</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堺市</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マスタースライド</dc:title>
  <dc:creator>堺市</dc:creator>
  <cp:lastModifiedBy>堺市</cp:lastModifiedBy>
  <cp:revision>109</cp:revision>
  <cp:lastPrinted>2026-06-17T11:32:06Z</cp:lastPrinted>
  <dcterms:created xsi:type="dcterms:W3CDTF">2020-01-21T07:07:55Z</dcterms:created>
  <dcterms:modified xsi:type="dcterms:W3CDTF">2026-08-14T02:46:52Z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0x01010004FFCCECBC97AD49B89B0F65791F03A0</vt:lpwstr>
  </property>
  <property fmtid="{D5CDD505-2E9C-101B-9397-08002B2CF9AE}" pid="3" name="Order">
    <vt:r8>193500</vt:r8>
  </property>
  <property fmtid="{D5CDD505-2E9C-101B-9397-08002B2CF9AE}" pid="4" name="媒体別">
    <vt:lpwstr/>
  </property>
</Properties>
</file>