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90604" r:id="rId4"/>
  </p:sldMasterIdLst>
  <p:notesMasterIdLst>
    <p:notesMasterId r:id="rId29"/>
  </p:notesMasterIdLst>
  <p:handoutMasterIdLst>
    <p:handoutMasterId r:id="rId30"/>
  </p:handoutMasterIdLst>
  <p:sldIdLst>
    <p:sldId id="619" r:id="rId5"/>
    <p:sldId id="620" r:id="rId6"/>
    <p:sldId id="641" r:id="rId7"/>
    <p:sldId id="649" r:id="rId8"/>
    <p:sldId id="645" r:id="rId9"/>
    <p:sldId id="622" r:id="rId10"/>
    <p:sldId id="623" r:id="rId11"/>
    <p:sldId id="627" r:id="rId12"/>
    <p:sldId id="625" r:id="rId13"/>
    <p:sldId id="642" r:id="rId14"/>
    <p:sldId id="628" r:id="rId15"/>
    <p:sldId id="626" r:id="rId16"/>
    <p:sldId id="629" r:id="rId17"/>
    <p:sldId id="643" r:id="rId18"/>
    <p:sldId id="630" r:id="rId19"/>
    <p:sldId id="640" r:id="rId20"/>
    <p:sldId id="631" r:id="rId21"/>
    <p:sldId id="638" r:id="rId22"/>
    <p:sldId id="639" r:id="rId23"/>
    <p:sldId id="632" r:id="rId24"/>
    <p:sldId id="646" r:id="rId25"/>
    <p:sldId id="650" r:id="rId26"/>
    <p:sldId id="647" r:id="rId27"/>
    <p:sldId id="648" r:id="rId28"/>
  </p:sldIdLst>
  <p:sldSz cx="9906000" cy="6858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51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 userDrawn="1">
          <p15:clr>
            <a:srgbClr val="A4A3A4"/>
          </p15:clr>
        </p15:guide>
        <p15:guide id="2" pos="214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1D6FA9"/>
    <a:srgbClr val="1D9A78"/>
    <a:srgbClr val="F1B397"/>
    <a:srgbClr val="F4029E"/>
    <a:srgbClr val="AAFD9F"/>
    <a:srgbClr val="F6F6B0"/>
    <a:srgbClr val="FF6600"/>
    <a:srgbClr val="FFFF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スタイル (中間)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中間スタイル 3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中間スタイル 3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テーマ スタイル 2 - アクセント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0859" autoAdjust="0"/>
  </p:normalViewPr>
  <p:slideViewPr>
    <p:cSldViewPr>
      <p:cViewPr varScale="1">
        <p:scale>
          <a:sx n="68" d="100"/>
          <a:sy n="68" d="100"/>
        </p:scale>
        <p:origin x="1266" y="78"/>
      </p:cViewPr>
      <p:guideLst>
        <p:guide orient="horz" pos="2251"/>
        <p:guide pos="3120"/>
      </p:guideLst>
    </p:cSldViewPr>
  </p:slideViewPr>
  <p:outlineViewPr>
    <p:cViewPr>
      <p:scale>
        <a:sx n="50" d="100"/>
        <a:sy n="5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80" d="100"/>
          <a:sy n="80" d="100"/>
        </p:scale>
        <p:origin x="2370" y="-798"/>
      </p:cViewPr>
      <p:guideLst>
        <p:guide orient="horz" pos="3126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2946247" cy="496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46" tIns="46023" rIns="92046" bIns="46023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430" y="2"/>
            <a:ext cx="2946247" cy="496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46" tIns="46023" rIns="92046" bIns="46023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29908"/>
            <a:ext cx="2946247" cy="496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46" tIns="46023" rIns="92046" bIns="46023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430" y="9429908"/>
            <a:ext cx="2946247" cy="496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46" tIns="46023" rIns="92046" bIns="46023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BF15B4A6-F9CA-44F2-B5DD-3429F71BA0AC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47879389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946247" cy="496731"/>
          </a:xfrm>
          <a:prstGeom prst="rect">
            <a:avLst/>
          </a:prstGeom>
        </p:spPr>
        <p:txBody>
          <a:bodyPr vert="horz" lIns="92046" tIns="46023" rIns="92046" bIns="46023" rtlCol="0"/>
          <a:lstStyle>
            <a:lvl1pPr algn="l" eaLnBrk="1" hangingPunct="1">
              <a:defRPr sz="120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1430" y="2"/>
            <a:ext cx="2944644" cy="496731"/>
          </a:xfrm>
          <a:prstGeom prst="rect">
            <a:avLst/>
          </a:prstGeom>
        </p:spPr>
        <p:txBody>
          <a:bodyPr vert="horz" lIns="92046" tIns="46023" rIns="92046" bIns="46023" rtlCol="0"/>
          <a:lstStyle>
            <a:lvl1pPr algn="r" eaLnBrk="1" hangingPunct="1">
              <a:defRPr sz="120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pPr>
              <a:defRPr/>
            </a:pPr>
            <a:fld id="{86BC2F27-449E-4D78-AB8A-5C6A6FC63982}" type="datetimeFigureOut">
              <a:rPr lang="ja-JP" altLang="en-US"/>
              <a:pPr>
                <a:defRPr/>
              </a:pPr>
              <a:t>2026/3/25</a:t>
            </a:fld>
            <a:endParaRPr lang="ja-JP" altLang="en-US" dirty="0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709613" y="744538"/>
            <a:ext cx="537845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46" tIns="46023" rIns="92046" bIns="46023" rtlCol="0" anchor="ctr"/>
          <a:lstStyle/>
          <a:p>
            <a:pPr lvl="0"/>
            <a:endParaRPr lang="ja-JP" altLang="en-US" noProof="0" dirty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9288" y="4714953"/>
            <a:ext cx="5439101" cy="4467386"/>
          </a:xfrm>
          <a:prstGeom prst="rect">
            <a:avLst/>
          </a:prstGeom>
        </p:spPr>
        <p:txBody>
          <a:bodyPr vert="horz" lIns="92046" tIns="46023" rIns="92046" bIns="46023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1" y="9428310"/>
            <a:ext cx="2946247" cy="496731"/>
          </a:xfrm>
          <a:prstGeom prst="rect">
            <a:avLst/>
          </a:prstGeom>
        </p:spPr>
        <p:txBody>
          <a:bodyPr vert="horz" lIns="92046" tIns="46023" rIns="92046" bIns="46023" rtlCol="0" anchor="b"/>
          <a:lstStyle>
            <a:lvl1pPr algn="l" eaLnBrk="1" hangingPunct="1">
              <a:defRPr sz="120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1430" y="9428310"/>
            <a:ext cx="2944644" cy="496731"/>
          </a:xfrm>
          <a:prstGeom prst="rect">
            <a:avLst/>
          </a:prstGeom>
        </p:spPr>
        <p:txBody>
          <a:bodyPr vert="horz" wrap="square" lIns="92046" tIns="46023" rIns="92046" bIns="46023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B65B3EBA-AC42-449E-8129-9993230AB8BD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0194557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スライド イメージ プレースホルダー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709613" y="744538"/>
            <a:ext cx="5378450" cy="37242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ja-JP" altLang="en-US" dirty="0"/>
              <a:t>　あいさつ　</a:t>
            </a:r>
          </a:p>
        </p:txBody>
      </p:sp>
    </p:spTree>
    <p:extLst>
      <p:ext uri="{BB962C8B-B14F-4D97-AF65-F5344CB8AC3E}">
        <p14:creationId xmlns:p14="http://schemas.microsoft.com/office/powerpoint/2010/main" val="22498202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AA95A5-212B-4BCD-1DC0-2C8D98AD6E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スライド イメージ プレースホルダー 1">
            <a:extLst>
              <a:ext uri="{FF2B5EF4-FFF2-40B4-BE49-F238E27FC236}">
                <a16:creationId xmlns:a16="http://schemas.microsoft.com/office/drawing/2014/main" id="{C9096265-666D-318B-B73C-100E05CFFD7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709613" y="744538"/>
            <a:ext cx="5378450" cy="37242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ノート プレースホルダー 2">
            <a:extLst>
              <a:ext uri="{FF2B5EF4-FFF2-40B4-BE49-F238E27FC236}">
                <a16:creationId xmlns:a16="http://schemas.microsoft.com/office/drawing/2014/main" id="{343989D4-7D55-1C8B-8326-79B039ADB10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ja-JP" altLang="en-US" dirty="0"/>
              <a:t>　あいさつ　</a:t>
            </a:r>
          </a:p>
        </p:txBody>
      </p:sp>
    </p:spTree>
    <p:extLst>
      <p:ext uri="{BB962C8B-B14F-4D97-AF65-F5344CB8AC3E}">
        <p14:creationId xmlns:p14="http://schemas.microsoft.com/office/powerpoint/2010/main" val="374365317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DBB6F0-CA6B-9175-175F-90838CC242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スライド イメージ プレースホルダー 1">
            <a:extLst>
              <a:ext uri="{FF2B5EF4-FFF2-40B4-BE49-F238E27FC236}">
                <a16:creationId xmlns:a16="http://schemas.microsoft.com/office/drawing/2014/main" id="{778C94AA-7454-959F-BA68-86766BE30BE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709613" y="744538"/>
            <a:ext cx="5378450" cy="37242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ノート プレースホルダー 2">
            <a:extLst>
              <a:ext uri="{FF2B5EF4-FFF2-40B4-BE49-F238E27FC236}">
                <a16:creationId xmlns:a16="http://schemas.microsoft.com/office/drawing/2014/main" id="{47A58EA9-6916-B6FC-1706-3915EC83DA9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ja-JP" altLang="en-US" dirty="0"/>
              <a:t>　あいさつ　</a:t>
            </a:r>
          </a:p>
        </p:txBody>
      </p:sp>
    </p:spTree>
    <p:extLst>
      <p:ext uri="{BB962C8B-B14F-4D97-AF65-F5344CB8AC3E}">
        <p14:creationId xmlns:p14="http://schemas.microsoft.com/office/powerpoint/2010/main" val="154750124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A67D0A-C1DE-55A4-3EC2-262B8BFC4E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スライド イメージ プレースホルダー 1">
            <a:extLst>
              <a:ext uri="{FF2B5EF4-FFF2-40B4-BE49-F238E27FC236}">
                <a16:creationId xmlns:a16="http://schemas.microsoft.com/office/drawing/2014/main" id="{A1B92397-FF43-1659-580D-927E5BA6A09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709613" y="744538"/>
            <a:ext cx="5378450" cy="37242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ノート プレースホルダー 2">
            <a:extLst>
              <a:ext uri="{FF2B5EF4-FFF2-40B4-BE49-F238E27FC236}">
                <a16:creationId xmlns:a16="http://schemas.microsoft.com/office/drawing/2014/main" id="{D587828C-E24A-644D-86DF-EE8BF664311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ja-JP" altLang="en-US" dirty="0"/>
              <a:t>　あいさつ　</a:t>
            </a:r>
          </a:p>
        </p:txBody>
      </p:sp>
    </p:spTree>
    <p:extLst>
      <p:ext uri="{BB962C8B-B14F-4D97-AF65-F5344CB8AC3E}">
        <p14:creationId xmlns:p14="http://schemas.microsoft.com/office/powerpoint/2010/main" val="335679922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AFE595-90D6-5670-72E6-481FAD98BA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スライド イメージ プレースホルダー 1">
            <a:extLst>
              <a:ext uri="{FF2B5EF4-FFF2-40B4-BE49-F238E27FC236}">
                <a16:creationId xmlns:a16="http://schemas.microsoft.com/office/drawing/2014/main" id="{43680521-10B6-97E6-0359-07682696AFA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709613" y="744538"/>
            <a:ext cx="5378450" cy="37242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ノート プレースホルダー 2">
            <a:extLst>
              <a:ext uri="{FF2B5EF4-FFF2-40B4-BE49-F238E27FC236}">
                <a16:creationId xmlns:a16="http://schemas.microsoft.com/office/drawing/2014/main" id="{B21F82C1-0E02-9F2A-41BC-31AD6F15356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ja-JP" altLang="en-US" dirty="0"/>
              <a:t>　あいさつ　</a:t>
            </a:r>
          </a:p>
        </p:txBody>
      </p:sp>
    </p:spTree>
    <p:extLst>
      <p:ext uri="{BB962C8B-B14F-4D97-AF65-F5344CB8AC3E}">
        <p14:creationId xmlns:p14="http://schemas.microsoft.com/office/powerpoint/2010/main" val="406798603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FE3B11-7F6C-21E7-1D1B-0AF322A189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スライド イメージ プレースホルダー 1">
            <a:extLst>
              <a:ext uri="{FF2B5EF4-FFF2-40B4-BE49-F238E27FC236}">
                <a16:creationId xmlns:a16="http://schemas.microsoft.com/office/drawing/2014/main" id="{60C3139A-40B8-5BC0-CC92-990A3A9FF04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709613" y="744538"/>
            <a:ext cx="5378450" cy="37242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ノート プレースホルダー 2">
            <a:extLst>
              <a:ext uri="{FF2B5EF4-FFF2-40B4-BE49-F238E27FC236}">
                <a16:creationId xmlns:a16="http://schemas.microsoft.com/office/drawing/2014/main" id="{1C4119F8-AEDD-DB7E-093B-F34868209BF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ja-JP" altLang="en-US" dirty="0"/>
              <a:t>　あいさつ　</a:t>
            </a:r>
          </a:p>
        </p:txBody>
      </p:sp>
    </p:spTree>
    <p:extLst>
      <p:ext uri="{BB962C8B-B14F-4D97-AF65-F5344CB8AC3E}">
        <p14:creationId xmlns:p14="http://schemas.microsoft.com/office/powerpoint/2010/main" val="419366434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6AED33-7413-A4DE-6809-F2B3833B7A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スライド イメージ プレースホルダー 1">
            <a:extLst>
              <a:ext uri="{FF2B5EF4-FFF2-40B4-BE49-F238E27FC236}">
                <a16:creationId xmlns:a16="http://schemas.microsoft.com/office/drawing/2014/main" id="{4950CA5C-CE92-D24D-7D95-BAA41A73F9A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709613" y="744538"/>
            <a:ext cx="5378450" cy="37242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ノート プレースホルダー 2">
            <a:extLst>
              <a:ext uri="{FF2B5EF4-FFF2-40B4-BE49-F238E27FC236}">
                <a16:creationId xmlns:a16="http://schemas.microsoft.com/office/drawing/2014/main" id="{C1427FD9-D42B-5123-2303-BC934F4A9E7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ja-JP" altLang="en-US" dirty="0"/>
              <a:t>　あいさつ　</a:t>
            </a:r>
          </a:p>
        </p:txBody>
      </p:sp>
    </p:spTree>
    <p:extLst>
      <p:ext uri="{BB962C8B-B14F-4D97-AF65-F5344CB8AC3E}">
        <p14:creationId xmlns:p14="http://schemas.microsoft.com/office/powerpoint/2010/main" val="345875465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5FFBF0-B799-95E6-1A76-863F6CB44E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スライド イメージ プレースホルダー 1">
            <a:extLst>
              <a:ext uri="{FF2B5EF4-FFF2-40B4-BE49-F238E27FC236}">
                <a16:creationId xmlns:a16="http://schemas.microsoft.com/office/drawing/2014/main" id="{AFE3FA6C-F29A-9665-B283-0B363EC70B0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709613" y="744538"/>
            <a:ext cx="5378450" cy="37242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ノート プレースホルダー 2">
            <a:extLst>
              <a:ext uri="{FF2B5EF4-FFF2-40B4-BE49-F238E27FC236}">
                <a16:creationId xmlns:a16="http://schemas.microsoft.com/office/drawing/2014/main" id="{E1BCD9AF-35FB-AA73-4426-5C5382DC747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ja-JP" altLang="en-US" dirty="0"/>
              <a:t>　あいさつ　</a:t>
            </a:r>
          </a:p>
        </p:txBody>
      </p:sp>
    </p:spTree>
    <p:extLst>
      <p:ext uri="{BB962C8B-B14F-4D97-AF65-F5344CB8AC3E}">
        <p14:creationId xmlns:p14="http://schemas.microsoft.com/office/powerpoint/2010/main" val="233164580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1262F1-622B-D449-1056-281BD8415E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スライド イメージ プレースホルダー 1">
            <a:extLst>
              <a:ext uri="{FF2B5EF4-FFF2-40B4-BE49-F238E27FC236}">
                <a16:creationId xmlns:a16="http://schemas.microsoft.com/office/drawing/2014/main" id="{CA71212D-49EE-3E41-61B2-54314D33451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709613" y="744538"/>
            <a:ext cx="5378450" cy="37242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ノート プレースホルダー 2">
            <a:extLst>
              <a:ext uri="{FF2B5EF4-FFF2-40B4-BE49-F238E27FC236}">
                <a16:creationId xmlns:a16="http://schemas.microsoft.com/office/drawing/2014/main" id="{AF0138D7-EA5D-C98A-50DE-1722A113E45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ja-JP" altLang="en-US" dirty="0"/>
              <a:t>　あいさつ　</a:t>
            </a:r>
          </a:p>
        </p:txBody>
      </p:sp>
    </p:spTree>
    <p:extLst>
      <p:ext uri="{BB962C8B-B14F-4D97-AF65-F5344CB8AC3E}">
        <p14:creationId xmlns:p14="http://schemas.microsoft.com/office/powerpoint/2010/main" val="27130759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2B51A6-7932-1087-97D6-264A2CADA7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スライド イメージ プレースホルダー 1">
            <a:extLst>
              <a:ext uri="{FF2B5EF4-FFF2-40B4-BE49-F238E27FC236}">
                <a16:creationId xmlns:a16="http://schemas.microsoft.com/office/drawing/2014/main" id="{4485DFB2-7AA5-DE2C-20D0-1340E2A31D8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709613" y="744538"/>
            <a:ext cx="5378450" cy="37242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ノート プレースホルダー 2">
            <a:extLst>
              <a:ext uri="{FF2B5EF4-FFF2-40B4-BE49-F238E27FC236}">
                <a16:creationId xmlns:a16="http://schemas.microsoft.com/office/drawing/2014/main" id="{79B91F67-019E-B165-94FD-B61CEFED89C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ja-JP" altLang="en-US" dirty="0"/>
              <a:t>　あいさつ　</a:t>
            </a:r>
          </a:p>
        </p:txBody>
      </p:sp>
    </p:spTree>
    <p:extLst>
      <p:ext uri="{BB962C8B-B14F-4D97-AF65-F5344CB8AC3E}">
        <p14:creationId xmlns:p14="http://schemas.microsoft.com/office/powerpoint/2010/main" val="80536902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7D4283-D6D4-8425-49F0-44912D08B7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スライド イメージ プレースホルダー 1">
            <a:extLst>
              <a:ext uri="{FF2B5EF4-FFF2-40B4-BE49-F238E27FC236}">
                <a16:creationId xmlns:a16="http://schemas.microsoft.com/office/drawing/2014/main" id="{13FF0C16-4CF6-941C-8F44-E5119D60DEB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709613" y="744538"/>
            <a:ext cx="5378450" cy="37242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ノート プレースホルダー 2">
            <a:extLst>
              <a:ext uri="{FF2B5EF4-FFF2-40B4-BE49-F238E27FC236}">
                <a16:creationId xmlns:a16="http://schemas.microsoft.com/office/drawing/2014/main" id="{B1729762-8789-2F33-C2A1-7DAD1B7B266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ja-JP" altLang="en-US" dirty="0"/>
              <a:t>　あいさつ　</a:t>
            </a:r>
          </a:p>
        </p:txBody>
      </p:sp>
    </p:spTree>
    <p:extLst>
      <p:ext uri="{BB962C8B-B14F-4D97-AF65-F5344CB8AC3E}">
        <p14:creationId xmlns:p14="http://schemas.microsoft.com/office/powerpoint/2010/main" val="11589483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スライド イメージ プレースホルダー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709613" y="744538"/>
            <a:ext cx="5378450" cy="37242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ja-JP" altLang="en-US" dirty="0"/>
              <a:t>　あいさつ　</a:t>
            </a:r>
          </a:p>
        </p:txBody>
      </p:sp>
    </p:spTree>
    <p:extLst>
      <p:ext uri="{BB962C8B-B14F-4D97-AF65-F5344CB8AC3E}">
        <p14:creationId xmlns:p14="http://schemas.microsoft.com/office/powerpoint/2010/main" val="165738383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5CE225-7638-64A9-B1E5-D00A942376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スライド イメージ プレースホルダー 1">
            <a:extLst>
              <a:ext uri="{FF2B5EF4-FFF2-40B4-BE49-F238E27FC236}">
                <a16:creationId xmlns:a16="http://schemas.microsoft.com/office/drawing/2014/main" id="{30EC9759-9999-2718-F028-41FB88B5858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709613" y="744538"/>
            <a:ext cx="5378450" cy="37242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ノート プレースホルダー 2">
            <a:extLst>
              <a:ext uri="{FF2B5EF4-FFF2-40B4-BE49-F238E27FC236}">
                <a16:creationId xmlns:a16="http://schemas.microsoft.com/office/drawing/2014/main" id="{7BB1ED7B-24AC-0910-2E63-547DD2BE221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ja-JP" altLang="en-US" dirty="0"/>
              <a:t>　あいさつ　</a:t>
            </a:r>
          </a:p>
        </p:txBody>
      </p:sp>
    </p:spTree>
    <p:extLst>
      <p:ext uri="{BB962C8B-B14F-4D97-AF65-F5344CB8AC3E}">
        <p14:creationId xmlns:p14="http://schemas.microsoft.com/office/powerpoint/2010/main" val="187888242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2E52FF-62EE-82D2-1DDE-16179B9AA4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スライド イメージ プレースホルダー 1">
            <a:extLst>
              <a:ext uri="{FF2B5EF4-FFF2-40B4-BE49-F238E27FC236}">
                <a16:creationId xmlns:a16="http://schemas.microsoft.com/office/drawing/2014/main" id="{DA21D9DB-ECA3-B9B1-B339-9FBC9BA79FD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709613" y="744538"/>
            <a:ext cx="5378450" cy="37242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ノート プレースホルダー 2">
            <a:extLst>
              <a:ext uri="{FF2B5EF4-FFF2-40B4-BE49-F238E27FC236}">
                <a16:creationId xmlns:a16="http://schemas.microsoft.com/office/drawing/2014/main" id="{72789259-A81D-5A65-9D26-0ED521BEC35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ja-JP" altLang="en-US" dirty="0"/>
              <a:t>　あいさつ　</a:t>
            </a:r>
          </a:p>
        </p:txBody>
      </p:sp>
    </p:spTree>
    <p:extLst>
      <p:ext uri="{BB962C8B-B14F-4D97-AF65-F5344CB8AC3E}">
        <p14:creationId xmlns:p14="http://schemas.microsoft.com/office/powerpoint/2010/main" val="29039892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335B2D-81C1-348A-B99D-8E9B43DDE2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スライド イメージ プレースホルダー 1">
            <a:extLst>
              <a:ext uri="{FF2B5EF4-FFF2-40B4-BE49-F238E27FC236}">
                <a16:creationId xmlns:a16="http://schemas.microsoft.com/office/drawing/2014/main" id="{7C51C6D7-572B-65E8-A1D4-F1301B95B38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709613" y="744538"/>
            <a:ext cx="5378450" cy="37242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ノート プレースホルダー 2">
            <a:extLst>
              <a:ext uri="{FF2B5EF4-FFF2-40B4-BE49-F238E27FC236}">
                <a16:creationId xmlns:a16="http://schemas.microsoft.com/office/drawing/2014/main" id="{40A4607A-2828-25C4-DC6E-9CDAEAA4676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ja-JP" altLang="en-US" dirty="0"/>
              <a:t>令和</a:t>
            </a:r>
            <a:r>
              <a:rPr lang="en-US" altLang="ja-JP" dirty="0"/>
              <a:t>3</a:t>
            </a:r>
            <a:r>
              <a:rPr lang="ja-JP" altLang="en-US" dirty="0"/>
              <a:t>年に行った調査に準じて、今回も実施。</a:t>
            </a:r>
            <a:endParaRPr lang="en-US" altLang="ja-JP" dirty="0"/>
          </a:p>
          <a:p>
            <a:r>
              <a:rPr lang="ja-JP" altLang="en-US" dirty="0"/>
              <a:t>今回は、回答用紙に</a:t>
            </a:r>
            <a:r>
              <a:rPr lang="en-US" altLang="ja-JP" dirty="0"/>
              <a:t>ID</a:t>
            </a:r>
            <a:r>
              <a:rPr lang="ja-JP" altLang="en-US" dirty="0"/>
              <a:t>を付与して、インターネットでも回答できるように行った。</a:t>
            </a:r>
            <a:endParaRPr lang="en-US" altLang="ja-JP" dirty="0"/>
          </a:p>
          <a:p>
            <a:r>
              <a:rPr lang="ja-JP" altLang="en-US" dirty="0"/>
              <a:t>回収率は、前回よりかなり下がった。前回もだが、ちょうど国勢調査の終わったあとにアンケート用紙を送付したので、回答がおっくうになった？</a:t>
            </a:r>
            <a:endParaRPr lang="en-US" altLang="ja-JP" dirty="0"/>
          </a:p>
          <a:p>
            <a:endParaRPr lang="en-US" altLang="ja-JP" dirty="0"/>
          </a:p>
          <a:p>
            <a:r>
              <a:rPr lang="ja-JP" altLang="en-US" dirty="0"/>
              <a:t>大阪府は</a:t>
            </a:r>
            <a:r>
              <a:rPr lang="en-US" altLang="ja-JP" dirty="0"/>
              <a:t>36.9</a:t>
            </a:r>
            <a:r>
              <a:rPr lang="ja-JP" altLang="en-US" dirty="0"/>
              <a:t>％</a:t>
            </a:r>
            <a:endParaRPr lang="en-US" altLang="ja-JP" dirty="0"/>
          </a:p>
          <a:p>
            <a:endParaRPr lang="en-US" altLang="ja-JP" dirty="0"/>
          </a:p>
          <a:p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8641132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E31BAA-7ED0-7EB8-2D12-2AD24911F9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スライド イメージ プレースホルダー 1">
            <a:extLst>
              <a:ext uri="{FF2B5EF4-FFF2-40B4-BE49-F238E27FC236}">
                <a16:creationId xmlns:a16="http://schemas.microsoft.com/office/drawing/2014/main" id="{EAD89686-F2DE-2023-E1B4-64795861B01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709613" y="744538"/>
            <a:ext cx="5378450" cy="37242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ノート プレースホルダー 2">
            <a:extLst>
              <a:ext uri="{FF2B5EF4-FFF2-40B4-BE49-F238E27FC236}">
                <a16:creationId xmlns:a16="http://schemas.microsoft.com/office/drawing/2014/main" id="{FE6B2C9E-95CF-FE9A-335E-E33A8E80978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ja-JP" altLang="en-US" dirty="0"/>
              <a:t>　あいさつ　</a:t>
            </a:r>
          </a:p>
        </p:txBody>
      </p:sp>
    </p:spTree>
    <p:extLst>
      <p:ext uri="{BB962C8B-B14F-4D97-AF65-F5344CB8AC3E}">
        <p14:creationId xmlns:p14="http://schemas.microsoft.com/office/powerpoint/2010/main" val="127628823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F1230F-C9A0-0759-B6F7-9FCD250084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スライド イメージ プレースホルダー 1">
            <a:extLst>
              <a:ext uri="{FF2B5EF4-FFF2-40B4-BE49-F238E27FC236}">
                <a16:creationId xmlns:a16="http://schemas.microsoft.com/office/drawing/2014/main" id="{579A9AAC-0E74-1101-A493-38DED9A1D04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709613" y="744538"/>
            <a:ext cx="5378450" cy="37242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ノート プレースホルダー 2">
            <a:extLst>
              <a:ext uri="{FF2B5EF4-FFF2-40B4-BE49-F238E27FC236}">
                <a16:creationId xmlns:a16="http://schemas.microsoft.com/office/drawing/2014/main" id="{A1DA8957-A11B-4170-8411-40E2E7484FA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ja-JP" altLang="en-US" dirty="0"/>
              <a:t>　あいさつ　</a:t>
            </a:r>
          </a:p>
        </p:txBody>
      </p:sp>
    </p:spTree>
    <p:extLst>
      <p:ext uri="{BB962C8B-B14F-4D97-AF65-F5344CB8AC3E}">
        <p14:creationId xmlns:p14="http://schemas.microsoft.com/office/powerpoint/2010/main" val="34206137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F9615E-C227-10AB-0957-89D4FCB4C3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スライド イメージ プレースホルダー 1">
            <a:extLst>
              <a:ext uri="{FF2B5EF4-FFF2-40B4-BE49-F238E27FC236}">
                <a16:creationId xmlns:a16="http://schemas.microsoft.com/office/drawing/2014/main" id="{33B3E6EB-37C9-CA76-302B-7BC2E1D973E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709613" y="744538"/>
            <a:ext cx="5378450" cy="37242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ノート プレースホルダー 2">
            <a:extLst>
              <a:ext uri="{FF2B5EF4-FFF2-40B4-BE49-F238E27FC236}">
                <a16:creationId xmlns:a16="http://schemas.microsoft.com/office/drawing/2014/main" id="{9CB3E2B1-7465-E0B1-A6DA-24D1795F173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ja-JP" altLang="en-US" dirty="0"/>
              <a:t>　あいさつ　</a:t>
            </a:r>
          </a:p>
        </p:txBody>
      </p:sp>
    </p:spTree>
    <p:extLst>
      <p:ext uri="{BB962C8B-B14F-4D97-AF65-F5344CB8AC3E}">
        <p14:creationId xmlns:p14="http://schemas.microsoft.com/office/powerpoint/2010/main" val="16585344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スライド イメージ プレースホルダー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709613" y="744538"/>
            <a:ext cx="5378450" cy="37242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ja-JP" altLang="en-US" dirty="0"/>
              <a:t>令和</a:t>
            </a:r>
            <a:r>
              <a:rPr lang="en-US" altLang="ja-JP" dirty="0"/>
              <a:t>3</a:t>
            </a:r>
            <a:r>
              <a:rPr lang="ja-JP" altLang="en-US" dirty="0"/>
              <a:t>年に行った調査に準じて、今回も実施。</a:t>
            </a:r>
            <a:endParaRPr lang="en-US" altLang="ja-JP" dirty="0"/>
          </a:p>
          <a:p>
            <a:r>
              <a:rPr lang="ja-JP" altLang="en-US" dirty="0"/>
              <a:t>今回は、回答用紙に</a:t>
            </a:r>
            <a:r>
              <a:rPr lang="en-US" altLang="ja-JP" dirty="0"/>
              <a:t>ID</a:t>
            </a:r>
            <a:r>
              <a:rPr lang="ja-JP" altLang="en-US" dirty="0"/>
              <a:t>を付与して、インターネットでも回答できるように行った。</a:t>
            </a:r>
            <a:endParaRPr lang="en-US" altLang="ja-JP" dirty="0"/>
          </a:p>
          <a:p>
            <a:r>
              <a:rPr lang="ja-JP" altLang="en-US" dirty="0"/>
              <a:t>回収率は、前回よりかなり下がった。前回もだが、ちょうど国勢調査の終わったあとにアンケート用紙を送付したので、回答がおっくうになった？</a:t>
            </a:r>
            <a:endParaRPr lang="en-US" altLang="ja-JP" dirty="0"/>
          </a:p>
          <a:p>
            <a:endParaRPr lang="en-US" altLang="ja-JP" dirty="0"/>
          </a:p>
          <a:p>
            <a:r>
              <a:rPr lang="ja-JP" altLang="en-US" dirty="0"/>
              <a:t>大阪府は</a:t>
            </a:r>
            <a:r>
              <a:rPr lang="en-US" altLang="ja-JP" dirty="0"/>
              <a:t>36.9</a:t>
            </a:r>
            <a:r>
              <a:rPr lang="ja-JP" altLang="en-US" dirty="0"/>
              <a:t>％</a:t>
            </a:r>
            <a:endParaRPr lang="en-US" altLang="ja-JP" dirty="0"/>
          </a:p>
          <a:p>
            <a:endParaRPr lang="en-US" altLang="ja-JP" dirty="0"/>
          </a:p>
          <a:p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635975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4349C9-546D-EE4B-AAF7-0DBFC03784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スライド イメージ プレースホルダー 1">
            <a:extLst>
              <a:ext uri="{FF2B5EF4-FFF2-40B4-BE49-F238E27FC236}">
                <a16:creationId xmlns:a16="http://schemas.microsoft.com/office/drawing/2014/main" id="{000F60BD-59C0-7B2D-77D3-3783D9575FF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709613" y="744538"/>
            <a:ext cx="5378450" cy="37242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ノート プレースホルダー 2">
            <a:extLst>
              <a:ext uri="{FF2B5EF4-FFF2-40B4-BE49-F238E27FC236}">
                <a16:creationId xmlns:a16="http://schemas.microsoft.com/office/drawing/2014/main" id="{8434CFD0-13A7-54A7-84AE-80BC232745B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ja-JP" altLang="en-US" dirty="0"/>
              <a:t>　あいさつ　</a:t>
            </a:r>
          </a:p>
        </p:txBody>
      </p:sp>
    </p:spTree>
    <p:extLst>
      <p:ext uri="{BB962C8B-B14F-4D97-AF65-F5344CB8AC3E}">
        <p14:creationId xmlns:p14="http://schemas.microsoft.com/office/powerpoint/2010/main" val="38112020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スライド イメージ プレースホルダー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709613" y="744538"/>
            <a:ext cx="5378450" cy="37242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ja-JP" altLang="en-US" dirty="0"/>
              <a:t>　あいさつ　</a:t>
            </a:r>
          </a:p>
        </p:txBody>
      </p:sp>
    </p:spTree>
    <p:extLst>
      <p:ext uri="{BB962C8B-B14F-4D97-AF65-F5344CB8AC3E}">
        <p14:creationId xmlns:p14="http://schemas.microsoft.com/office/powerpoint/2010/main" val="15635975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F3A453-B884-283D-C53F-02A71BCFF2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スライド イメージ プレースホルダー 1">
            <a:extLst>
              <a:ext uri="{FF2B5EF4-FFF2-40B4-BE49-F238E27FC236}">
                <a16:creationId xmlns:a16="http://schemas.microsoft.com/office/drawing/2014/main" id="{B9EFD75C-E6ED-FA10-03FF-8560F30C434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709613" y="744538"/>
            <a:ext cx="5378450" cy="37242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ノート プレースホルダー 2">
            <a:extLst>
              <a:ext uri="{FF2B5EF4-FFF2-40B4-BE49-F238E27FC236}">
                <a16:creationId xmlns:a16="http://schemas.microsoft.com/office/drawing/2014/main" id="{3D537F4F-96AA-ED05-D57F-2166F3FDA97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ja-JP" altLang="en-US" dirty="0"/>
              <a:t>　あいさつ　</a:t>
            </a:r>
          </a:p>
        </p:txBody>
      </p:sp>
    </p:spTree>
    <p:extLst>
      <p:ext uri="{BB962C8B-B14F-4D97-AF65-F5344CB8AC3E}">
        <p14:creationId xmlns:p14="http://schemas.microsoft.com/office/powerpoint/2010/main" val="29102904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EA21C6-8E32-5757-4ED2-78FEFB5C04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スライド イメージ プレースホルダー 1">
            <a:extLst>
              <a:ext uri="{FF2B5EF4-FFF2-40B4-BE49-F238E27FC236}">
                <a16:creationId xmlns:a16="http://schemas.microsoft.com/office/drawing/2014/main" id="{E1524207-DD24-E7FC-2126-A7ABFBD3FCD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709613" y="744538"/>
            <a:ext cx="5378450" cy="37242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ノート プレースホルダー 2">
            <a:extLst>
              <a:ext uri="{FF2B5EF4-FFF2-40B4-BE49-F238E27FC236}">
                <a16:creationId xmlns:a16="http://schemas.microsoft.com/office/drawing/2014/main" id="{7B973639-0715-6D18-1CFF-8BA3A624869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ja-JP" altLang="en-US" dirty="0"/>
              <a:t>　あいさつ　</a:t>
            </a:r>
          </a:p>
        </p:txBody>
      </p:sp>
    </p:spTree>
    <p:extLst>
      <p:ext uri="{BB962C8B-B14F-4D97-AF65-F5344CB8AC3E}">
        <p14:creationId xmlns:p14="http://schemas.microsoft.com/office/powerpoint/2010/main" val="10583516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907F2F-5CF7-DB45-A20D-F5CBA0BAD5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スライド イメージ プレースホルダー 1">
            <a:extLst>
              <a:ext uri="{FF2B5EF4-FFF2-40B4-BE49-F238E27FC236}">
                <a16:creationId xmlns:a16="http://schemas.microsoft.com/office/drawing/2014/main" id="{4E5C83E0-2952-D266-9EC7-3F7B9094E46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709613" y="744538"/>
            <a:ext cx="5378450" cy="37242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ノート プレースホルダー 2">
            <a:extLst>
              <a:ext uri="{FF2B5EF4-FFF2-40B4-BE49-F238E27FC236}">
                <a16:creationId xmlns:a16="http://schemas.microsoft.com/office/drawing/2014/main" id="{D50A5E94-A0A1-F1D7-BD03-579C857CAF1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ja-JP" altLang="en-US" dirty="0"/>
              <a:t>　あいさつ　</a:t>
            </a:r>
          </a:p>
        </p:txBody>
      </p:sp>
    </p:spTree>
    <p:extLst>
      <p:ext uri="{BB962C8B-B14F-4D97-AF65-F5344CB8AC3E}">
        <p14:creationId xmlns:p14="http://schemas.microsoft.com/office/powerpoint/2010/main" val="7293492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pic>
        <p:nvPicPr>
          <p:cNvPr id="4" name="図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3360" y="188640"/>
            <a:ext cx="1102444" cy="421150"/>
          </a:xfrm>
          <a:prstGeom prst="rect">
            <a:avLst/>
          </a:prstGeom>
        </p:spPr>
      </p:pic>
      <p:cxnSp>
        <p:nvCxnSpPr>
          <p:cNvPr id="5" name="直線コネクタ 4"/>
          <p:cNvCxnSpPr/>
          <p:nvPr userDrawn="1"/>
        </p:nvCxnSpPr>
        <p:spPr>
          <a:xfrm>
            <a:off x="381002" y="785490"/>
            <a:ext cx="9158287" cy="0"/>
          </a:xfrm>
          <a:prstGeom prst="line">
            <a:avLst/>
          </a:prstGeom>
          <a:ln w="444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22815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93ECE5D-356A-44AB-BB4F-D50EFEF8055E}" type="datetime1">
              <a:rPr lang="ja-JP" altLang="en-US" smtClean="0"/>
              <a:pPr>
                <a:defRPr/>
              </a:pPr>
              <a:t>2026/3/25</a:t>
            </a:fld>
            <a:endParaRPr lang="en-US" altLang="ja-JP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5CB660-00CA-441F-9408-463D35E77DC9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485621044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93ECE5D-356A-44AB-BB4F-D50EFEF8055E}" type="datetime1">
              <a:rPr lang="ja-JP" altLang="en-US" smtClean="0"/>
              <a:pPr>
                <a:defRPr/>
              </a:pPr>
              <a:t>2026/3/25</a:t>
            </a:fld>
            <a:endParaRPr lang="en-US" altLang="ja-JP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5CB660-00CA-441F-9408-463D35E77DC9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329610028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3AA8BCF-81B6-4495-8ACD-469C7EE87CC4}" type="datetime1">
              <a:rPr lang="ja-JP" altLang="en-US" smtClean="0"/>
              <a:pPr>
                <a:defRPr/>
              </a:pPr>
              <a:t>2026/3/25</a:t>
            </a:fld>
            <a:endParaRPr lang="en-US" altLang="ja-JP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3F59F8C-994B-432C-AB40-74A0215D506C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493425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0DF1CB7-703C-4A9A-9D52-1442692FE2E3}" type="datetime1">
              <a:rPr lang="ja-JP" altLang="en-US" smtClean="0"/>
              <a:pPr>
                <a:defRPr/>
              </a:pPr>
              <a:t>2026/3/25</a:t>
            </a:fld>
            <a:endParaRPr lang="en-US" altLang="ja-JP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FBDE24-8B39-47C2-94F3-636846878301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804670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93ECE5D-356A-44AB-BB4F-D50EFEF8055E}" type="datetime1">
              <a:rPr lang="ja-JP" altLang="en-US" smtClean="0"/>
              <a:pPr>
                <a:defRPr/>
              </a:pPr>
              <a:t>2026/3/25</a:t>
            </a:fld>
            <a:endParaRPr lang="en-US" altLang="ja-JP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5CB660-00CA-441F-9408-463D35E77DC9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296337971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DB834C3-B4C1-4911-AAF8-E1CE018711B6}" type="datetime1">
              <a:rPr lang="ja-JP" altLang="en-US" smtClean="0"/>
              <a:pPr>
                <a:defRPr/>
              </a:pPr>
              <a:t>2026/3/25</a:t>
            </a:fld>
            <a:endParaRPr lang="en-US" altLang="ja-JP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AD3694-251C-44FF-924C-B2510AFE405D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8186166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48070EB-B87A-417C-895C-7284C3785D20}" type="datetime1">
              <a:rPr lang="ja-JP" altLang="en-US" smtClean="0"/>
              <a:pPr>
                <a:defRPr/>
              </a:pPr>
              <a:t>2026/3/25</a:t>
            </a:fld>
            <a:endParaRPr lang="en-US" altLang="ja-JP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F4EA63-2A0A-4D58-BFAC-B70E34AADA4B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459921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1CEB070-3CE5-43AF-9C55-3EB219A05B13}" type="datetime1">
              <a:rPr lang="ja-JP" altLang="en-US" smtClean="0"/>
              <a:pPr>
                <a:defRPr/>
              </a:pPr>
              <a:t>2026/3/25</a:t>
            </a:fld>
            <a:endParaRPr lang="en-US" altLang="ja-JP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F77F4F-F529-4BA0-A99F-C723EBDF7AD2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661625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93ECE5D-356A-44AB-BB4F-D50EFEF8055E}" type="datetime1">
              <a:rPr lang="ja-JP" altLang="en-US" smtClean="0"/>
              <a:pPr>
                <a:defRPr/>
              </a:pPr>
              <a:t>2026/3/25</a:t>
            </a:fld>
            <a:endParaRPr lang="en-US" altLang="ja-JP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5CB660-00CA-441F-9408-463D35E77DC9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848151870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93ECE5D-356A-44AB-BB4F-D50EFEF8055E}" type="datetime1">
              <a:rPr lang="ja-JP" altLang="en-US" smtClean="0"/>
              <a:pPr>
                <a:defRPr/>
              </a:pPr>
              <a:t>2026/3/25</a:t>
            </a:fld>
            <a:endParaRPr lang="en-US" altLang="ja-JP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5CB660-00CA-441F-9408-463D35E77DC9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500426818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93ECE5D-356A-44AB-BB4F-D50EFEF8055E}" type="datetime1">
              <a:rPr lang="ja-JP" altLang="en-US" smtClean="0"/>
              <a:pPr>
                <a:defRPr/>
              </a:pPr>
              <a:t>2026/3/25</a:t>
            </a:fld>
            <a:endParaRPr lang="en-US" altLang="ja-JP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B5CB660-00CA-441F-9408-463D35E77DC9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152521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0605" r:id="rId1"/>
    <p:sldLayoutId id="2147490606" r:id="rId2"/>
    <p:sldLayoutId id="2147490607" r:id="rId3"/>
    <p:sldLayoutId id="2147490608" r:id="rId4"/>
    <p:sldLayoutId id="2147490609" r:id="rId5"/>
    <p:sldLayoutId id="2147490610" r:id="rId6"/>
    <p:sldLayoutId id="2147490611" r:id="rId7"/>
    <p:sldLayoutId id="2147490612" r:id="rId8"/>
    <p:sldLayoutId id="2147490613" r:id="rId9"/>
    <p:sldLayoutId id="2147490614" r:id="rId10"/>
    <p:sldLayoutId id="2147490615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e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e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8.e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emf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0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タイトル 1"/>
          <p:cNvSpPr>
            <a:spLocks noGrp="1"/>
          </p:cNvSpPr>
          <p:nvPr>
            <p:ph type="ctrTitle"/>
          </p:nvPr>
        </p:nvSpPr>
        <p:spPr>
          <a:xfrm>
            <a:off x="0" y="3069208"/>
            <a:ext cx="9906000" cy="719832"/>
          </a:xfrm>
          <a:noFill/>
          <a:ln>
            <a:noFill/>
          </a:ln>
        </p:spPr>
        <p:txBody>
          <a:bodyPr>
            <a:noAutofit/>
          </a:bodyPr>
          <a:lstStyle/>
          <a:p>
            <a:r>
              <a:rPr lang="ja-JP" altLang="en-US" sz="3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令和</a:t>
            </a:r>
            <a:r>
              <a:rPr lang="en-US" altLang="ja-JP" sz="3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7</a:t>
            </a:r>
            <a:r>
              <a:rPr lang="ja-JP" altLang="en-US" sz="3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年度の調査結果について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7187" y="5673442"/>
            <a:ext cx="988881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令和</a:t>
            </a:r>
            <a:r>
              <a:rPr kumimoji="1"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kumimoji="1"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kumimoji="1"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26</a:t>
            </a:r>
            <a: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日</a:t>
            </a:r>
            <a:endParaRPr kumimoji="1"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堺市精神保健課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A64B174-6560-843D-5F54-0471C4645C82}"/>
              </a:ext>
            </a:extLst>
          </p:cNvPr>
          <p:cNvSpPr txBox="1"/>
          <p:nvPr/>
        </p:nvSpPr>
        <p:spPr>
          <a:xfrm>
            <a:off x="344488" y="292006"/>
            <a:ext cx="509250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2000" dirty="0">
                <a:latin typeface="+mn-ea"/>
              </a:rPr>
              <a:t>【</a:t>
            </a:r>
            <a:r>
              <a:rPr lang="ja-JP" altLang="en-US" sz="2000" dirty="0">
                <a:latin typeface="+mn-ea"/>
              </a:rPr>
              <a:t>資料</a:t>
            </a:r>
            <a:r>
              <a:rPr lang="en-US" altLang="ja-JP" sz="2000" dirty="0">
                <a:latin typeface="+mn-ea"/>
              </a:rPr>
              <a:t>4-5】</a:t>
            </a:r>
            <a:endParaRPr lang="ja-JP" altLang="en-US" sz="20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2334455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01B976-271F-49FE-E3BC-D3C4D8CBA0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タイトル 1">
            <a:extLst>
              <a:ext uri="{FF2B5EF4-FFF2-40B4-BE49-F238E27FC236}">
                <a16:creationId xmlns:a16="http://schemas.microsoft.com/office/drawing/2014/main" id="{82B4C671-8A8D-D60E-37CE-433097F1AED8}"/>
              </a:ext>
            </a:extLst>
          </p:cNvPr>
          <p:cNvSpPr txBox="1">
            <a:spLocks/>
          </p:cNvSpPr>
          <p:nvPr/>
        </p:nvSpPr>
        <p:spPr>
          <a:xfrm>
            <a:off x="3553" y="1124744"/>
            <a:ext cx="9906000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ja-JP" altLang="en-US" sz="2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31C15B7-86C9-A5B4-D1C1-8F4B3DC10852}"/>
              </a:ext>
            </a:extLst>
          </p:cNvPr>
          <p:cNvSpPr txBox="1"/>
          <p:nvPr/>
        </p:nvSpPr>
        <p:spPr>
          <a:xfrm>
            <a:off x="2540732" y="3105834"/>
            <a:ext cx="48245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/>
              <a:t>こころの健康について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81E2F555-D8D2-3831-E1C5-DAF6FC3A490A}"/>
              </a:ext>
            </a:extLst>
          </p:cNvPr>
          <p:cNvSpPr/>
          <p:nvPr/>
        </p:nvSpPr>
        <p:spPr bwMode="auto">
          <a:xfrm>
            <a:off x="200472" y="332656"/>
            <a:ext cx="9906000" cy="429519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0000" tIns="108000" rIns="90000" bIns="0" anchor="ctr"/>
          <a:lstStyle/>
          <a:p>
            <a:r>
              <a:rPr kumimoji="1" lang="en-US" altLang="ja-JP" sz="2600" dirty="0">
                <a:latin typeface="Meiryo UI" panose="020B0604030504040204" pitchFamily="50" charset="-128"/>
                <a:ea typeface="Meiryo UI" panose="020B0604030504040204" pitchFamily="50" charset="-128"/>
              </a:rPr>
              <a:t>01.</a:t>
            </a:r>
            <a:r>
              <a:rPr kumimoji="1" lang="ja-JP" altLang="en-US" sz="2600" dirty="0">
                <a:latin typeface="Meiryo UI" panose="020B0604030504040204" pitchFamily="50" charset="-128"/>
                <a:ea typeface="Meiryo UI" panose="020B0604030504040204" pitchFamily="50" charset="-128"/>
              </a:rPr>
              <a:t>　「こころの健康といのちに関する意識調査」の結果報告</a:t>
            </a:r>
            <a:endParaRPr kumimoji="1" lang="en-US" altLang="ja-JP" sz="2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>
              <a:defRPr/>
            </a:pPr>
            <a:endParaRPr lang="ja-JP" altLang="en-US" sz="2600" kern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138322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E3A498-1A0F-BD7B-8B12-94B1262F07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ACDD252-0011-477D-DB54-34177474F0CD}"/>
              </a:ext>
            </a:extLst>
          </p:cNvPr>
          <p:cNvSpPr/>
          <p:nvPr/>
        </p:nvSpPr>
        <p:spPr bwMode="auto">
          <a:xfrm>
            <a:off x="200472" y="332656"/>
            <a:ext cx="9906000" cy="429519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0000" tIns="108000" rIns="90000" bIns="0" anchor="ctr"/>
          <a:lstStyle/>
          <a:p>
            <a:r>
              <a:rPr kumimoji="1" lang="en-US" altLang="ja-JP" sz="2600" dirty="0">
                <a:latin typeface="Meiryo UI" panose="020B0604030504040204" pitchFamily="50" charset="-128"/>
                <a:ea typeface="Meiryo UI" panose="020B0604030504040204" pitchFamily="50" charset="-128"/>
              </a:rPr>
              <a:t>01.</a:t>
            </a:r>
            <a:r>
              <a:rPr kumimoji="1" lang="ja-JP" altLang="en-US" sz="2600" dirty="0">
                <a:latin typeface="Meiryo UI" panose="020B0604030504040204" pitchFamily="50" charset="-128"/>
                <a:ea typeface="Meiryo UI" panose="020B0604030504040204" pitchFamily="50" charset="-128"/>
              </a:rPr>
              <a:t>　「こころの健康といのちに関する意識調査」の結果報告</a:t>
            </a:r>
            <a:endParaRPr kumimoji="1" lang="en-US" altLang="ja-JP" sz="2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>
              <a:defRPr/>
            </a:pPr>
            <a:endParaRPr lang="ja-JP" altLang="en-US" sz="2600" kern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64B6CA52-B105-A56D-B3A6-8F0C0FAD2144}"/>
              </a:ext>
            </a:extLst>
          </p:cNvPr>
          <p:cNvSpPr txBox="1"/>
          <p:nvPr/>
        </p:nvSpPr>
        <p:spPr>
          <a:xfrm>
            <a:off x="488504" y="1196752"/>
            <a:ext cx="892899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ja-JP" sz="2000" dirty="0">
                <a:latin typeface="+mn-ea"/>
              </a:rPr>
              <a:t>問</a:t>
            </a:r>
            <a:r>
              <a:rPr lang="en-US" altLang="ja-JP" sz="2000" dirty="0">
                <a:latin typeface="+mn-ea"/>
              </a:rPr>
              <a:t>19</a:t>
            </a:r>
            <a:r>
              <a:rPr lang="ja-JP" altLang="ja-JP" sz="2000" dirty="0">
                <a:latin typeface="+mn-ea"/>
              </a:rPr>
              <a:t>（１）</a:t>
            </a:r>
            <a:r>
              <a:rPr lang="ja-JP" altLang="en-US" sz="2000" dirty="0">
                <a:latin typeface="+mn-ea"/>
              </a:rPr>
              <a:t>　うつ病は</a:t>
            </a:r>
            <a:r>
              <a:rPr lang="ja-JP" altLang="ja-JP" sz="2000" dirty="0">
                <a:latin typeface="+mn-ea"/>
              </a:rPr>
              <a:t>一生のうち</a:t>
            </a:r>
            <a:r>
              <a:rPr lang="en-US" altLang="ja-JP" sz="2000" dirty="0">
                <a:latin typeface="+mn-ea"/>
              </a:rPr>
              <a:t>15</a:t>
            </a:r>
            <a:r>
              <a:rPr lang="ja-JP" altLang="ja-JP" sz="2000" dirty="0">
                <a:latin typeface="+mn-ea"/>
              </a:rPr>
              <a:t>人に</a:t>
            </a:r>
            <a:r>
              <a:rPr lang="en-US" altLang="ja-JP" sz="2000" dirty="0">
                <a:latin typeface="+mn-ea"/>
              </a:rPr>
              <a:t>1</a:t>
            </a:r>
            <a:r>
              <a:rPr lang="ja-JP" altLang="ja-JP" sz="2000" dirty="0">
                <a:latin typeface="+mn-ea"/>
              </a:rPr>
              <a:t>人がかかると言われていること</a:t>
            </a:r>
            <a:endParaRPr lang="en-US" altLang="ja-JP" sz="2000" dirty="0">
              <a:latin typeface="+mn-ea"/>
            </a:endParaRPr>
          </a:p>
          <a:p>
            <a:r>
              <a:rPr lang="ja-JP" altLang="en-US" sz="2000" dirty="0">
                <a:latin typeface="+mn-ea"/>
              </a:rPr>
              <a:t>　　　　　　（</a:t>
            </a:r>
            <a:r>
              <a:rPr lang="en-US" altLang="ja-JP" sz="2000" dirty="0">
                <a:latin typeface="+mn-ea"/>
              </a:rPr>
              <a:t>P35</a:t>
            </a:r>
            <a:r>
              <a:rPr lang="ja-JP" altLang="en-US" sz="2000" dirty="0">
                <a:latin typeface="+mn-ea"/>
              </a:rPr>
              <a:t>）</a:t>
            </a:r>
            <a:endParaRPr lang="ja-JP" altLang="ja-JP" sz="2000" dirty="0">
              <a:latin typeface="+mn-ea"/>
            </a:endParaRPr>
          </a:p>
          <a:p>
            <a:endParaRPr lang="ja-JP" altLang="ja-JP" sz="1600" dirty="0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B95BC9DE-144D-C97F-A663-FAB93A776E3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516" y="2456892"/>
            <a:ext cx="8712968" cy="194421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491591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EF4203-02F6-83FC-5085-572CC7DF46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E4D1CC9-9BBC-86E0-7DD7-4FD79039DA68}"/>
              </a:ext>
            </a:extLst>
          </p:cNvPr>
          <p:cNvSpPr/>
          <p:nvPr/>
        </p:nvSpPr>
        <p:spPr bwMode="auto">
          <a:xfrm>
            <a:off x="200472" y="332656"/>
            <a:ext cx="9906000" cy="429519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0000" tIns="108000" rIns="90000" bIns="0" anchor="ctr"/>
          <a:lstStyle/>
          <a:p>
            <a:r>
              <a:rPr kumimoji="1" lang="en-US" altLang="ja-JP" sz="2600" dirty="0">
                <a:latin typeface="Meiryo UI" panose="020B0604030504040204" pitchFamily="50" charset="-128"/>
                <a:ea typeface="Meiryo UI" panose="020B0604030504040204" pitchFamily="50" charset="-128"/>
              </a:rPr>
              <a:t>01.</a:t>
            </a:r>
            <a:r>
              <a:rPr kumimoji="1" lang="ja-JP" altLang="en-US" sz="2600" dirty="0">
                <a:latin typeface="Meiryo UI" panose="020B0604030504040204" pitchFamily="50" charset="-128"/>
                <a:ea typeface="Meiryo UI" panose="020B0604030504040204" pitchFamily="50" charset="-128"/>
              </a:rPr>
              <a:t>　「こころの健康といのちに関する意識調査」の結果報告</a:t>
            </a:r>
            <a:endParaRPr kumimoji="1" lang="en-US" altLang="ja-JP" sz="2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>
              <a:defRPr/>
            </a:pPr>
            <a:endParaRPr lang="ja-JP" altLang="en-US" sz="2600" kern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7E590571-3D35-C02F-286B-D0A144FFE01F}"/>
              </a:ext>
            </a:extLst>
          </p:cNvPr>
          <p:cNvSpPr txBox="1"/>
          <p:nvPr/>
        </p:nvSpPr>
        <p:spPr>
          <a:xfrm>
            <a:off x="488504" y="1196752"/>
            <a:ext cx="892899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ja-JP" sz="2000" dirty="0">
                <a:latin typeface="+mn-ea"/>
              </a:rPr>
              <a:t>問</a:t>
            </a:r>
            <a:r>
              <a:rPr lang="en-US" altLang="ja-JP" sz="2000" dirty="0">
                <a:latin typeface="+mn-ea"/>
              </a:rPr>
              <a:t>20</a:t>
            </a:r>
            <a:r>
              <a:rPr lang="ja-JP" altLang="en-US" sz="2000" dirty="0">
                <a:latin typeface="+mn-ea"/>
              </a:rPr>
              <a:t>　</a:t>
            </a:r>
            <a:r>
              <a:rPr lang="ja-JP" altLang="ja-JP" sz="2000" dirty="0">
                <a:latin typeface="+mn-ea"/>
              </a:rPr>
              <a:t>「うつ病」の初期症状には、気分が落ち込むことに加えて、眠れない、</a:t>
            </a:r>
            <a:endParaRPr lang="en-US" altLang="ja-JP" sz="2000" dirty="0">
              <a:latin typeface="+mn-ea"/>
            </a:endParaRPr>
          </a:p>
          <a:p>
            <a:r>
              <a:rPr lang="ja-JP" altLang="en-US" sz="2000" dirty="0">
                <a:latin typeface="+mn-ea"/>
              </a:rPr>
              <a:t>　　　 </a:t>
            </a:r>
            <a:r>
              <a:rPr lang="ja-JP" altLang="ja-JP" sz="2000" dirty="0">
                <a:latin typeface="+mn-ea"/>
              </a:rPr>
              <a:t>夜中や早朝に目が覚める、頭痛、胃痛などの症状が伴う場合がありま</a:t>
            </a:r>
            <a:r>
              <a:rPr lang="ja-JP" altLang="en-US" sz="2000" dirty="0">
                <a:latin typeface="+mn-ea"/>
              </a:rPr>
              <a:t>　</a:t>
            </a:r>
            <a:endParaRPr lang="en-US" altLang="ja-JP" sz="2000" dirty="0">
              <a:latin typeface="+mn-ea"/>
            </a:endParaRPr>
          </a:p>
          <a:p>
            <a:r>
              <a:rPr lang="ja-JP" altLang="en-US" sz="2000" dirty="0">
                <a:latin typeface="+mn-ea"/>
              </a:rPr>
              <a:t>　　　 </a:t>
            </a:r>
            <a:r>
              <a:rPr lang="ja-JP" altLang="ja-JP" sz="2000" dirty="0">
                <a:latin typeface="+mn-ea"/>
              </a:rPr>
              <a:t>す。このような初期症状が</a:t>
            </a:r>
            <a:r>
              <a:rPr lang="en-US" altLang="ja-JP" sz="2000" dirty="0">
                <a:latin typeface="+mn-ea"/>
              </a:rPr>
              <a:t>2</a:t>
            </a:r>
            <a:r>
              <a:rPr lang="ja-JP" altLang="ja-JP" sz="2000" dirty="0">
                <a:latin typeface="+mn-ea"/>
              </a:rPr>
              <a:t>週間以上続いたとしたら、あなたは医療</a:t>
            </a:r>
            <a:endParaRPr lang="en-US" altLang="ja-JP" sz="2000" dirty="0">
              <a:latin typeface="+mn-ea"/>
            </a:endParaRPr>
          </a:p>
          <a:p>
            <a:r>
              <a:rPr lang="ja-JP" altLang="en-US" sz="2000" dirty="0">
                <a:latin typeface="+mn-ea"/>
              </a:rPr>
              <a:t>　　　 </a:t>
            </a:r>
            <a:r>
              <a:rPr lang="ja-JP" altLang="ja-JP" sz="2000" dirty="0">
                <a:latin typeface="+mn-ea"/>
              </a:rPr>
              <a:t>機関を受診しますか</a:t>
            </a:r>
            <a:r>
              <a:rPr lang="ja-JP" altLang="ja-JP" dirty="0"/>
              <a:t>。</a:t>
            </a:r>
            <a:endParaRPr lang="ja-JP" altLang="ja-JP" sz="1600" dirty="0"/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6A33D1B5-F502-CBA7-6CF7-0CB1F5DDD38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4568" y="2954768"/>
            <a:ext cx="7776864" cy="299451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642858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BC5B49-530F-412E-124A-F5A66C1330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E214CDFB-EB3E-7F5A-6A01-57CE7E1C2CF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850" y="2395922"/>
            <a:ext cx="7632848" cy="2066156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F87BE7B-FEAC-CA0C-B498-84ED709FAE79}"/>
              </a:ext>
            </a:extLst>
          </p:cNvPr>
          <p:cNvSpPr/>
          <p:nvPr/>
        </p:nvSpPr>
        <p:spPr bwMode="auto">
          <a:xfrm>
            <a:off x="200472" y="332656"/>
            <a:ext cx="9906000" cy="429519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0000" tIns="108000" rIns="90000" bIns="0" anchor="ctr"/>
          <a:lstStyle/>
          <a:p>
            <a:r>
              <a:rPr kumimoji="1" lang="en-US" altLang="ja-JP" sz="2600" dirty="0">
                <a:latin typeface="Meiryo UI" panose="020B0604030504040204" pitchFamily="50" charset="-128"/>
                <a:ea typeface="Meiryo UI" panose="020B0604030504040204" pitchFamily="50" charset="-128"/>
              </a:rPr>
              <a:t>01.</a:t>
            </a:r>
            <a:r>
              <a:rPr kumimoji="1" lang="ja-JP" altLang="en-US" sz="2600" dirty="0">
                <a:latin typeface="Meiryo UI" panose="020B0604030504040204" pitchFamily="50" charset="-128"/>
                <a:ea typeface="Meiryo UI" panose="020B0604030504040204" pitchFamily="50" charset="-128"/>
              </a:rPr>
              <a:t>　「こころの健康といのちに関する意識調査」の結果報告</a:t>
            </a:r>
            <a:endParaRPr kumimoji="1" lang="en-US" altLang="ja-JP" sz="2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>
              <a:defRPr/>
            </a:pPr>
            <a:endParaRPr lang="ja-JP" altLang="en-US" sz="2600" kern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897E3948-ACF1-BABD-F9E8-4285322A1DD9}"/>
              </a:ext>
            </a:extLst>
          </p:cNvPr>
          <p:cNvSpPr txBox="1"/>
          <p:nvPr/>
        </p:nvSpPr>
        <p:spPr>
          <a:xfrm>
            <a:off x="488504" y="1196752"/>
            <a:ext cx="89289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ja-JP" sz="2000" dirty="0">
                <a:latin typeface="+mn-ea"/>
              </a:rPr>
              <a:t>問</a:t>
            </a:r>
            <a:r>
              <a:rPr lang="en-US" altLang="ja-JP" sz="2000" dirty="0">
                <a:latin typeface="+mn-ea"/>
              </a:rPr>
              <a:t>21</a:t>
            </a:r>
            <a:r>
              <a:rPr lang="ja-JP" altLang="ja-JP" sz="2000" dirty="0">
                <a:latin typeface="+mn-ea"/>
              </a:rPr>
              <a:t>（５）</a:t>
            </a:r>
            <a:r>
              <a:rPr lang="ja-JP" altLang="en-US" sz="2000" dirty="0">
                <a:latin typeface="+mn-ea"/>
              </a:rPr>
              <a:t>　</a:t>
            </a:r>
            <a:r>
              <a:rPr lang="ja-JP" altLang="ja-JP" sz="2000" dirty="0">
                <a:latin typeface="+mn-ea"/>
              </a:rPr>
              <a:t>自殺対策における「ゲートキーパー」についてのこと</a:t>
            </a:r>
            <a:r>
              <a:rPr lang="ja-JP" altLang="en-US" sz="2000" dirty="0">
                <a:latin typeface="+mn-ea"/>
              </a:rPr>
              <a:t>（</a:t>
            </a:r>
            <a:r>
              <a:rPr lang="en-US" altLang="ja-JP" sz="2000" dirty="0">
                <a:latin typeface="+mn-ea"/>
              </a:rPr>
              <a:t>P47</a:t>
            </a:r>
            <a:r>
              <a:rPr lang="ja-JP" altLang="en-US" sz="2000" dirty="0">
                <a:latin typeface="+mn-ea"/>
              </a:rPr>
              <a:t>）</a:t>
            </a:r>
            <a:endParaRPr lang="ja-JP" altLang="ja-JP" sz="2000" dirty="0">
              <a:latin typeface="+mn-ea"/>
            </a:endParaRPr>
          </a:p>
          <a:p>
            <a:endParaRPr lang="ja-JP" altLang="ja-JP" sz="1600" dirty="0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9E2A185-CA7A-B70B-F623-D56E891E9FCB}"/>
              </a:ext>
            </a:extLst>
          </p:cNvPr>
          <p:cNvSpPr/>
          <p:nvPr/>
        </p:nvSpPr>
        <p:spPr>
          <a:xfrm>
            <a:off x="1099850" y="2813106"/>
            <a:ext cx="8172908" cy="16561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FE5B002A-924A-142F-DA2D-3DFE95CB29C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6556" y="2838929"/>
            <a:ext cx="7992888" cy="176172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702784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EC46EA-4C35-B6FF-66F4-B58C465F5E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タイトル 1">
            <a:extLst>
              <a:ext uri="{FF2B5EF4-FFF2-40B4-BE49-F238E27FC236}">
                <a16:creationId xmlns:a16="http://schemas.microsoft.com/office/drawing/2014/main" id="{A07B3D67-DFF5-C371-878B-AFADB51498A4}"/>
              </a:ext>
            </a:extLst>
          </p:cNvPr>
          <p:cNvSpPr txBox="1">
            <a:spLocks/>
          </p:cNvSpPr>
          <p:nvPr/>
        </p:nvSpPr>
        <p:spPr>
          <a:xfrm>
            <a:off x="3553" y="1124744"/>
            <a:ext cx="9906000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ja-JP" altLang="en-US" sz="2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2C8E8F3A-E40E-41FA-4EC4-4838B89912BF}"/>
              </a:ext>
            </a:extLst>
          </p:cNvPr>
          <p:cNvSpPr txBox="1"/>
          <p:nvPr/>
        </p:nvSpPr>
        <p:spPr>
          <a:xfrm>
            <a:off x="1622630" y="3105834"/>
            <a:ext cx="66607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/>
              <a:t>自殺（自死）についてのお考え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A18F1A0D-3B5A-E0BC-237B-A13920EA1A2E}"/>
              </a:ext>
            </a:extLst>
          </p:cNvPr>
          <p:cNvSpPr/>
          <p:nvPr/>
        </p:nvSpPr>
        <p:spPr bwMode="auto">
          <a:xfrm>
            <a:off x="200472" y="332656"/>
            <a:ext cx="9906000" cy="429519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0000" tIns="108000" rIns="90000" bIns="0" anchor="ctr"/>
          <a:lstStyle/>
          <a:p>
            <a:r>
              <a:rPr kumimoji="1" lang="en-US" altLang="ja-JP" sz="2600" dirty="0">
                <a:latin typeface="Meiryo UI" panose="020B0604030504040204" pitchFamily="50" charset="-128"/>
                <a:ea typeface="Meiryo UI" panose="020B0604030504040204" pitchFamily="50" charset="-128"/>
              </a:rPr>
              <a:t>01.</a:t>
            </a:r>
            <a:r>
              <a:rPr kumimoji="1" lang="ja-JP" altLang="en-US" sz="2600" dirty="0">
                <a:latin typeface="Meiryo UI" panose="020B0604030504040204" pitchFamily="50" charset="-128"/>
                <a:ea typeface="Meiryo UI" panose="020B0604030504040204" pitchFamily="50" charset="-128"/>
              </a:rPr>
              <a:t>　「こころの健康といのちに関する意識調査」の結果報告</a:t>
            </a:r>
            <a:endParaRPr kumimoji="1" lang="en-US" altLang="ja-JP" sz="2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>
              <a:defRPr/>
            </a:pPr>
            <a:endParaRPr lang="ja-JP" altLang="en-US" sz="2600" kern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341623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F32807-A422-FEA3-0B11-C720AA743A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88BFCA4-46CF-DD99-F3D5-ACF250335A1E}"/>
              </a:ext>
            </a:extLst>
          </p:cNvPr>
          <p:cNvSpPr/>
          <p:nvPr/>
        </p:nvSpPr>
        <p:spPr bwMode="auto">
          <a:xfrm>
            <a:off x="200472" y="332656"/>
            <a:ext cx="9906000" cy="429519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0000" tIns="108000" rIns="90000" bIns="0" anchor="ctr"/>
          <a:lstStyle/>
          <a:p>
            <a:r>
              <a:rPr kumimoji="1" lang="en-US" altLang="ja-JP" sz="2600" dirty="0">
                <a:latin typeface="Meiryo UI" panose="020B0604030504040204" pitchFamily="50" charset="-128"/>
                <a:ea typeface="Meiryo UI" panose="020B0604030504040204" pitchFamily="50" charset="-128"/>
              </a:rPr>
              <a:t>01.</a:t>
            </a:r>
            <a:r>
              <a:rPr kumimoji="1" lang="ja-JP" altLang="en-US" sz="2600" dirty="0">
                <a:latin typeface="Meiryo UI" panose="020B0604030504040204" pitchFamily="50" charset="-128"/>
                <a:ea typeface="Meiryo UI" panose="020B0604030504040204" pitchFamily="50" charset="-128"/>
              </a:rPr>
              <a:t>　「こころの健康といのちに関する意識調査」の結果報告</a:t>
            </a:r>
            <a:endParaRPr kumimoji="1" lang="en-US" altLang="ja-JP" sz="2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>
              <a:defRPr/>
            </a:pPr>
            <a:endParaRPr lang="ja-JP" altLang="en-US" sz="2600" kern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F0F055A7-EC40-885C-81C9-A6445D14EDDB}"/>
              </a:ext>
            </a:extLst>
          </p:cNvPr>
          <p:cNvSpPr txBox="1"/>
          <p:nvPr/>
        </p:nvSpPr>
        <p:spPr>
          <a:xfrm>
            <a:off x="488504" y="1196752"/>
            <a:ext cx="89289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ja-JP" sz="2000" dirty="0">
                <a:latin typeface="+mn-ea"/>
              </a:rPr>
              <a:t>問</a:t>
            </a:r>
            <a:r>
              <a:rPr lang="en-US" altLang="ja-JP" sz="2000" dirty="0">
                <a:latin typeface="+mn-ea"/>
              </a:rPr>
              <a:t>23</a:t>
            </a:r>
            <a:r>
              <a:rPr lang="ja-JP" altLang="en-US" sz="2000" dirty="0">
                <a:latin typeface="+mn-ea"/>
              </a:rPr>
              <a:t>　</a:t>
            </a:r>
            <a:r>
              <a:rPr lang="ja-JP" altLang="ja-JP" sz="2000" dirty="0">
                <a:latin typeface="+mn-ea"/>
              </a:rPr>
              <a:t>あなたは、次の相談機関をご存じですか。（○はいくつでも）</a:t>
            </a:r>
            <a:r>
              <a:rPr lang="ja-JP" altLang="en-US" sz="2000" dirty="0">
                <a:latin typeface="+mn-ea"/>
              </a:rPr>
              <a:t>　　</a:t>
            </a:r>
            <a:endParaRPr lang="en-US" altLang="ja-JP" sz="2000" dirty="0">
              <a:latin typeface="+mn-ea"/>
            </a:endParaRPr>
          </a:p>
          <a:p>
            <a:r>
              <a:rPr lang="ja-JP" altLang="en-US" sz="2000" dirty="0">
                <a:latin typeface="+mn-ea"/>
              </a:rPr>
              <a:t>　　　（</a:t>
            </a:r>
            <a:r>
              <a:rPr lang="en-US" altLang="ja-JP" sz="2000" dirty="0">
                <a:latin typeface="+mn-ea"/>
              </a:rPr>
              <a:t>P61</a:t>
            </a:r>
            <a:r>
              <a:rPr lang="ja-JP" altLang="en-US" sz="2000" dirty="0">
                <a:latin typeface="+mn-ea"/>
              </a:rPr>
              <a:t>）</a:t>
            </a:r>
            <a:endParaRPr lang="ja-JP" altLang="ja-JP" sz="2000" dirty="0">
              <a:latin typeface="+mn-ea"/>
            </a:endParaRP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35373D40-9E2C-6089-89CF-717F6CAD324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0612" y="1904638"/>
            <a:ext cx="6984776" cy="470535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F9524B07-D183-CABB-B829-845E6AC84006}"/>
              </a:ext>
            </a:extLst>
          </p:cNvPr>
          <p:cNvSpPr/>
          <p:nvPr/>
        </p:nvSpPr>
        <p:spPr>
          <a:xfrm>
            <a:off x="1460612" y="2060848"/>
            <a:ext cx="3996444" cy="409346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C2D65356-17F3-4341-F0AC-BAC3194D2132}"/>
              </a:ext>
            </a:extLst>
          </p:cNvPr>
          <p:cNvSpPr/>
          <p:nvPr/>
        </p:nvSpPr>
        <p:spPr>
          <a:xfrm>
            <a:off x="1457022" y="2470194"/>
            <a:ext cx="4432082" cy="310734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65A62AAA-94E0-A5CE-9C5C-853213C01F4B}"/>
              </a:ext>
            </a:extLst>
          </p:cNvPr>
          <p:cNvSpPr/>
          <p:nvPr/>
        </p:nvSpPr>
        <p:spPr>
          <a:xfrm>
            <a:off x="1457022" y="5949280"/>
            <a:ext cx="3856018" cy="360040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71773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302C7D-7B58-E687-33F5-681A17957B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88A906F-D5D1-2FFE-873C-19D38EF45A48}"/>
              </a:ext>
            </a:extLst>
          </p:cNvPr>
          <p:cNvSpPr/>
          <p:nvPr/>
        </p:nvSpPr>
        <p:spPr bwMode="auto">
          <a:xfrm>
            <a:off x="200472" y="332656"/>
            <a:ext cx="9906000" cy="429519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0000" tIns="108000" rIns="90000" bIns="0" anchor="ctr"/>
          <a:lstStyle/>
          <a:p>
            <a:r>
              <a:rPr kumimoji="1" lang="en-US" altLang="ja-JP" sz="2600" dirty="0">
                <a:latin typeface="Meiryo UI" panose="020B0604030504040204" pitchFamily="50" charset="-128"/>
                <a:ea typeface="Meiryo UI" panose="020B0604030504040204" pitchFamily="50" charset="-128"/>
              </a:rPr>
              <a:t>01.</a:t>
            </a:r>
            <a:r>
              <a:rPr kumimoji="1" lang="ja-JP" altLang="en-US" sz="2600" dirty="0">
                <a:latin typeface="Meiryo UI" panose="020B0604030504040204" pitchFamily="50" charset="-128"/>
                <a:ea typeface="Meiryo UI" panose="020B0604030504040204" pitchFamily="50" charset="-128"/>
              </a:rPr>
              <a:t>　「こころの健康といのちに関する意識調査」の結果報告</a:t>
            </a:r>
            <a:endParaRPr kumimoji="1" lang="en-US" altLang="ja-JP" sz="2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>
              <a:defRPr/>
            </a:pPr>
            <a:endParaRPr lang="ja-JP" altLang="en-US" sz="2600" kern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D13B6626-DEA2-428B-3272-16946F405E67}"/>
              </a:ext>
            </a:extLst>
          </p:cNvPr>
          <p:cNvSpPr txBox="1"/>
          <p:nvPr/>
        </p:nvSpPr>
        <p:spPr>
          <a:xfrm>
            <a:off x="488504" y="1196752"/>
            <a:ext cx="892899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ja-JP" sz="2000" dirty="0">
                <a:latin typeface="+mn-ea"/>
              </a:rPr>
              <a:t>問</a:t>
            </a:r>
            <a:r>
              <a:rPr lang="en-US" altLang="ja-JP" sz="2000" dirty="0">
                <a:latin typeface="+mn-ea"/>
              </a:rPr>
              <a:t>28</a:t>
            </a:r>
            <a:r>
              <a:rPr lang="ja-JP" altLang="en-US" sz="2000" dirty="0">
                <a:latin typeface="+mn-ea"/>
              </a:rPr>
              <a:t>　</a:t>
            </a:r>
            <a:r>
              <a:rPr lang="ja-JP" altLang="ja-JP" sz="2000" dirty="0">
                <a:latin typeface="+mn-ea"/>
              </a:rPr>
              <a:t>あなたは、最近</a:t>
            </a:r>
            <a:r>
              <a:rPr lang="en-US" altLang="ja-JP" sz="2000" dirty="0">
                <a:latin typeface="+mn-ea"/>
              </a:rPr>
              <a:t>1</a:t>
            </a:r>
            <a:r>
              <a:rPr lang="ja-JP" altLang="ja-JP" sz="2000" dirty="0">
                <a:latin typeface="+mn-ea"/>
              </a:rPr>
              <a:t>年間で「死にたい」と思うほど悩まれたことはあり</a:t>
            </a:r>
            <a:endParaRPr lang="en-US" altLang="ja-JP" sz="2000" dirty="0">
              <a:latin typeface="+mn-ea"/>
            </a:endParaRPr>
          </a:p>
          <a:p>
            <a:r>
              <a:rPr lang="ja-JP" altLang="en-US" sz="2000" dirty="0">
                <a:latin typeface="+mn-ea"/>
              </a:rPr>
              <a:t>　　　 </a:t>
            </a:r>
            <a:r>
              <a:rPr lang="ja-JP" altLang="ja-JP" sz="2000" dirty="0">
                <a:latin typeface="+mn-ea"/>
              </a:rPr>
              <a:t>ましたか。</a:t>
            </a:r>
            <a:r>
              <a:rPr lang="ja-JP" altLang="en-US" sz="2000" dirty="0">
                <a:latin typeface="+mn-ea"/>
              </a:rPr>
              <a:t>（</a:t>
            </a:r>
            <a:r>
              <a:rPr lang="en-US" altLang="ja-JP" sz="2000" dirty="0">
                <a:latin typeface="+mn-ea"/>
              </a:rPr>
              <a:t>P69</a:t>
            </a:r>
            <a:r>
              <a:rPr lang="ja-JP" altLang="en-US" sz="2000" dirty="0">
                <a:latin typeface="+mn-ea"/>
              </a:rPr>
              <a:t>）</a:t>
            </a:r>
            <a:endParaRPr lang="ja-JP" altLang="ja-JP" sz="2000" dirty="0">
              <a:latin typeface="+mn-ea"/>
            </a:endParaRPr>
          </a:p>
          <a:p>
            <a:endParaRPr lang="ja-JP" altLang="ja-JP" sz="1600" dirty="0"/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3C306DCB-BF77-D22C-4286-57042F98F17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8564" y="2590267"/>
            <a:ext cx="7848871" cy="236522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510300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D60237-66F1-5666-883E-A989AFFC63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B5F7DB8-91B5-7241-BE20-7071874EC064}"/>
              </a:ext>
            </a:extLst>
          </p:cNvPr>
          <p:cNvSpPr/>
          <p:nvPr/>
        </p:nvSpPr>
        <p:spPr bwMode="auto">
          <a:xfrm>
            <a:off x="200472" y="332656"/>
            <a:ext cx="9906000" cy="429519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0000" tIns="108000" rIns="90000" bIns="0" anchor="ctr"/>
          <a:lstStyle/>
          <a:p>
            <a:r>
              <a:rPr kumimoji="1" lang="en-US" altLang="ja-JP" sz="2600" dirty="0">
                <a:latin typeface="Meiryo UI" panose="020B0604030504040204" pitchFamily="50" charset="-128"/>
                <a:ea typeface="Meiryo UI" panose="020B0604030504040204" pitchFamily="50" charset="-128"/>
              </a:rPr>
              <a:t>01.</a:t>
            </a:r>
            <a:r>
              <a:rPr kumimoji="1" lang="ja-JP" altLang="en-US" sz="2600" dirty="0">
                <a:latin typeface="Meiryo UI" panose="020B0604030504040204" pitchFamily="50" charset="-128"/>
                <a:ea typeface="Meiryo UI" panose="020B0604030504040204" pitchFamily="50" charset="-128"/>
              </a:rPr>
              <a:t>　「こころの健康といのちに関する意識調査」の結果報告</a:t>
            </a:r>
            <a:endParaRPr kumimoji="1" lang="en-US" altLang="ja-JP" sz="2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>
              <a:defRPr/>
            </a:pPr>
            <a:endParaRPr lang="ja-JP" altLang="en-US" sz="2600" kern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B4F0250-603F-9FEF-2EB5-BBEF35862531}"/>
              </a:ext>
            </a:extLst>
          </p:cNvPr>
          <p:cNvSpPr txBox="1"/>
          <p:nvPr/>
        </p:nvSpPr>
        <p:spPr>
          <a:xfrm>
            <a:off x="488504" y="1196752"/>
            <a:ext cx="89289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ja-JP" sz="2000" dirty="0">
                <a:latin typeface="+mn-ea"/>
              </a:rPr>
              <a:t>問</a:t>
            </a:r>
            <a:r>
              <a:rPr lang="en-US" altLang="ja-JP" sz="2000" dirty="0">
                <a:latin typeface="+mn-ea"/>
              </a:rPr>
              <a:t>28</a:t>
            </a:r>
            <a:r>
              <a:rPr lang="ja-JP" altLang="en-US" sz="2000" dirty="0">
                <a:latin typeface="+mn-ea"/>
              </a:rPr>
              <a:t>で</a:t>
            </a:r>
            <a:r>
              <a:rPr lang="ja-JP" altLang="ja-JP" sz="2000" dirty="0">
                <a:latin typeface="+mn-ea"/>
              </a:rPr>
              <a:t>「</a:t>
            </a:r>
            <a:r>
              <a:rPr lang="en-US" altLang="ja-JP" sz="2000" dirty="0">
                <a:latin typeface="+mn-ea"/>
              </a:rPr>
              <a:t>1</a:t>
            </a:r>
            <a:r>
              <a:rPr lang="ja-JP" altLang="ja-JP" sz="2000" dirty="0">
                <a:latin typeface="+mn-ea"/>
              </a:rPr>
              <a:t>．たびたびあった」又は「</a:t>
            </a:r>
            <a:r>
              <a:rPr lang="en-US" altLang="ja-JP" sz="2000" dirty="0">
                <a:latin typeface="+mn-ea"/>
              </a:rPr>
              <a:t>2</a:t>
            </a:r>
            <a:r>
              <a:rPr lang="ja-JP" altLang="ja-JP" sz="2000" dirty="0">
                <a:latin typeface="+mn-ea"/>
              </a:rPr>
              <a:t>．まれにあった」とお答えの方</a:t>
            </a:r>
            <a:r>
              <a:rPr lang="ja-JP" altLang="en-US" sz="2000" dirty="0">
                <a:latin typeface="+mn-ea"/>
              </a:rPr>
              <a:t>が相</a:t>
            </a:r>
            <a:endParaRPr lang="en-US" altLang="ja-JP" sz="2000" dirty="0">
              <a:latin typeface="+mn-ea"/>
            </a:endParaRPr>
          </a:p>
          <a:p>
            <a:r>
              <a:rPr lang="ja-JP" altLang="en-US" sz="2000" dirty="0">
                <a:latin typeface="+mn-ea"/>
              </a:rPr>
              <a:t>談した先</a:t>
            </a:r>
            <a:r>
              <a:rPr lang="ja-JP" altLang="ja-JP" sz="2000" dirty="0">
                <a:latin typeface="+mn-ea"/>
              </a:rPr>
              <a:t>（○はいくつでも）</a:t>
            </a:r>
            <a:r>
              <a:rPr lang="ja-JP" altLang="en-US" sz="2000" dirty="0">
                <a:latin typeface="+mn-ea"/>
              </a:rPr>
              <a:t>（</a:t>
            </a:r>
            <a:r>
              <a:rPr lang="en-US" altLang="ja-JP" sz="2000" dirty="0">
                <a:latin typeface="+mn-ea"/>
              </a:rPr>
              <a:t>P78</a:t>
            </a:r>
            <a:r>
              <a:rPr lang="ja-JP" altLang="en-US" sz="2000" dirty="0">
                <a:latin typeface="+mn-ea"/>
              </a:rPr>
              <a:t>）</a:t>
            </a:r>
            <a:endParaRPr lang="ja-JP" altLang="ja-JP" sz="2000" dirty="0">
              <a:latin typeface="+mn-ea"/>
            </a:endParaRP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EE290D7A-E636-3284-60EB-2462675D1EA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5789" y="2069316"/>
            <a:ext cx="6834421" cy="445602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C3591BD9-FC52-6C98-8CDF-132C17A6158A}"/>
              </a:ext>
            </a:extLst>
          </p:cNvPr>
          <p:cNvSpPr/>
          <p:nvPr/>
        </p:nvSpPr>
        <p:spPr>
          <a:xfrm>
            <a:off x="1424608" y="2308985"/>
            <a:ext cx="3996444" cy="327927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FA95F4BD-4CBB-ABFF-03AC-71C01AE09293}"/>
              </a:ext>
            </a:extLst>
          </p:cNvPr>
          <p:cNvSpPr/>
          <p:nvPr/>
        </p:nvSpPr>
        <p:spPr>
          <a:xfrm>
            <a:off x="1535788" y="5805264"/>
            <a:ext cx="5217411" cy="327927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93734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A45570-9EE6-B2EA-1189-A625A4E6C8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BEEA195-6814-C640-601C-E0D657046650}"/>
              </a:ext>
            </a:extLst>
          </p:cNvPr>
          <p:cNvSpPr/>
          <p:nvPr/>
        </p:nvSpPr>
        <p:spPr bwMode="auto">
          <a:xfrm>
            <a:off x="200472" y="332656"/>
            <a:ext cx="9906000" cy="429519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0000" tIns="108000" rIns="90000" bIns="0" anchor="ctr"/>
          <a:lstStyle/>
          <a:p>
            <a:r>
              <a:rPr kumimoji="1" lang="en-US" altLang="ja-JP" sz="2600" dirty="0">
                <a:latin typeface="Meiryo UI" panose="020B0604030504040204" pitchFamily="50" charset="-128"/>
                <a:ea typeface="Meiryo UI" panose="020B0604030504040204" pitchFamily="50" charset="-128"/>
              </a:rPr>
              <a:t>01.</a:t>
            </a:r>
            <a:r>
              <a:rPr kumimoji="1" lang="ja-JP" altLang="en-US" sz="2600" dirty="0">
                <a:latin typeface="Meiryo UI" panose="020B0604030504040204" pitchFamily="50" charset="-128"/>
                <a:ea typeface="Meiryo UI" panose="020B0604030504040204" pitchFamily="50" charset="-128"/>
              </a:rPr>
              <a:t>　「こころの健康といのちに関する意識調査」の結果報告</a:t>
            </a:r>
            <a:endParaRPr kumimoji="1" lang="en-US" altLang="ja-JP" sz="2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>
              <a:defRPr/>
            </a:pPr>
            <a:endParaRPr lang="ja-JP" altLang="en-US" sz="2600" kern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978E9CD4-6920-B624-3C27-94188896443E}"/>
              </a:ext>
            </a:extLst>
          </p:cNvPr>
          <p:cNvSpPr txBox="1"/>
          <p:nvPr/>
        </p:nvSpPr>
        <p:spPr>
          <a:xfrm>
            <a:off x="492769" y="991657"/>
            <a:ext cx="89289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ja-JP" sz="2000" dirty="0">
                <a:latin typeface="+mn-ea"/>
              </a:rPr>
              <a:t>問</a:t>
            </a:r>
            <a:r>
              <a:rPr lang="en-US" altLang="ja-JP" sz="2000" dirty="0">
                <a:latin typeface="+mn-ea"/>
              </a:rPr>
              <a:t>28</a:t>
            </a:r>
            <a:r>
              <a:rPr lang="ja-JP" altLang="en-US" sz="2000" dirty="0">
                <a:latin typeface="+mn-ea"/>
              </a:rPr>
              <a:t>で</a:t>
            </a:r>
            <a:r>
              <a:rPr lang="ja-JP" altLang="ja-JP" sz="2000" dirty="0">
                <a:latin typeface="+mn-ea"/>
              </a:rPr>
              <a:t>「</a:t>
            </a:r>
            <a:r>
              <a:rPr lang="en-US" altLang="ja-JP" sz="2000" dirty="0">
                <a:latin typeface="+mn-ea"/>
              </a:rPr>
              <a:t>11</a:t>
            </a:r>
            <a:r>
              <a:rPr lang="ja-JP" altLang="ja-JP" sz="2000" dirty="0">
                <a:latin typeface="+mn-ea"/>
              </a:rPr>
              <a:t>．相談しなかった」</a:t>
            </a:r>
            <a:r>
              <a:rPr lang="ja-JP" altLang="en-US" sz="2000" dirty="0">
                <a:latin typeface="+mn-ea"/>
              </a:rPr>
              <a:t>とお答えの</a:t>
            </a:r>
            <a:r>
              <a:rPr lang="ja-JP" altLang="ja-JP" sz="2000" dirty="0">
                <a:latin typeface="+mn-ea"/>
              </a:rPr>
              <a:t>方</a:t>
            </a:r>
            <a:r>
              <a:rPr lang="ja-JP" altLang="en-US" sz="2000" dirty="0">
                <a:latin typeface="+mn-ea"/>
              </a:rPr>
              <a:t>が</a:t>
            </a:r>
            <a:r>
              <a:rPr lang="ja-JP" altLang="ja-JP" sz="2000" dirty="0">
                <a:latin typeface="+mn-ea"/>
              </a:rPr>
              <a:t>相談しなかった理由（○はいくつでも）</a:t>
            </a:r>
            <a:r>
              <a:rPr lang="ja-JP" altLang="en-US" sz="2000" dirty="0">
                <a:latin typeface="+mn-ea"/>
              </a:rPr>
              <a:t>（</a:t>
            </a:r>
            <a:r>
              <a:rPr lang="en-US" altLang="ja-JP" sz="2000" dirty="0">
                <a:latin typeface="+mn-ea"/>
              </a:rPr>
              <a:t>P88</a:t>
            </a:r>
            <a:r>
              <a:rPr lang="ja-JP" altLang="en-US" sz="2000" dirty="0">
                <a:latin typeface="+mn-ea"/>
              </a:rPr>
              <a:t>）</a:t>
            </a:r>
            <a:endParaRPr lang="ja-JP" altLang="ja-JP" sz="2000" dirty="0">
              <a:latin typeface="+mn-ea"/>
            </a:endParaRP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D5D666C8-2524-A6D8-3E18-0C844AF8B77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472" y="2031007"/>
            <a:ext cx="4257782" cy="4616491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図 3">
            <a:extLst>
              <a:ext uri="{FF2B5EF4-FFF2-40B4-BE49-F238E27FC236}">
                <a16:creationId xmlns:a16="http://schemas.microsoft.com/office/drawing/2014/main" id="{4B034C2E-D6E6-B727-DAD3-2988A294377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7747" y="2031007"/>
            <a:ext cx="4257781" cy="4826993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422E6C4-6E11-6982-C264-55F1633A5ACC}"/>
              </a:ext>
            </a:extLst>
          </p:cNvPr>
          <p:cNvSpPr txBox="1"/>
          <p:nvPr/>
        </p:nvSpPr>
        <p:spPr>
          <a:xfrm>
            <a:off x="484239" y="1661675"/>
            <a:ext cx="252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【</a:t>
            </a:r>
            <a:r>
              <a:rPr kumimoji="1" lang="ja-JP" altLang="en-US" dirty="0"/>
              <a:t>令和</a:t>
            </a:r>
            <a:r>
              <a:rPr kumimoji="1" lang="en-US" altLang="ja-JP" dirty="0"/>
              <a:t>7</a:t>
            </a:r>
            <a:r>
              <a:rPr kumimoji="1" lang="ja-JP" altLang="en-US" dirty="0"/>
              <a:t>年度調査</a:t>
            </a:r>
            <a:r>
              <a:rPr kumimoji="1" lang="en-US" altLang="ja-JP" dirty="0"/>
              <a:t>】</a:t>
            </a:r>
            <a:endParaRPr kumimoji="1" lang="ja-JP" altLang="en-US" dirty="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98E97D9-5392-08A3-AE62-E5639A44C92A}"/>
              </a:ext>
            </a:extLst>
          </p:cNvPr>
          <p:cNvSpPr txBox="1"/>
          <p:nvPr/>
        </p:nvSpPr>
        <p:spPr>
          <a:xfrm>
            <a:off x="5313040" y="1648710"/>
            <a:ext cx="252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【</a:t>
            </a:r>
            <a:r>
              <a:rPr kumimoji="1" lang="ja-JP" altLang="en-US" dirty="0"/>
              <a:t>令和</a:t>
            </a:r>
            <a:r>
              <a:rPr kumimoji="1" lang="en-US" altLang="ja-JP" dirty="0"/>
              <a:t>2</a:t>
            </a:r>
            <a:r>
              <a:rPr kumimoji="1" lang="ja-JP" altLang="en-US" dirty="0"/>
              <a:t>年度調査</a:t>
            </a:r>
            <a:r>
              <a:rPr kumimoji="1" lang="en-US" altLang="ja-JP" dirty="0"/>
              <a:t>】</a:t>
            </a:r>
            <a:endParaRPr kumimoji="1" lang="ja-JP" altLang="en-US" dirty="0"/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D03AA09-CCCB-B074-D08C-7534C6E8D628}"/>
              </a:ext>
            </a:extLst>
          </p:cNvPr>
          <p:cNvSpPr/>
          <p:nvPr/>
        </p:nvSpPr>
        <p:spPr>
          <a:xfrm>
            <a:off x="200472" y="4838968"/>
            <a:ext cx="2592288" cy="357357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4C7DC162-1F5B-429F-ABA3-7A01C2F95BF8}"/>
              </a:ext>
            </a:extLst>
          </p:cNvPr>
          <p:cNvSpPr/>
          <p:nvPr/>
        </p:nvSpPr>
        <p:spPr>
          <a:xfrm>
            <a:off x="200472" y="5527789"/>
            <a:ext cx="2592288" cy="357357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383AF0FC-82E8-A69C-0179-03682EA36034}"/>
              </a:ext>
            </a:extLst>
          </p:cNvPr>
          <p:cNvSpPr/>
          <p:nvPr/>
        </p:nvSpPr>
        <p:spPr>
          <a:xfrm>
            <a:off x="5313040" y="4712040"/>
            <a:ext cx="1944216" cy="357357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DCBADD3E-CDC7-EF02-D294-145B3214DABD}"/>
              </a:ext>
            </a:extLst>
          </p:cNvPr>
          <p:cNvSpPr/>
          <p:nvPr/>
        </p:nvSpPr>
        <p:spPr>
          <a:xfrm>
            <a:off x="5313040" y="5400861"/>
            <a:ext cx="2160240" cy="357357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526055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94FDB7-12CD-3472-5D60-86FA9FD3ED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306A14C-3CBA-CFE1-1A9F-5030A84350A2}"/>
              </a:ext>
            </a:extLst>
          </p:cNvPr>
          <p:cNvSpPr/>
          <p:nvPr/>
        </p:nvSpPr>
        <p:spPr bwMode="auto">
          <a:xfrm>
            <a:off x="200472" y="332656"/>
            <a:ext cx="9906000" cy="429519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0000" tIns="108000" rIns="90000" bIns="0" anchor="ctr"/>
          <a:lstStyle/>
          <a:p>
            <a:r>
              <a:rPr kumimoji="1" lang="en-US" altLang="ja-JP" sz="2600" dirty="0">
                <a:latin typeface="Meiryo UI" panose="020B0604030504040204" pitchFamily="50" charset="-128"/>
                <a:ea typeface="Meiryo UI" panose="020B0604030504040204" pitchFamily="50" charset="-128"/>
              </a:rPr>
              <a:t>01.</a:t>
            </a:r>
            <a:r>
              <a:rPr kumimoji="1" lang="ja-JP" altLang="en-US" sz="2600" dirty="0">
                <a:latin typeface="Meiryo UI" panose="020B0604030504040204" pitchFamily="50" charset="-128"/>
                <a:ea typeface="Meiryo UI" panose="020B0604030504040204" pitchFamily="50" charset="-128"/>
              </a:rPr>
              <a:t>　「こころの健康といのちに関する意識調査」の結果報告</a:t>
            </a:r>
            <a:endParaRPr kumimoji="1" lang="en-US" altLang="ja-JP" sz="2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>
              <a:defRPr/>
            </a:pPr>
            <a:endParaRPr lang="ja-JP" altLang="en-US" sz="2600" kern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3A2BFEDD-E168-DCF5-24BC-F8026A9DB068}"/>
              </a:ext>
            </a:extLst>
          </p:cNvPr>
          <p:cNvSpPr txBox="1"/>
          <p:nvPr/>
        </p:nvSpPr>
        <p:spPr>
          <a:xfrm>
            <a:off x="488504" y="1196752"/>
            <a:ext cx="89289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ja-JP" sz="2000" dirty="0">
                <a:latin typeface="+mn-ea"/>
              </a:rPr>
              <a:t>問</a:t>
            </a:r>
            <a:r>
              <a:rPr lang="en-US" altLang="ja-JP" sz="2000" dirty="0">
                <a:latin typeface="+mn-ea"/>
              </a:rPr>
              <a:t>28</a:t>
            </a:r>
            <a:r>
              <a:rPr lang="ja-JP" altLang="en-US" sz="2000" dirty="0">
                <a:latin typeface="+mn-ea"/>
              </a:rPr>
              <a:t>で</a:t>
            </a:r>
            <a:r>
              <a:rPr lang="ja-JP" altLang="ja-JP" sz="2000" dirty="0">
                <a:latin typeface="+mn-ea"/>
              </a:rPr>
              <a:t>「</a:t>
            </a:r>
            <a:r>
              <a:rPr lang="en-US" altLang="ja-JP" sz="2000" dirty="0">
                <a:latin typeface="+mn-ea"/>
              </a:rPr>
              <a:t>1</a:t>
            </a:r>
            <a:r>
              <a:rPr lang="ja-JP" altLang="ja-JP" sz="2000" dirty="0">
                <a:latin typeface="+mn-ea"/>
              </a:rPr>
              <a:t>．たびたびあった」又は「</a:t>
            </a:r>
            <a:r>
              <a:rPr lang="en-US" altLang="ja-JP" sz="2000" dirty="0">
                <a:latin typeface="+mn-ea"/>
              </a:rPr>
              <a:t>2</a:t>
            </a:r>
            <a:r>
              <a:rPr lang="ja-JP" altLang="ja-JP" sz="2000" dirty="0">
                <a:latin typeface="+mn-ea"/>
              </a:rPr>
              <a:t>．まれにあった」とお答えの方</a:t>
            </a:r>
            <a:r>
              <a:rPr lang="ja-JP" altLang="en-US" sz="2000" dirty="0">
                <a:latin typeface="+mn-ea"/>
              </a:rPr>
              <a:t>が</a:t>
            </a:r>
            <a:r>
              <a:rPr lang="ja-JP" altLang="ja-JP" sz="2000" dirty="0">
                <a:latin typeface="+mn-ea"/>
              </a:rPr>
              <a:t>そう思うほど悩まれた原因（○はいくつでも）</a:t>
            </a:r>
            <a:r>
              <a:rPr lang="ja-JP" altLang="en-US" sz="2000" dirty="0">
                <a:latin typeface="+mn-ea"/>
              </a:rPr>
              <a:t>（</a:t>
            </a:r>
            <a:r>
              <a:rPr lang="en-US" altLang="ja-JP" sz="2000" dirty="0">
                <a:latin typeface="+mn-ea"/>
              </a:rPr>
              <a:t>P89</a:t>
            </a:r>
            <a:r>
              <a:rPr lang="ja-JP" altLang="en-US" sz="2000" dirty="0">
                <a:latin typeface="+mn-ea"/>
              </a:rPr>
              <a:t>）</a:t>
            </a:r>
            <a:endParaRPr lang="ja-JP" altLang="ja-JP" sz="2000" dirty="0">
              <a:latin typeface="+mn-ea"/>
            </a:endParaRP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A200AEE5-6A7F-9C8E-E83E-58F8C5E6253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2580" y="1988840"/>
            <a:ext cx="7560840" cy="463798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55643BE2-E28C-8D56-4A16-F5F6220CFC96}"/>
              </a:ext>
            </a:extLst>
          </p:cNvPr>
          <p:cNvSpPr/>
          <p:nvPr/>
        </p:nvSpPr>
        <p:spPr>
          <a:xfrm>
            <a:off x="1172580" y="3789040"/>
            <a:ext cx="4572508" cy="648072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CE54FB30-2413-49A1-62C3-DFC9EFC338B5}"/>
              </a:ext>
            </a:extLst>
          </p:cNvPr>
          <p:cNvSpPr/>
          <p:nvPr/>
        </p:nvSpPr>
        <p:spPr>
          <a:xfrm>
            <a:off x="1172580" y="4883896"/>
            <a:ext cx="4572508" cy="648072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28285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タイトル 1"/>
          <p:cNvSpPr txBox="1">
            <a:spLocks/>
          </p:cNvSpPr>
          <p:nvPr/>
        </p:nvSpPr>
        <p:spPr>
          <a:xfrm>
            <a:off x="0" y="1340768"/>
            <a:ext cx="9906000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ja-JP" altLang="en-US" sz="2600" dirty="0">
                <a:latin typeface="Meiryo UI" panose="020B0604030504040204" pitchFamily="50" charset="-128"/>
                <a:ea typeface="Meiryo UI" panose="020B0604030504040204" pitchFamily="50" charset="-128"/>
              </a:rPr>
              <a:t>目　次</a:t>
            </a: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1100572" y="2382559"/>
            <a:ext cx="7704856" cy="2154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600" dirty="0">
                <a:latin typeface="Meiryo UI" panose="020B0604030504040204" pitchFamily="50" charset="-128"/>
                <a:ea typeface="Meiryo UI" panose="020B0604030504040204" pitchFamily="50" charset="-128"/>
              </a:rPr>
              <a:t>01.</a:t>
            </a:r>
            <a:r>
              <a:rPr kumimoji="1" lang="ja-JP" altLang="en-US" sz="2600" dirty="0">
                <a:latin typeface="Meiryo UI" panose="020B0604030504040204" pitchFamily="50" charset="-128"/>
                <a:ea typeface="Meiryo UI" panose="020B0604030504040204" pitchFamily="50" charset="-128"/>
              </a:rPr>
              <a:t>　「こころの健康といのちに関する意識調査報告書」の　　</a:t>
            </a:r>
            <a:endParaRPr kumimoji="1" lang="en-US" altLang="ja-JP" sz="2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26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結果について</a:t>
            </a:r>
            <a:endParaRPr kumimoji="1" lang="en-US" altLang="ja-JP" sz="2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2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en-US" altLang="ja-JP" sz="2600" dirty="0">
                <a:latin typeface="Meiryo UI" panose="020B0604030504040204" pitchFamily="50" charset="-128"/>
                <a:ea typeface="Meiryo UI" panose="020B0604030504040204" pitchFamily="50" charset="-128"/>
              </a:rPr>
              <a:t>02.</a:t>
            </a:r>
            <a:r>
              <a:rPr kumimoji="1" lang="ja-JP" altLang="en-US" sz="2600" dirty="0">
                <a:latin typeface="Meiryo UI" panose="020B0604030504040204" pitchFamily="50" charset="-128"/>
                <a:ea typeface="Meiryo UI" panose="020B0604030504040204" pitchFamily="50" charset="-128"/>
              </a:rPr>
              <a:t>　「救急告示病院における自殺未遂者</a:t>
            </a:r>
            <a:r>
              <a:rPr lang="ja-JP" altLang="en-US" sz="2600" dirty="0">
                <a:latin typeface="Meiryo UI" panose="020B0604030504040204" pitchFamily="50" charset="-128"/>
                <a:ea typeface="Meiryo UI" panose="020B0604030504040204" pitchFamily="50" charset="-128"/>
              </a:rPr>
              <a:t>への対応状況</a:t>
            </a:r>
            <a:endParaRPr lang="en-US" altLang="ja-JP" sz="2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6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等に関する調査報告書</a:t>
            </a:r>
            <a:r>
              <a:rPr kumimoji="1" lang="ja-JP" altLang="en-US" sz="2600" dirty="0">
                <a:latin typeface="Meiryo UI" panose="020B0604030504040204" pitchFamily="50" charset="-128"/>
                <a:ea typeface="Meiryo UI" panose="020B0604030504040204" pitchFamily="50" charset="-128"/>
              </a:rPr>
              <a:t>」の結果について</a:t>
            </a:r>
            <a:endParaRPr kumimoji="1" lang="en-US" altLang="ja-JP" sz="2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9864232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7E270C-C17A-68A1-3DC5-16511AA03F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92B0DBC-B790-F4E9-F454-018AED1D0BBD}"/>
              </a:ext>
            </a:extLst>
          </p:cNvPr>
          <p:cNvSpPr/>
          <p:nvPr/>
        </p:nvSpPr>
        <p:spPr bwMode="auto">
          <a:xfrm>
            <a:off x="200472" y="332656"/>
            <a:ext cx="9906000" cy="429519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0000" tIns="108000" rIns="90000" bIns="0" anchor="ctr"/>
          <a:lstStyle/>
          <a:p>
            <a:r>
              <a:rPr kumimoji="1" lang="en-US" altLang="ja-JP" sz="2600" dirty="0">
                <a:latin typeface="Meiryo UI" panose="020B0604030504040204" pitchFamily="50" charset="-128"/>
                <a:ea typeface="Meiryo UI" panose="020B0604030504040204" pitchFamily="50" charset="-128"/>
              </a:rPr>
              <a:t>01.</a:t>
            </a:r>
            <a:r>
              <a:rPr kumimoji="1" lang="ja-JP" altLang="en-US" sz="2600" dirty="0">
                <a:latin typeface="Meiryo UI" panose="020B0604030504040204" pitchFamily="50" charset="-128"/>
                <a:ea typeface="Meiryo UI" panose="020B0604030504040204" pitchFamily="50" charset="-128"/>
              </a:rPr>
              <a:t>　「こころの健康といのちに関する意識調査」の結果報告</a:t>
            </a:r>
            <a:endParaRPr kumimoji="1" lang="en-US" altLang="ja-JP" sz="2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>
              <a:defRPr/>
            </a:pPr>
            <a:endParaRPr lang="ja-JP" altLang="en-US" sz="2600" kern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5DED0FB9-5DD2-3267-7E0F-6AE1A1402E26}"/>
              </a:ext>
            </a:extLst>
          </p:cNvPr>
          <p:cNvSpPr txBox="1"/>
          <p:nvPr/>
        </p:nvSpPr>
        <p:spPr>
          <a:xfrm>
            <a:off x="488504" y="1196752"/>
            <a:ext cx="89289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ja-JP" sz="2000" dirty="0">
                <a:latin typeface="+mn-ea"/>
              </a:rPr>
              <a:t>問</a:t>
            </a:r>
            <a:r>
              <a:rPr lang="en-US" altLang="ja-JP" sz="2000" dirty="0">
                <a:latin typeface="+mn-ea"/>
              </a:rPr>
              <a:t>29</a:t>
            </a:r>
            <a:r>
              <a:rPr lang="ja-JP" altLang="en-US" sz="2000" dirty="0">
                <a:latin typeface="+mn-ea"/>
              </a:rPr>
              <a:t>　</a:t>
            </a:r>
            <a:r>
              <a:rPr lang="ja-JP" altLang="ja-JP" sz="2000" dirty="0">
                <a:latin typeface="+mn-ea"/>
              </a:rPr>
              <a:t>自殺（自死）を防ぐには、どのような対策の充実が必要だと思いま</a:t>
            </a:r>
            <a:endParaRPr lang="en-US" altLang="ja-JP" sz="2000" dirty="0">
              <a:latin typeface="+mn-ea"/>
            </a:endParaRPr>
          </a:p>
          <a:p>
            <a:r>
              <a:rPr lang="ja-JP" altLang="en-US" sz="2000" dirty="0">
                <a:latin typeface="+mn-ea"/>
              </a:rPr>
              <a:t>　　　 </a:t>
            </a:r>
            <a:r>
              <a:rPr lang="ja-JP" altLang="ja-JP" sz="2000" dirty="0">
                <a:latin typeface="+mn-ea"/>
              </a:rPr>
              <a:t>すか。（〇は</a:t>
            </a:r>
            <a:r>
              <a:rPr lang="en-US" altLang="ja-JP" sz="2000" dirty="0">
                <a:latin typeface="+mn-ea"/>
              </a:rPr>
              <a:t>3</a:t>
            </a:r>
            <a:r>
              <a:rPr lang="ja-JP" altLang="ja-JP" sz="2000" dirty="0">
                <a:latin typeface="+mn-ea"/>
              </a:rPr>
              <a:t>つまで）</a:t>
            </a:r>
            <a:r>
              <a:rPr lang="ja-JP" altLang="en-US" sz="2000" dirty="0">
                <a:latin typeface="+mn-ea"/>
              </a:rPr>
              <a:t>（</a:t>
            </a:r>
            <a:r>
              <a:rPr lang="en-US" altLang="ja-JP" sz="2000" dirty="0">
                <a:latin typeface="+mn-ea"/>
              </a:rPr>
              <a:t>P98</a:t>
            </a:r>
            <a:r>
              <a:rPr lang="ja-JP" altLang="en-US" sz="2000" dirty="0">
                <a:latin typeface="+mn-ea"/>
              </a:rPr>
              <a:t>）</a:t>
            </a:r>
            <a:endParaRPr lang="ja-JP" altLang="ja-JP" sz="2000" dirty="0">
              <a:latin typeface="+mn-ea"/>
            </a:endParaRP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987AD5D8-37FD-4F1E-F9DA-616566FE8AB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6616" y="1904638"/>
            <a:ext cx="6912768" cy="470535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F0D563DC-EE63-51EC-21DE-7F0788CF37E4}"/>
              </a:ext>
            </a:extLst>
          </p:cNvPr>
          <p:cNvSpPr/>
          <p:nvPr/>
        </p:nvSpPr>
        <p:spPr>
          <a:xfrm>
            <a:off x="1496616" y="2060848"/>
            <a:ext cx="4680520" cy="372234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8D7A4450-E14B-564F-FA97-3E6DB870B80A}"/>
              </a:ext>
            </a:extLst>
          </p:cNvPr>
          <p:cNvSpPr/>
          <p:nvPr/>
        </p:nvSpPr>
        <p:spPr>
          <a:xfrm>
            <a:off x="1496616" y="2426407"/>
            <a:ext cx="4248472" cy="372234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D522FCB4-C7F7-2D7F-AA48-B20E5D7D55CA}"/>
              </a:ext>
            </a:extLst>
          </p:cNvPr>
          <p:cNvSpPr/>
          <p:nvPr/>
        </p:nvSpPr>
        <p:spPr>
          <a:xfrm>
            <a:off x="1473239" y="4518197"/>
            <a:ext cx="3479761" cy="372234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614286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1203F8-BA9B-DF9F-EC19-36C355FD3D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タイトル 1">
            <a:extLst>
              <a:ext uri="{FF2B5EF4-FFF2-40B4-BE49-F238E27FC236}">
                <a16:creationId xmlns:a16="http://schemas.microsoft.com/office/drawing/2014/main" id="{9A37CEEB-4440-7AD3-01CC-C91F61DAF4BF}"/>
              </a:ext>
            </a:extLst>
          </p:cNvPr>
          <p:cNvSpPr txBox="1">
            <a:spLocks/>
          </p:cNvSpPr>
          <p:nvPr/>
        </p:nvSpPr>
        <p:spPr>
          <a:xfrm>
            <a:off x="0" y="1196752"/>
            <a:ext cx="9906000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ja-JP" altLang="en-US" sz="2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5D445824-98CF-0B9C-6F5A-5E3C58C22594}"/>
              </a:ext>
            </a:extLst>
          </p:cNvPr>
          <p:cNvSpPr txBox="1"/>
          <p:nvPr/>
        </p:nvSpPr>
        <p:spPr>
          <a:xfrm>
            <a:off x="796988" y="2828835"/>
            <a:ext cx="87129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600" dirty="0">
                <a:latin typeface="Meiryo UI" panose="020B0604030504040204" pitchFamily="50" charset="-128"/>
                <a:ea typeface="Meiryo UI" panose="020B0604030504040204" pitchFamily="50" charset="-128"/>
              </a:rPr>
              <a:t>02.</a:t>
            </a:r>
            <a:r>
              <a:rPr kumimoji="1" lang="ja-JP" altLang="en-US" sz="3600" dirty="0">
                <a:latin typeface="Meiryo UI" panose="020B0604030504040204" pitchFamily="50" charset="-128"/>
                <a:ea typeface="Meiryo UI" panose="020B0604030504040204" pitchFamily="50" charset="-128"/>
              </a:rPr>
              <a:t>　「救急告示病院における自殺未遂者の</a:t>
            </a:r>
            <a:endParaRPr kumimoji="1" lang="en-US" altLang="ja-JP" sz="3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36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実態調査」の結果報告</a:t>
            </a:r>
            <a:endParaRPr kumimoji="1" lang="en-US" altLang="ja-JP" sz="3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890F3676-2848-F033-6BA5-67DEA25BC2A8}"/>
              </a:ext>
            </a:extLst>
          </p:cNvPr>
          <p:cNvSpPr/>
          <p:nvPr/>
        </p:nvSpPr>
        <p:spPr bwMode="auto">
          <a:xfrm>
            <a:off x="200472" y="332656"/>
            <a:ext cx="9906000" cy="429519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0000" tIns="108000" rIns="90000" bIns="0" anchor="ctr"/>
          <a:lstStyle/>
          <a:p>
            <a:pPr algn="ctr">
              <a:defRPr/>
            </a:pPr>
            <a:endParaRPr lang="ja-JP" altLang="en-US" sz="2600" kern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4695552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A7005B-CA17-8D2E-235C-4EC4B83C80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F90CBAD-4E3E-D07A-F622-5ACD34921E09}"/>
              </a:ext>
            </a:extLst>
          </p:cNvPr>
          <p:cNvSpPr/>
          <p:nvPr/>
        </p:nvSpPr>
        <p:spPr bwMode="auto">
          <a:xfrm>
            <a:off x="200472" y="126877"/>
            <a:ext cx="9906000" cy="429519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0000" tIns="108000" rIns="90000" bIns="0" anchor="ctr"/>
          <a:lstStyle/>
          <a:p>
            <a:endParaRPr kumimoji="1" lang="en-US" altLang="ja-JP" sz="2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4915EE17-BAB4-2CFD-0EEA-52BD65044E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574627"/>
              </p:ext>
            </p:extLst>
          </p:nvPr>
        </p:nvGraphicFramePr>
        <p:xfrm>
          <a:off x="488504" y="1700808"/>
          <a:ext cx="9073008" cy="3565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8272">
                  <a:extLst>
                    <a:ext uri="{9D8B030D-6E8A-4147-A177-3AD203B41FA5}">
                      <a16:colId xmlns:a16="http://schemas.microsoft.com/office/drawing/2014/main" val="230147501"/>
                    </a:ext>
                  </a:extLst>
                </a:gridCol>
                <a:gridCol w="6624736">
                  <a:extLst>
                    <a:ext uri="{9D8B030D-6E8A-4147-A177-3AD203B41FA5}">
                      <a16:colId xmlns:a16="http://schemas.microsoft.com/office/drawing/2014/main" val="3144592897"/>
                    </a:ext>
                  </a:extLst>
                </a:gridCol>
              </a:tblGrid>
              <a:tr h="713104">
                <a:tc gridSpan="2">
                  <a:txBody>
                    <a:bodyPr/>
                    <a:lstStyle/>
                    <a:p>
                      <a:r>
                        <a:rPr kumimoji="1" lang="ja-JP" altLang="en-US" sz="3200" dirty="0"/>
                        <a:t>調査の概要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6820581"/>
                  </a:ext>
                </a:extLst>
              </a:tr>
              <a:tr h="71310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調査対象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堺市内の救急告示病院</a:t>
                      </a:r>
                      <a:r>
                        <a:rPr kumimoji="1" lang="en-US" altLang="ja-JP" sz="1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26</a:t>
                      </a:r>
                      <a:r>
                        <a:rPr kumimoji="1" lang="ja-JP" altLang="en-US" sz="1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60162048"/>
                  </a:ext>
                </a:extLst>
              </a:tr>
              <a:tr h="71310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調査方法</a:t>
                      </a:r>
                      <a:endParaRPr kumimoji="1" lang="en-US" altLang="ja-JP" sz="1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メールによる配布・回収</a:t>
                      </a:r>
                      <a:endParaRPr kumimoji="1" lang="en-US" altLang="ja-JP" sz="1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99934461"/>
                  </a:ext>
                </a:extLst>
              </a:tr>
              <a:tr h="71310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回収状況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1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</a:t>
                      </a:r>
                      <a:r>
                        <a:rPr kumimoji="1" lang="ja-JP" altLang="en-US" sz="1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件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04611973"/>
                  </a:ext>
                </a:extLst>
              </a:tr>
              <a:tr h="71310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回答率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50.0</a:t>
                      </a:r>
                      <a:r>
                        <a:rPr kumimoji="1" lang="ja-JP" altLang="en-US" sz="1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％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12213629"/>
                  </a:ext>
                </a:extLst>
              </a:tr>
            </a:tbl>
          </a:graphicData>
        </a:graphic>
      </p:graphicFrame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7707375-B811-3770-0854-F1D1D7D9A3A3}"/>
              </a:ext>
            </a:extLst>
          </p:cNvPr>
          <p:cNvSpPr/>
          <p:nvPr/>
        </p:nvSpPr>
        <p:spPr bwMode="auto">
          <a:xfrm>
            <a:off x="200472" y="332656"/>
            <a:ext cx="9906000" cy="429519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0000" tIns="108000" rIns="90000" bIns="0" anchor="ctr"/>
          <a:lstStyle/>
          <a:p>
            <a:r>
              <a:rPr kumimoji="1" lang="en-US" altLang="ja-JP" sz="2200" dirty="0">
                <a:latin typeface="Meiryo UI" panose="020B0604030504040204" pitchFamily="50" charset="-128"/>
                <a:ea typeface="Meiryo UI" panose="020B0604030504040204" pitchFamily="50" charset="-128"/>
              </a:rPr>
              <a:t>02.</a:t>
            </a:r>
            <a:r>
              <a:rPr kumimoji="1" lang="ja-JP" altLang="en-US" sz="2200" dirty="0">
                <a:latin typeface="Meiryo UI" panose="020B0604030504040204" pitchFamily="50" charset="-128"/>
                <a:ea typeface="Meiryo UI" panose="020B0604030504040204" pitchFamily="50" charset="-128"/>
              </a:rPr>
              <a:t>　「救急告示病院における自殺未遂者の実態調査」の結果報告</a:t>
            </a:r>
            <a:endParaRPr kumimoji="1" lang="en-US" altLang="ja-JP" sz="2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ja-JP" altLang="en-US" sz="2600" kern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0467942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38E77B-7078-1324-81BD-F6AA602FFF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19CC893-5CD6-2C61-E1DD-55753AC2B239}"/>
              </a:ext>
            </a:extLst>
          </p:cNvPr>
          <p:cNvSpPr/>
          <p:nvPr/>
        </p:nvSpPr>
        <p:spPr bwMode="auto">
          <a:xfrm>
            <a:off x="200472" y="332656"/>
            <a:ext cx="9906000" cy="429519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0000" tIns="108000" rIns="90000" bIns="0" anchor="ctr"/>
          <a:lstStyle/>
          <a:p>
            <a:r>
              <a:rPr kumimoji="1" lang="en-US" altLang="ja-JP" sz="2200" dirty="0">
                <a:latin typeface="Meiryo UI" panose="020B0604030504040204" pitchFamily="50" charset="-128"/>
                <a:ea typeface="Meiryo UI" panose="020B0604030504040204" pitchFamily="50" charset="-128"/>
              </a:rPr>
              <a:t>02.</a:t>
            </a:r>
            <a:r>
              <a:rPr kumimoji="1" lang="ja-JP" altLang="en-US" sz="2200" dirty="0">
                <a:latin typeface="Meiryo UI" panose="020B0604030504040204" pitchFamily="50" charset="-128"/>
                <a:ea typeface="Meiryo UI" panose="020B0604030504040204" pitchFamily="50" charset="-128"/>
              </a:rPr>
              <a:t>　「救急告示病院における自殺未遂者の実態調査」の結果報告</a:t>
            </a:r>
            <a:endParaRPr kumimoji="1" lang="en-US" altLang="ja-JP" sz="2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ja-JP" altLang="en-US" sz="2600" kern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3090F32A-391A-D44A-D751-CC7444B18416}"/>
              </a:ext>
            </a:extLst>
          </p:cNvPr>
          <p:cNvSpPr txBox="1"/>
          <p:nvPr/>
        </p:nvSpPr>
        <p:spPr>
          <a:xfrm>
            <a:off x="200472" y="1901531"/>
            <a:ext cx="252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【</a:t>
            </a:r>
            <a:r>
              <a:rPr kumimoji="1" lang="ja-JP" altLang="en-US" dirty="0"/>
              <a:t>令和</a:t>
            </a:r>
            <a:r>
              <a:rPr kumimoji="1" lang="en-US" altLang="ja-JP" dirty="0"/>
              <a:t>7</a:t>
            </a:r>
            <a:r>
              <a:rPr kumimoji="1" lang="ja-JP" altLang="en-US" dirty="0"/>
              <a:t>年度調査</a:t>
            </a:r>
            <a:r>
              <a:rPr kumimoji="1" lang="en-US" altLang="ja-JP" dirty="0"/>
              <a:t>】</a:t>
            </a:r>
            <a:endParaRPr kumimoji="1" lang="ja-JP" altLang="en-US" dirty="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AAD9DB3D-7EC9-C65E-8555-3D0059F182A5}"/>
              </a:ext>
            </a:extLst>
          </p:cNvPr>
          <p:cNvSpPr txBox="1"/>
          <p:nvPr/>
        </p:nvSpPr>
        <p:spPr>
          <a:xfrm>
            <a:off x="5268368" y="1901531"/>
            <a:ext cx="252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【</a:t>
            </a:r>
            <a:r>
              <a:rPr kumimoji="1" lang="ja-JP" altLang="en-US" dirty="0"/>
              <a:t>令和</a:t>
            </a:r>
            <a:r>
              <a:rPr kumimoji="1" lang="en-US" altLang="ja-JP" dirty="0"/>
              <a:t>2</a:t>
            </a:r>
            <a:r>
              <a:rPr kumimoji="1" lang="ja-JP" altLang="en-US" dirty="0"/>
              <a:t>年度調査</a:t>
            </a:r>
            <a:r>
              <a:rPr kumimoji="1" lang="en-US" altLang="ja-JP" dirty="0"/>
              <a:t>】</a:t>
            </a:r>
            <a:endParaRPr kumimoji="1" lang="ja-JP" altLang="en-US" dirty="0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5938ACEF-714A-E790-A5E1-43D26247C262}"/>
              </a:ext>
            </a:extLst>
          </p:cNvPr>
          <p:cNvSpPr txBox="1"/>
          <p:nvPr/>
        </p:nvSpPr>
        <p:spPr>
          <a:xfrm>
            <a:off x="350175" y="1131507"/>
            <a:ext cx="66607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/>
              <a:t>自殺未遂者の</a:t>
            </a:r>
            <a:r>
              <a:rPr lang="ja-JP" altLang="ja-JP" sz="2000" dirty="0"/>
              <a:t>性・年齢別</a:t>
            </a:r>
            <a:r>
              <a:rPr lang="ja-JP" altLang="en-US" sz="2000" dirty="0"/>
              <a:t>人数</a:t>
            </a:r>
            <a:r>
              <a:rPr kumimoji="1" lang="ja-JP" altLang="en-US" sz="2000" dirty="0">
                <a:latin typeface="+mn-ea"/>
              </a:rPr>
              <a:t>（</a:t>
            </a:r>
            <a:r>
              <a:rPr kumimoji="1" lang="en-US" altLang="ja-JP" sz="2000" dirty="0">
                <a:latin typeface="+mn-ea"/>
              </a:rPr>
              <a:t>P19</a:t>
            </a:r>
            <a:r>
              <a:rPr kumimoji="1" lang="ja-JP" altLang="en-US" sz="2000" dirty="0">
                <a:latin typeface="+mn-ea"/>
              </a:rPr>
              <a:t>）</a:t>
            </a:r>
          </a:p>
        </p:txBody>
      </p:sp>
      <p:pic>
        <p:nvPicPr>
          <p:cNvPr id="12" name="図 11">
            <a:extLst>
              <a:ext uri="{FF2B5EF4-FFF2-40B4-BE49-F238E27FC236}">
                <a16:creationId xmlns:a16="http://schemas.microsoft.com/office/drawing/2014/main" id="{97C6059C-4D6A-4238-824A-323FE42E8A0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989" y="2270863"/>
            <a:ext cx="3954753" cy="4254481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690F89E9-10C0-2D58-9D4A-D7E9FD67BCF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8368" y="2270863"/>
            <a:ext cx="3954753" cy="4254481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54600A05-2E6A-D047-F0B4-94C4C654803F}"/>
              </a:ext>
            </a:extLst>
          </p:cNvPr>
          <p:cNvSpPr/>
          <p:nvPr/>
        </p:nvSpPr>
        <p:spPr>
          <a:xfrm>
            <a:off x="200472" y="2461548"/>
            <a:ext cx="3954753" cy="893038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0AE6F412-AF37-74B9-F64C-C4C1867D452F}"/>
              </a:ext>
            </a:extLst>
          </p:cNvPr>
          <p:cNvSpPr/>
          <p:nvPr/>
        </p:nvSpPr>
        <p:spPr>
          <a:xfrm>
            <a:off x="5153472" y="2461548"/>
            <a:ext cx="3954753" cy="893038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177219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EB2D32-4C49-B754-50F0-B1B50BA23A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782618E-B1C5-DAED-B7D7-4AD2996B0DD2}"/>
              </a:ext>
            </a:extLst>
          </p:cNvPr>
          <p:cNvSpPr/>
          <p:nvPr/>
        </p:nvSpPr>
        <p:spPr bwMode="auto">
          <a:xfrm>
            <a:off x="200472" y="332656"/>
            <a:ext cx="9906000" cy="429519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0000" tIns="108000" rIns="90000" bIns="0" anchor="ctr"/>
          <a:lstStyle/>
          <a:p>
            <a:r>
              <a:rPr kumimoji="1" lang="en-US" altLang="ja-JP" sz="2200" dirty="0">
                <a:latin typeface="Meiryo UI" panose="020B0604030504040204" pitchFamily="50" charset="-128"/>
                <a:ea typeface="Meiryo UI" panose="020B0604030504040204" pitchFamily="50" charset="-128"/>
              </a:rPr>
              <a:t>02.</a:t>
            </a:r>
            <a:r>
              <a:rPr kumimoji="1" lang="ja-JP" altLang="en-US" sz="2200" dirty="0">
                <a:latin typeface="Meiryo UI" panose="020B0604030504040204" pitchFamily="50" charset="-128"/>
                <a:ea typeface="Meiryo UI" panose="020B0604030504040204" pitchFamily="50" charset="-128"/>
              </a:rPr>
              <a:t>　「救急告示病院における自殺未遂者の実態調査」の結果報告</a:t>
            </a:r>
            <a:endParaRPr kumimoji="1" lang="en-US" altLang="ja-JP" sz="2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ja-JP" altLang="en-US" sz="2600" kern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35A795E-EB3E-FB3C-3375-7ECAE8D66B11}"/>
              </a:ext>
            </a:extLst>
          </p:cNvPr>
          <p:cNvSpPr txBox="1"/>
          <p:nvPr/>
        </p:nvSpPr>
        <p:spPr>
          <a:xfrm>
            <a:off x="200472" y="1901531"/>
            <a:ext cx="252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【</a:t>
            </a:r>
            <a:r>
              <a:rPr kumimoji="1" lang="ja-JP" altLang="en-US" dirty="0"/>
              <a:t>令和</a:t>
            </a:r>
            <a:r>
              <a:rPr kumimoji="1" lang="en-US" altLang="ja-JP" dirty="0"/>
              <a:t>7</a:t>
            </a:r>
            <a:r>
              <a:rPr kumimoji="1" lang="ja-JP" altLang="en-US" dirty="0"/>
              <a:t>年度調査</a:t>
            </a:r>
            <a:r>
              <a:rPr kumimoji="1" lang="en-US" altLang="ja-JP" dirty="0"/>
              <a:t>】</a:t>
            </a:r>
            <a:endParaRPr kumimoji="1" lang="ja-JP" altLang="en-US" dirty="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5A981BE-C5F2-4F62-8312-6B68E44416D3}"/>
              </a:ext>
            </a:extLst>
          </p:cNvPr>
          <p:cNvSpPr txBox="1"/>
          <p:nvPr/>
        </p:nvSpPr>
        <p:spPr>
          <a:xfrm>
            <a:off x="5268368" y="1901531"/>
            <a:ext cx="252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【</a:t>
            </a:r>
            <a:r>
              <a:rPr kumimoji="1" lang="ja-JP" altLang="en-US" dirty="0"/>
              <a:t>令和</a:t>
            </a:r>
            <a:r>
              <a:rPr kumimoji="1" lang="en-US" altLang="ja-JP" dirty="0"/>
              <a:t>2</a:t>
            </a:r>
            <a:r>
              <a:rPr kumimoji="1" lang="ja-JP" altLang="en-US" dirty="0"/>
              <a:t>年度調査</a:t>
            </a:r>
            <a:r>
              <a:rPr kumimoji="1" lang="en-US" altLang="ja-JP" dirty="0"/>
              <a:t>】</a:t>
            </a:r>
            <a:endParaRPr kumimoji="1" lang="ja-JP" altLang="en-US" dirty="0"/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601B8344-31EA-CC35-025F-4B5EA8A8721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488" y="2276872"/>
            <a:ext cx="4289555" cy="4248472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964D3BA5-5F29-93AE-5849-0ECA031F5ED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1958" y="2270863"/>
            <a:ext cx="4433570" cy="4248472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31F18C0C-14BF-74FB-971C-5299B61C595C}"/>
              </a:ext>
            </a:extLst>
          </p:cNvPr>
          <p:cNvSpPr txBox="1"/>
          <p:nvPr/>
        </p:nvSpPr>
        <p:spPr>
          <a:xfrm>
            <a:off x="350175" y="1131507"/>
            <a:ext cx="66607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>
                <a:latin typeface="+mn-ea"/>
              </a:rPr>
              <a:t>自殺未遂の方法別内訳人数（延べ人数）（</a:t>
            </a:r>
            <a:r>
              <a:rPr kumimoji="1" lang="en-US" altLang="ja-JP" sz="2000" dirty="0">
                <a:latin typeface="+mn-ea"/>
              </a:rPr>
              <a:t>P20</a:t>
            </a:r>
            <a:r>
              <a:rPr kumimoji="1" lang="ja-JP" altLang="en-US" sz="2000" dirty="0">
                <a:latin typeface="+mn-ea"/>
              </a:rPr>
              <a:t>）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B2B95CAA-957B-B110-5AAD-F650E0D55CFE}"/>
              </a:ext>
            </a:extLst>
          </p:cNvPr>
          <p:cNvSpPr/>
          <p:nvPr/>
        </p:nvSpPr>
        <p:spPr>
          <a:xfrm>
            <a:off x="200473" y="2456111"/>
            <a:ext cx="4433570" cy="369332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C47C0D01-4FCE-2BC4-9BB1-0699F3958357}"/>
              </a:ext>
            </a:extLst>
          </p:cNvPr>
          <p:cNvSpPr/>
          <p:nvPr/>
        </p:nvSpPr>
        <p:spPr>
          <a:xfrm>
            <a:off x="5127942" y="2455529"/>
            <a:ext cx="4433570" cy="369332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89563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3A3D6D-A6BB-0F82-0C51-F93755A8D1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タイトル 1">
            <a:extLst>
              <a:ext uri="{FF2B5EF4-FFF2-40B4-BE49-F238E27FC236}">
                <a16:creationId xmlns:a16="http://schemas.microsoft.com/office/drawing/2014/main" id="{F23FD3E9-B0EC-C6B8-E8AE-F0D9C1D46CE4}"/>
              </a:ext>
            </a:extLst>
          </p:cNvPr>
          <p:cNvSpPr txBox="1">
            <a:spLocks/>
          </p:cNvSpPr>
          <p:nvPr/>
        </p:nvSpPr>
        <p:spPr>
          <a:xfrm>
            <a:off x="0" y="1196752"/>
            <a:ext cx="9906000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ja-JP" altLang="en-US" sz="2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94F71427-92D4-6A05-20E9-435E2E68993A}"/>
              </a:ext>
            </a:extLst>
          </p:cNvPr>
          <p:cNvSpPr txBox="1"/>
          <p:nvPr/>
        </p:nvSpPr>
        <p:spPr>
          <a:xfrm>
            <a:off x="796988" y="2828835"/>
            <a:ext cx="87129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600" dirty="0">
                <a:latin typeface="Meiryo UI" panose="020B0604030504040204" pitchFamily="50" charset="-128"/>
                <a:ea typeface="Meiryo UI" panose="020B0604030504040204" pitchFamily="50" charset="-128"/>
              </a:rPr>
              <a:t>01.</a:t>
            </a:r>
            <a:r>
              <a:rPr kumimoji="1" lang="ja-JP" altLang="en-US" sz="3600" dirty="0">
                <a:latin typeface="Meiryo UI" panose="020B0604030504040204" pitchFamily="50" charset="-128"/>
                <a:ea typeface="Meiryo UI" panose="020B0604030504040204" pitchFamily="50" charset="-128"/>
              </a:rPr>
              <a:t>　「こころの健康といのちに関する意識調査」　</a:t>
            </a:r>
            <a:endParaRPr kumimoji="1" lang="en-US" altLang="ja-JP" sz="3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36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の結果報告</a:t>
            </a:r>
            <a:endParaRPr kumimoji="1" lang="en-US" altLang="ja-JP" sz="3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4D75B9C2-C9AC-262A-2CAA-DAB63FD0EFD0}"/>
              </a:ext>
            </a:extLst>
          </p:cNvPr>
          <p:cNvSpPr/>
          <p:nvPr/>
        </p:nvSpPr>
        <p:spPr bwMode="auto">
          <a:xfrm>
            <a:off x="200472" y="332656"/>
            <a:ext cx="9906000" cy="429519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0000" tIns="108000" rIns="90000" bIns="0" anchor="ctr"/>
          <a:lstStyle/>
          <a:p>
            <a:endParaRPr kumimoji="1" lang="en-US" altLang="ja-JP" sz="2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598284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/>
          <p:cNvSpPr/>
          <p:nvPr/>
        </p:nvSpPr>
        <p:spPr bwMode="auto">
          <a:xfrm>
            <a:off x="200472" y="126877"/>
            <a:ext cx="9906000" cy="429519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0000" tIns="108000" rIns="90000" bIns="0" anchor="ctr"/>
          <a:lstStyle/>
          <a:p>
            <a:r>
              <a:rPr kumimoji="1" lang="en-US" altLang="ja-JP" sz="2600" dirty="0">
                <a:latin typeface="Meiryo UI" panose="020B0604030504040204" pitchFamily="50" charset="-128"/>
                <a:ea typeface="Meiryo UI" panose="020B0604030504040204" pitchFamily="50" charset="-128"/>
              </a:rPr>
              <a:t>01.</a:t>
            </a:r>
            <a:r>
              <a:rPr kumimoji="1" lang="ja-JP" altLang="en-US" sz="2600" dirty="0">
                <a:latin typeface="Meiryo UI" panose="020B0604030504040204" pitchFamily="50" charset="-128"/>
                <a:ea typeface="Meiryo UI" panose="020B0604030504040204" pitchFamily="50" charset="-128"/>
              </a:rPr>
              <a:t>　「こころの健康といのちに関する意識調査」の結果報告</a:t>
            </a:r>
            <a:endParaRPr kumimoji="1" lang="en-US" altLang="ja-JP" sz="2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86BF13BA-F512-713D-96E8-AFB66A80CD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773185"/>
              </p:ext>
            </p:extLst>
          </p:nvPr>
        </p:nvGraphicFramePr>
        <p:xfrm>
          <a:off x="488504" y="1700808"/>
          <a:ext cx="9073008" cy="3565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8272">
                  <a:extLst>
                    <a:ext uri="{9D8B030D-6E8A-4147-A177-3AD203B41FA5}">
                      <a16:colId xmlns:a16="http://schemas.microsoft.com/office/drawing/2014/main" val="230147501"/>
                    </a:ext>
                  </a:extLst>
                </a:gridCol>
                <a:gridCol w="6624736">
                  <a:extLst>
                    <a:ext uri="{9D8B030D-6E8A-4147-A177-3AD203B41FA5}">
                      <a16:colId xmlns:a16="http://schemas.microsoft.com/office/drawing/2014/main" val="3144592897"/>
                    </a:ext>
                  </a:extLst>
                </a:gridCol>
              </a:tblGrid>
              <a:tr h="713104">
                <a:tc gridSpan="2">
                  <a:txBody>
                    <a:bodyPr/>
                    <a:lstStyle/>
                    <a:p>
                      <a:r>
                        <a:rPr kumimoji="1" lang="ja-JP" altLang="en-US" sz="3200" dirty="0"/>
                        <a:t>調査の概要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6820581"/>
                  </a:ext>
                </a:extLst>
              </a:tr>
              <a:tr h="71310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調査対象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堺市在住の</a:t>
                      </a:r>
                      <a:r>
                        <a:rPr kumimoji="1" lang="en-US" altLang="ja-JP" sz="1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</a:t>
                      </a:r>
                      <a:r>
                        <a:rPr kumimoji="1" lang="ja-JP" altLang="en-US" sz="1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歳以上の</a:t>
                      </a:r>
                      <a:r>
                        <a:rPr kumimoji="1" lang="en-US" altLang="ja-JP" sz="1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5,000</a:t>
                      </a:r>
                      <a:r>
                        <a:rPr kumimoji="1" lang="ja-JP" altLang="en-US" sz="1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人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60162048"/>
                  </a:ext>
                </a:extLst>
              </a:tr>
              <a:tr h="71310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調査方法</a:t>
                      </a:r>
                      <a:endParaRPr kumimoji="1" lang="en-US" altLang="ja-JP" sz="1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郵送配布</a:t>
                      </a:r>
                      <a:endParaRPr kumimoji="1" lang="en-US" altLang="ja-JP" sz="1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郵送回収またはインターネットによる回答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9934461"/>
                  </a:ext>
                </a:extLst>
              </a:tr>
              <a:tr h="71310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回収状況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1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1,629</a:t>
                      </a:r>
                      <a:r>
                        <a:rPr kumimoji="1" lang="ja-JP" altLang="en-US" sz="1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通</a:t>
                      </a:r>
                      <a:endParaRPr kumimoji="1" lang="en-US" altLang="ja-JP" sz="1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（うちネット回答</a:t>
                      </a:r>
                      <a:r>
                        <a:rPr kumimoji="1" lang="en-US" altLang="ja-JP" sz="1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653</a:t>
                      </a:r>
                      <a:r>
                        <a:rPr kumimoji="1" lang="ja-JP" altLang="en-US" sz="1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件）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4611973"/>
                  </a:ext>
                </a:extLst>
              </a:tr>
              <a:tr h="71310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回答率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29.7</a:t>
                      </a:r>
                      <a:r>
                        <a:rPr kumimoji="1" lang="ja-JP" altLang="en-US" sz="1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％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122136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71474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3A5AF7-4F18-BFFE-6BDF-FE43DCBD4C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タイトル 1">
            <a:extLst>
              <a:ext uri="{FF2B5EF4-FFF2-40B4-BE49-F238E27FC236}">
                <a16:creationId xmlns:a16="http://schemas.microsoft.com/office/drawing/2014/main" id="{CB5DA6E0-67C0-5459-4405-1F1D0AE08BB5}"/>
              </a:ext>
            </a:extLst>
          </p:cNvPr>
          <p:cNvSpPr txBox="1">
            <a:spLocks/>
          </p:cNvSpPr>
          <p:nvPr/>
        </p:nvSpPr>
        <p:spPr>
          <a:xfrm>
            <a:off x="0" y="1196752"/>
            <a:ext cx="9906000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ja-JP" altLang="en-US" sz="2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CDEB2E2F-66F6-8895-F743-6D631F923841}"/>
              </a:ext>
            </a:extLst>
          </p:cNvPr>
          <p:cNvSpPr txBox="1"/>
          <p:nvPr/>
        </p:nvSpPr>
        <p:spPr>
          <a:xfrm>
            <a:off x="1856656" y="3105834"/>
            <a:ext cx="61926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/>
              <a:t>ストレスや悩み事について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A7422A23-EBE3-82A2-BFED-8736CC6E76D6}"/>
              </a:ext>
            </a:extLst>
          </p:cNvPr>
          <p:cNvSpPr/>
          <p:nvPr/>
        </p:nvSpPr>
        <p:spPr bwMode="auto">
          <a:xfrm>
            <a:off x="200472" y="332656"/>
            <a:ext cx="9906000" cy="429519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0000" tIns="108000" rIns="90000" bIns="0" anchor="ctr"/>
          <a:lstStyle/>
          <a:p>
            <a:r>
              <a:rPr kumimoji="1" lang="en-US" altLang="ja-JP" sz="2600" dirty="0">
                <a:latin typeface="Meiryo UI" panose="020B0604030504040204" pitchFamily="50" charset="-128"/>
                <a:ea typeface="Meiryo UI" panose="020B0604030504040204" pitchFamily="50" charset="-128"/>
              </a:rPr>
              <a:t>01.</a:t>
            </a:r>
            <a:r>
              <a:rPr kumimoji="1" lang="ja-JP" altLang="en-US" sz="2600" dirty="0">
                <a:latin typeface="Meiryo UI" panose="020B0604030504040204" pitchFamily="50" charset="-128"/>
                <a:ea typeface="Meiryo UI" panose="020B0604030504040204" pitchFamily="50" charset="-128"/>
              </a:rPr>
              <a:t>　「こころの健康といのちに関する意識調査」の結果報告</a:t>
            </a:r>
            <a:endParaRPr kumimoji="1" lang="en-US" altLang="ja-JP" sz="2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>
              <a:defRPr/>
            </a:pPr>
            <a:endParaRPr lang="ja-JP" altLang="en-US" sz="2600" kern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054398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/>
          <p:cNvSpPr/>
          <p:nvPr/>
        </p:nvSpPr>
        <p:spPr bwMode="auto">
          <a:xfrm>
            <a:off x="200472" y="332656"/>
            <a:ext cx="9906000" cy="429519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0000" tIns="108000" rIns="90000" bIns="0" anchor="ctr"/>
          <a:lstStyle/>
          <a:p>
            <a:r>
              <a:rPr kumimoji="1" lang="en-US" altLang="ja-JP" sz="2600" dirty="0">
                <a:latin typeface="Meiryo UI" panose="020B0604030504040204" pitchFamily="50" charset="-128"/>
                <a:ea typeface="Meiryo UI" panose="020B0604030504040204" pitchFamily="50" charset="-128"/>
              </a:rPr>
              <a:t>01.</a:t>
            </a:r>
            <a:r>
              <a:rPr kumimoji="1" lang="ja-JP" altLang="en-US" sz="2600" dirty="0">
                <a:latin typeface="Meiryo UI" panose="020B0604030504040204" pitchFamily="50" charset="-128"/>
                <a:ea typeface="Meiryo UI" panose="020B0604030504040204" pitchFamily="50" charset="-128"/>
              </a:rPr>
              <a:t>　「こころの健康といのちに関する意識調査」の結果報告</a:t>
            </a:r>
          </a:p>
          <a:p>
            <a:pPr algn="ctr">
              <a:defRPr/>
            </a:pPr>
            <a:endParaRPr lang="ja-JP" altLang="en-US" sz="2600" kern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8B9ED1BA-9EA6-A9BF-DCA9-A3E1B361D0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1326" y="1939672"/>
            <a:ext cx="8280920" cy="4585672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39D1B8CB-C239-6B2B-9948-085A57103EBF}"/>
              </a:ext>
            </a:extLst>
          </p:cNvPr>
          <p:cNvSpPr txBox="1"/>
          <p:nvPr/>
        </p:nvSpPr>
        <p:spPr>
          <a:xfrm>
            <a:off x="488504" y="1196752"/>
            <a:ext cx="8928992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ja-JP" sz="2000" dirty="0">
                <a:latin typeface="+mn-ea"/>
              </a:rPr>
              <a:t>問</a:t>
            </a:r>
            <a:r>
              <a:rPr lang="en-US" altLang="ja-JP" sz="2000" dirty="0">
                <a:latin typeface="+mn-ea"/>
              </a:rPr>
              <a:t>15</a:t>
            </a:r>
            <a:r>
              <a:rPr lang="ja-JP" altLang="en-US" sz="2000" dirty="0">
                <a:latin typeface="+mn-ea"/>
              </a:rPr>
              <a:t>　</a:t>
            </a:r>
            <a:r>
              <a:rPr lang="ja-JP" altLang="ja-JP" sz="2000" dirty="0">
                <a:latin typeface="+mn-ea"/>
              </a:rPr>
              <a:t>あなたは、どのような方法でストレスを解消していますか。（</a:t>
            </a:r>
            <a:r>
              <a:rPr lang="en-US" altLang="ja-JP" sz="2000" dirty="0">
                <a:latin typeface="+mn-ea"/>
              </a:rPr>
              <a:t>○</a:t>
            </a:r>
            <a:r>
              <a:rPr lang="ja-JP" altLang="ja-JP" sz="2000" dirty="0">
                <a:latin typeface="+mn-ea"/>
              </a:rPr>
              <a:t>はい</a:t>
            </a:r>
            <a:r>
              <a:rPr lang="ja-JP" altLang="en-US" sz="2000" dirty="0">
                <a:latin typeface="+mn-ea"/>
              </a:rPr>
              <a:t>　　</a:t>
            </a:r>
            <a:endParaRPr lang="en-US" altLang="ja-JP" sz="2000" dirty="0">
              <a:latin typeface="+mn-ea"/>
            </a:endParaRPr>
          </a:p>
          <a:p>
            <a:r>
              <a:rPr lang="ja-JP" altLang="en-US" sz="2000" dirty="0">
                <a:latin typeface="+mn-ea"/>
              </a:rPr>
              <a:t>　　　 </a:t>
            </a:r>
            <a:r>
              <a:rPr lang="ja-JP" altLang="ja-JP" sz="2000" dirty="0">
                <a:latin typeface="+mn-ea"/>
              </a:rPr>
              <a:t>くつでも）</a:t>
            </a:r>
            <a:r>
              <a:rPr lang="ja-JP" altLang="en-US" sz="2000" dirty="0">
                <a:latin typeface="+mn-ea"/>
              </a:rPr>
              <a:t>（</a:t>
            </a:r>
            <a:r>
              <a:rPr lang="en-US" altLang="ja-JP" sz="2000" dirty="0">
                <a:latin typeface="+mn-ea"/>
              </a:rPr>
              <a:t>P20</a:t>
            </a:r>
            <a:r>
              <a:rPr lang="ja-JP" altLang="en-US" sz="2000" dirty="0">
                <a:latin typeface="+mn-ea"/>
              </a:rPr>
              <a:t>）</a:t>
            </a:r>
            <a:endParaRPr lang="ja-JP" altLang="ja-JP" sz="2000" dirty="0">
              <a:latin typeface="+mn-ea"/>
            </a:endParaRPr>
          </a:p>
          <a:p>
            <a:endParaRPr kumimoji="1" lang="ja-JP" altLang="en-US" dirty="0"/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D697079B-D41B-0994-306D-E9801BDD2724}"/>
              </a:ext>
            </a:extLst>
          </p:cNvPr>
          <p:cNvSpPr/>
          <p:nvPr/>
        </p:nvSpPr>
        <p:spPr>
          <a:xfrm>
            <a:off x="4808984" y="2924557"/>
            <a:ext cx="2736304" cy="432048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B7C94604-3F81-3DFC-B611-CB132CC7B1FA}"/>
              </a:ext>
            </a:extLst>
          </p:cNvPr>
          <p:cNvSpPr/>
          <p:nvPr/>
        </p:nvSpPr>
        <p:spPr>
          <a:xfrm>
            <a:off x="4782268" y="4137466"/>
            <a:ext cx="2736304" cy="432048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1559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35F88B-B2F8-6DA4-81DF-3046DE860E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F285F78-E207-A53D-5DB0-3C42B3A11458}"/>
              </a:ext>
            </a:extLst>
          </p:cNvPr>
          <p:cNvSpPr/>
          <p:nvPr/>
        </p:nvSpPr>
        <p:spPr bwMode="auto">
          <a:xfrm>
            <a:off x="200472" y="332656"/>
            <a:ext cx="9906000" cy="429519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0000" tIns="108000" rIns="90000" bIns="0" anchor="ctr"/>
          <a:lstStyle/>
          <a:p>
            <a:r>
              <a:rPr kumimoji="1" lang="en-US" altLang="ja-JP" sz="2600" dirty="0">
                <a:latin typeface="Meiryo UI" panose="020B0604030504040204" pitchFamily="50" charset="-128"/>
                <a:ea typeface="Meiryo UI" panose="020B0604030504040204" pitchFamily="50" charset="-128"/>
              </a:rPr>
              <a:t>01.</a:t>
            </a:r>
            <a:r>
              <a:rPr kumimoji="1" lang="ja-JP" altLang="en-US" sz="2600" dirty="0">
                <a:latin typeface="Meiryo UI" panose="020B0604030504040204" pitchFamily="50" charset="-128"/>
                <a:ea typeface="Meiryo UI" panose="020B0604030504040204" pitchFamily="50" charset="-128"/>
              </a:rPr>
              <a:t>　「こころの健康といのちに関する意識調査」の結果報告</a:t>
            </a:r>
            <a:endParaRPr kumimoji="1" lang="en-US" altLang="ja-JP" sz="2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>
              <a:defRPr/>
            </a:pPr>
            <a:endParaRPr lang="ja-JP" altLang="en-US" sz="2600" kern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80F3F38E-81BB-5EB3-2536-5DF2C3C6428F}"/>
              </a:ext>
            </a:extLst>
          </p:cNvPr>
          <p:cNvSpPr txBox="1"/>
          <p:nvPr/>
        </p:nvSpPr>
        <p:spPr>
          <a:xfrm>
            <a:off x="488504" y="1196752"/>
            <a:ext cx="89289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ja-JP" sz="2000" dirty="0">
                <a:latin typeface="+mn-ea"/>
              </a:rPr>
              <a:t>問</a:t>
            </a:r>
            <a:r>
              <a:rPr lang="en-US" altLang="ja-JP" sz="2000" dirty="0">
                <a:latin typeface="+mn-ea"/>
              </a:rPr>
              <a:t>16</a:t>
            </a:r>
            <a:r>
              <a:rPr lang="ja-JP" altLang="en-US" sz="2000" dirty="0">
                <a:latin typeface="+mn-ea"/>
              </a:rPr>
              <a:t>　</a:t>
            </a:r>
            <a:r>
              <a:rPr lang="ja-JP" altLang="ja-JP" sz="2000" dirty="0">
                <a:latin typeface="+mn-ea"/>
              </a:rPr>
              <a:t>あなたは、悩みやストレスを感じたときに、誰に相談しますか。（</a:t>
            </a:r>
            <a:r>
              <a:rPr lang="en-US" altLang="ja-JP" sz="2000" dirty="0">
                <a:latin typeface="+mn-ea"/>
              </a:rPr>
              <a:t>○</a:t>
            </a:r>
          </a:p>
          <a:p>
            <a:r>
              <a:rPr lang="ja-JP" altLang="en-US" sz="2000" dirty="0">
                <a:latin typeface="+mn-ea"/>
              </a:rPr>
              <a:t>　　　 </a:t>
            </a:r>
            <a:r>
              <a:rPr lang="ja-JP" altLang="ja-JP" sz="2000" dirty="0">
                <a:latin typeface="+mn-ea"/>
              </a:rPr>
              <a:t>はいくつでも</a:t>
            </a:r>
            <a:r>
              <a:rPr lang="ja-JP" altLang="en-US" sz="2000" dirty="0">
                <a:latin typeface="+mn-ea"/>
              </a:rPr>
              <a:t>）（</a:t>
            </a:r>
            <a:r>
              <a:rPr lang="en-US" altLang="ja-JP" sz="2000" dirty="0">
                <a:latin typeface="+mn-ea"/>
              </a:rPr>
              <a:t>P22</a:t>
            </a:r>
            <a:r>
              <a:rPr lang="ja-JP" altLang="en-US" sz="2000" dirty="0">
                <a:latin typeface="+mn-ea"/>
              </a:rPr>
              <a:t>）</a:t>
            </a:r>
            <a:endParaRPr lang="ja-JP" altLang="ja-JP" sz="2000" dirty="0">
              <a:latin typeface="+mn-ea"/>
            </a:endParaRP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9C27BC34-AEDA-4072-7A0E-8EBA0DFC91A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9153" y="1938562"/>
            <a:ext cx="7272808" cy="4544308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C4BD9E4B-FA0A-885C-37A9-90DBAB0B97A3}"/>
              </a:ext>
            </a:extLst>
          </p:cNvPr>
          <p:cNvSpPr/>
          <p:nvPr/>
        </p:nvSpPr>
        <p:spPr>
          <a:xfrm>
            <a:off x="1316596" y="2123191"/>
            <a:ext cx="5868652" cy="432048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FF618A04-5F5E-CCF3-1CF6-26EAAF1F0444}"/>
              </a:ext>
            </a:extLst>
          </p:cNvPr>
          <p:cNvSpPr/>
          <p:nvPr/>
        </p:nvSpPr>
        <p:spPr>
          <a:xfrm>
            <a:off x="1303207" y="3212976"/>
            <a:ext cx="5089953" cy="432048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70085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7A302F-4571-D3F7-4E78-236CF6BB57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8B49C3D3-96FD-DFAE-8094-68E14344C518}"/>
              </a:ext>
            </a:extLst>
          </p:cNvPr>
          <p:cNvSpPr/>
          <p:nvPr/>
        </p:nvSpPr>
        <p:spPr bwMode="auto">
          <a:xfrm>
            <a:off x="200472" y="332656"/>
            <a:ext cx="9906000" cy="429519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0000" tIns="108000" rIns="90000" bIns="0" anchor="ctr"/>
          <a:lstStyle/>
          <a:p>
            <a:r>
              <a:rPr kumimoji="1" lang="en-US" altLang="ja-JP" sz="2600" dirty="0">
                <a:latin typeface="Meiryo UI" panose="020B0604030504040204" pitchFamily="50" charset="-128"/>
                <a:ea typeface="Meiryo UI" panose="020B0604030504040204" pitchFamily="50" charset="-128"/>
              </a:rPr>
              <a:t>01.</a:t>
            </a:r>
            <a:r>
              <a:rPr kumimoji="1" lang="ja-JP" altLang="en-US" sz="2600" dirty="0">
                <a:latin typeface="Meiryo UI" panose="020B0604030504040204" pitchFamily="50" charset="-128"/>
                <a:ea typeface="Meiryo UI" panose="020B0604030504040204" pitchFamily="50" charset="-128"/>
              </a:rPr>
              <a:t>　「こころの健康といのちに関する意識調査」の結果報告</a:t>
            </a:r>
            <a:endParaRPr kumimoji="1" lang="en-US" altLang="ja-JP" sz="2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>
              <a:defRPr/>
            </a:pPr>
            <a:endParaRPr lang="ja-JP" altLang="en-US" sz="2600" kern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20BEE7EE-5DD1-D069-0037-A33BA3B9417C}"/>
              </a:ext>
            </a:extLst>
          </p:cNvPr>
          <p:cNvSpPr txBox="1"/>
          <p:nvPr/>
        </p:nvSpPr>
        <p:spPr>
          <a:xfrm>
            <a:off x="488504" y="1196752"/>
            <a:ext cx="892899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ja-JP" sz="2000" dirty="0">
                <a:latin typeface="+mn-ea"/>
              </a:rPr>
              <a:t>問</a:t>
            </a:r>
            <a:r>
              <a:rPr lang="en-US" altLang="ja-JP" sz="2000" dirty="0">
                <a:latin typeface="+mn-ea"/>
              </a:rPr>
              <a:t>16</a:t>
            </a:r>
            <a:r>
              <a:rPr lang="ja-JP" altLang="ja-JP" sz="2000" dirty="0">
                <a:latin typeface="+mn-ea"/>
              </a:rPr>
              <a:t>（１）悩み事があっても相談しないのはなぜですか。（○はいくつで</a:t>
            </a:r>
            <a:endParaRPr lang="en-US" altLang="ja-JP" sz="2000" dirty="0">
              <a:latin typeface="+mn-ea"/>
            </a:endParaRPr>
          </a:p>
          <a:p>
            <a:r>
              <a:rPr lang="ja-JP" altLang="en-US" sz="2000" dirty="0">
                <a:latin typeface="+mn-ea"/>
              </a:rPr>
              <a:t>　　　 </a:t>
            </a:r>
            <a:r>
              <a:rPr lang="ja-JP" altLang="ja-JP" sz="2000" dirty="0">
                <a:latin typeface="+mn-ea"/>
              </a:rPr>
              <a:t>も）</a:t>
            </a:r>
            <a:r>
              <a:rPr lang="ja-JP" altLang="en-US" sz="2000" dirty="0">
                <a:latin typeface="+mn-ea"/>
              </a:rPr>
              <a:t>（</a:t>
            </a:r>
            <a:r>
              <a:rPr lang="en-US" altLang="ja-JP" sz="2000" dirty="0">
                <a:latin typeface="+mn-ea"/>
              </a:rPr>
              <a:t>P25</a:t>
            </a:r>
            <a:r>
              <a:rPr lang="ja-JP" altLang="en-US" sz="2000" dirty="0">
                <a:latin typeface="+mn-ea"/>
              </a:rPr>
              <a:t>）</a:t>
            </a:r>
            <a:endParaRPr lang="ja-JP" altLang="ja-JP" sz="2000" dirty="0">
              <a:latin typeface="+mn-ea"/>
            </a:endParaRPr>
          </a:p>
          <a:p>
            <a:endParaRPr lang="ja-JP" altLang="ja-JP" sz="1600" dirty="0"/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1BA92D1D-C93F-9516-02EF-BD88517D376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0612" y="1988840"/>
            <a:ext cx="6984776" cy="4408113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4C4C8E30-0038-8B92-865C-FF9ACF342DAA}"/>
              </a:ext>
            </a:extLst>
          </p:cNvPr>
          <p:cNvSpPr/>
          <p:nvPr/>
        </p:nvSpPr>
        <p:spPr>
          <a:xfrm>
            <a:off x="1460612" y="2291923"/>
            <a:ext cx="3852428" cy="432048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955E0A59-9FEC-44C2-D233-9A1FB634F652}"/>
              </a:ext>
            </a:extLst>
          </p:cNvPr>
          <p:cNvSpPr/>
          <p:nvPr/>
        </p:nvSpPr>
        <p:spPr>
          <a:xfrm>
            <a:off x="1460612" y="4090601"/>
            <a:ext cx="4284476" cy="432048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76050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E317FA-65F3-A05B-1D5D-2A681DE1D1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A76DEEF-CCB5-98E1-C42A-0E03793ED6BF}"/>
              </a:ext>
            </a:extLst>
          </p:cNvPr>
          <p:cNvSpPr/>
          <p:nvPr/>
        </p:nvSpPr>
        <p:spPr bwMode="auto">
          <a:xfrm>
            <a:off x="200472" y="332656"/>
            <a:ext cx="9906000" cy="429519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0000" tIns="108000" rIns="90000" bIns="0" anchor="ctr"/>
          <a:lstStyle/>
          <a:p>
            <a:r>
              <a:rPr kumimoji="1" lang="en-US" altLang="ja-JP" sz="2600" dirty="0">
                <a:latin typeface="Meiryo UI" panose="020B0604030504040204" pitchFamily="50" charset="-128"/>
                <a:ea typeface="Meiryo UI" panose="020B0604030504040204" pitchFamily="50" charset="-128"/>
              </a:rPr>
              <a:t>01.</a:t>
            </a:r>
            <a:r>
              <a:rPr kumimoji="1" lang="ja-JP" altLang="en-US" sz="2600" dirty="0">
                <a:latin typeface="Meiryo UI" panose="020B0604030504040204" pitchFamily="50" charset="-128"/>
                <a:ea typeface="Meiryo UI" panose="020B0604030504040204" pitchFamily="50" charset="-128"/>
              </a:rPr>
              <a:t>　「こころの健康といのちに関する意識調査」の結果報告</a:t>
            </a:r>
            <a:endParaRPr kumimoji="1" lang="en-US" altLang="ja-JP" sz="2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>
              <a:defRPr/>
            </a:pPr>
            <a:endParaRPr lang="ja-JP" altLang="en-US" sz="2600" kern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D7D37FC-E3F4-FA63-8937-944AFDC3AB3B}"/>
              </a:ext>
            </a:extLst>
          </p:cNvPr>
          <p:cNvSpPr txBox="1"/>
          <p:nvPr/>
        </p:nvSpPr>
        <p:spPr>
          <a:xfrm>
            <a:off x="488504" y="1196752"/>
            <a:ext cx="89289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ja-JP" sz="2000" dirty="0">
                <a:latin typeface="+mn-ea"/>
              </a:rPr>
              <a:t>問</a:t>
            </a:r>
            <a:r>
              <a:rPr lang="en-US" altLang="ja-JP" sz="2000" dirty="0">
                <a:latin typeface="+mn-ea"/>
              </a:rPr>
              <a:t>17</a:t>
            </a:r>
            <a:r>
              <a:rPr lang="ja-JP" altLang="en-US" sz="2000" dirty="0">
                <a:latin typeface="+mn-ea"/>
              </a:rPr>
              <a:t>　</a:t>
            </a:r>
            <a:r>
              <a:rPr lang="ja-JP" altLang="ja-JP" sz="2000" dirty="0">
                <a:latin typeface="+mn-ea"/>
              </a:rPr>
              <a:t>あなたは、悩みやストレスを感じたときに、誰かに相談したり、助け</a:t>
            </a:r>
            <a:endParaRPr lang="en-US" altLang="ja-JP" sz="2000" dirty="0">
              <a:latin typeface="+mn-ea"/>
            </a:endParaRPr>
          </a:p>
          <a:p>
            <a:r>
              <a:rPr lang="ja-JP" altLang="en-US" sz="2000" dirty="0">
                <a:latin typeface="+mn-ea"/>
              </a:rPr>
              <a:t>　　　 </a:t>
            </a:r>
            <a:r>
              <a:rPr lang="ja-JP" altLang="ja-JP" sz="2000" dirty="0">
                <a:latin typeface="+mn-ea"/>
              </a:rPr>
              <a:t>を求めたりすることにためらいを感じますか。</a:t>
            </a:r>
            <a:r>
              <a:rPr lang="ja-JP" altLang="en-US" sz="2000" dirty="0">
                <a:latin typeface="+mn-ea"/>
              </a:rPr>
              <a:t>（</a:t>
            </a:r>
            <a:r>
              <a:rPr lang="en-US" altLang="ja-JP" sz="2000" dirty="0">
                <a:latin typeface="+mn-ea"/>
              </a:rPr>
              <a:t>P26</a:t>
            </a:r>
            <a:r>
              <a:rPr lang="ja-JP" altLang="en-US" sz="2000" dirty="0">
                <a:latin typeface="+mn-ea"/>
              </a:rPr>
              <a:t>）</a:t>
            </a:r>
            <a:endParaRPr lang="ja-JP" altLang="ja-JP" sz="2000" dirty="0">
              <a:latin typeface="+mn-ea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B6230AB9-54C3-1F6D-79A1-999176D2605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508" y="2636912"/>
            <a:ext cx="8856984" cy="209599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33685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ユーザー定義 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6FA9"/>
      </a:accent1>
      <a:accent2>
        <a:srgbClr val="FF0000"/>
      </a:accent2>
      <a:accent3>
        <a:srgbClr val="FFC000"/>
      </a:accent3>
      <a:accent4>
        <a:srgbClr val="1D6FA9"/>
      </a:accent4>
      <a:accent5>
        <a:srgbClr val="00B0F0"/>
      </a:accent5>
      <a:accent6>
        <a:srgbClr val="00B050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4"/>
        </a:solidFill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プレゼンテーション1" id="{7CE58075-05EB-4BAB-8900-C999350B1756}" vid="{A9E754AA-94E7-4DF6-9FAD-0A8765764A7C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09952CEDCFC62B47AA1D038C6E6D1C4D" ma:contentTypeVersion="11" ma:contentTypeDescription="新しいドキュメントを作成します。" ma:contentTypeScope="" ma:versionID="2eae257e9415625205c6593ebcc48bba">
  <xsd:schema xmlns:xsd="http://www.w3.org/2001/XMLSchema" xmlns:xs="http://www.w3.org/2001/XMLSchema" xmlns:p="http://schemas.microsoft.com/office/2006/metadata/properties" xmlns:ns2="99393f2b-f7cb-4664-90ae-dae4bcda7c56" xmlns:ns3="dd4072d8-a2c9-4dca-80f6-58c72321ce91" targetNamespace="http://schemas.microsoft.com/office/2006/metadata/properties" ma:root="true" ma:fieldsID="7cad888f79040d845cc00d77513a5365" ns2:_="" ns3:_="">
    <xsd:import namespace="99393f2b-f7cb-4664-90ae-dae4bcda7c56"/>
    <xsd:import namespace="dd4072d8-a2c9-4dca-80f6-58c72321ce91"/>
    <xsd:element name="properties">
      <xsd:complexType>
        <xsd:sequence>
          <xsd:element name="documentManagement">
            <xsd:complexType>
              <xsd:all>
                <xsd:element ref="ns2:_x7a2e__x985e__x5225_"/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9393f2b-f7cb-4664-90ae-dae4bcda7c56" elementFormDefault="qualified">
    <xsd:import namespace="http://schemas.microsoft.com/office/2006/documentManagement/types"/>
    <xsd:import namespace="http://schemas.microsoft.com/office/infopath/2007/PartnerControls"/>
    <xsd:element name="_x7a2e__x985e__x5225_" ma:index="8" ma:displayName="種類別" ma:default="01　広報さかい" ma:format="RadioButtons" ma:internalName="_x7a2e__x985e__x5225_" ma:readOnly="false">
      <xsd:simpleType>
        <xsd:union memberTypes="dms:Text">
          <xsd:simpleType>
            <xsd:restriction base="dms:Choice">
              <xsd:enumeration value="01　広報さかい"/>
              <xsd:enumeration value="02　ホームページ・ソーシャルメディア"/>
              <xsd:enumeration value="03　報道"/>
              <xsd:enumeration value="04　シティプロモーション"/>
              <xsd:enumeration value="05　市政情報課"/>
              <xsd:enumeration value="06　広報広聴計画・スケジュール"/>
            </xsd:restriction>
          </xsd:simpleType>
        </xsd:un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d4072d8-a2c9-4dca-80f6-58c72321ce91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 ma:readOnly="true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x7a2e__x985e__x5225_ xmlns="99393f2b-f7cb-4664-90ae-dae4bcda7c56">07 プレゼンテーションマスタースライド</_x7a2e__x985e__x5225_>
  </documentManagement>
</p:properties>
</file>

<file path=customXml/itemProps1.xml><?xml version="1.0" encoding="utf-8"?>
<ds:datastoreItem xmlns:ds="http://schemas.openxmlformats.org/officeDocument/2006/customXml" ds:itemID="{5090B3B9-D0CC-4B12-A50F-63515A504A1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A24617A-9037-4148-8EC9-AE4070DF3BF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9393f2b-f7cb-4664-90ae-dae4bcda7c56"/>
    <ds:schemaRef ds:uri="dd4072d8-a2c9-4dca-80f6-58c72321ce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76ECF4D-AA74-44AB-8ED7-AB0C398AA0CD}">
  <ds:schemaRefs>
    <ds:schemaRef ds:uri="http://schemas.openxmlformats.org/package/2006/metadata/core-properties"/>
    <ds:schemaRef ds:uri="http://purl.org/dc/dcmitype/"/>
    <ds:schemaRef ds:uri="dd4072d8-a2c9-4dca-80f6-58c72321ce91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microsoft.com/office/infopath/2007/PartnerControls"/>
    <ds:schemaRef ds:uri="99393f2b-f7cb-4664-90ae-dae4bcda7c56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堺市マスタースライド1</Template>
  <TotalTime>599</TotalTime>
  <Words>1169</Words>
  <Application>Microsoft Office PowerPoint</Application>
  <PresentationFormat>A4 210 x 297 mm</PresentationFormat>
  <Paragraphs>122</Paragraphs>
  <Slides>24</Slides>
  <Notes>24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24</vt:i4>
      </vt:variant>
    </vt:vector>
  </HeadingPairs>
  <TitlesOfParts>
    <vt:vector size="30" baseType="lpstr">
      <vt:lpstr>Meiryo UI</vt:lpstr>
      <vt:lpstr>ＭＳ Ｐゴシック</vt:lpstr>
      <vt:lpstr>Arial</vt:lpstr>
      <vt:lpstr>Calibri</vt:lpstr>
      <vt:lpstr>Times New Roman</vt:lpstr>
      <vt:lpstr>Office テーマ</vt:lpstr>
      <vt:lpstr>令和7年度の調査結果について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堺市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マスタースライド</dc:title>
  <dc:creator>堺市</dc:creator>
  <cp:lastModifiedBy>堺市</cp:lastModifiedBy>
  <cp:revision>32</cp:revision>
  <cp:lastPrinted>2026-03-25T09:43:15Z</cp:lastPrinted>
  <dcterms:created xsi:type="dcterms:W3CDTF">2020-01-21T07:07:55Z</dcterms:created>
  <dcterms:modified xsi:type="dcterms:W3CDTF">2026-03-25T10:00:53Z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0x01010009952CEDCFC62B47AA1D038C6E6D1C4D</vt:lpwstr>
  </property>
  <property fmtid="{D5CDD505-2E9C-101B-9397-08002B2CF9AE}" pid="3" name="Order">
    <vt:r8>193500</vt:r8>
  </property>
  <property fmtid="{D5CDD505-2E9C-101B-9397-08002B2CF9AE}" pid="4" name="媒体別">
    <vt:lpwstr/>
  </property>
</Properties>
</file>