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6" r:id="rId2"/>
    <p:sldId id="26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91" autoAdjust="0"/>
    <p:restoredTop sz="94660"/>
  </p:normalViewPr>
  <p:slideViewPr>
    <p:cSldViewPr snapToGrid="0">
      <p:cViewPr>
        <p:scale>
          <a:sx n="70" d="100"/>
          <a:sy n="70" d="100"/>
        </p:scale>
        <p:origin x="-468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70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lvl="0" algn="l"/>
            <a:r>
              <a:rPr lang="ja-JP" altLang="en-US" sz="1800" dirty="0" smtClean="0">
                <a:solidFill>
                  <a:prstClr val="black"/>
                </a:solidFill>
              </a:rPr>
              <a:t>　　　　　　資料 </a:t>
            </a:r>
            <a:r>
              <a:rPr lang="ja-JP" altLang="en-US" sz="1800" dirty="0">
                <a:solidFill>
                  <a:prstClr val="black"/>
                </a:solidFill>
              </a:rPr>
              <a:t>２－４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89467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 ２－４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484BF-2B88-48B9-B034-02FD25DB2579}" type="datetime1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BF64F-BD0B-42E1-A1C4-E46DDB67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99982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資料 ２－４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50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C8974-1045-4D5B-B43B-8AEB5E46D1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1371-8D56-47BA-B207-FB66EF472E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793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E6062-58FF-4876-BD9F-42E32BBA57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5A91-73A3-476D-8ED4-E294489A87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59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11E2-EB51-4B84-9878-7A6199ECBD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525DE-7887-48E4-A234-D32A406B75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325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6C2A-0863-4BD2-963C-C26935BF30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AA4F-CA10-43EB-884F-5CC670065E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673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FDED-ECF1-4167-A9B8-14937B0963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C19C3-8161-423A-B0A7-10221E4C25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402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3D53-34C2-43A6-A60A-1E1058D5461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F51F-4F2D-4CCD-85AB-47058AAFE5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027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8E194-48AB-4E52-A45B-4B703D08971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273A5-D39D-4957-919D-A2AF2B1A06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838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A00F2-AB84-4097-9E7B-4C9A235438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2A567-F055-4590-A02F-EFB450BAF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42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60EE-0830-4D7C-BA25-26E9BCD1E0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7FE3-4C2F-4078-B67A-8D146DDA6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940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57AB-38DB-4B3A-80AF-807BD01438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ACAFB-96E2-4AA6-B8AD-76CD70505A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51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DC688-6C5E-4915-8DEF-E4263D24A7A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09E2-00CC-4EE4-9BA3-A48198552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372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9B5E61-C29D-4EFB-B059-C7F04CDE6F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E60B37-92AA-41A4-8D1A-DFB6A96DCD7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191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05004" y="1330782"/>
            <a:ext cx="11594017" cy="4653121"/>
            <a:chOff x="316429" y="1965945"/>
            <a:chExt cx="11594017" cy="4653121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16429" y="2109638"/>
              <a:ext cx="11245686" cy="4509428"/>
              <a:chOff x="1682282" y="2471942"/>
              <a:chExt cx="17806330" cy="4297460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791980" y="3387908"/>
                <a:ext cx="6825596" cy="565273"/>
              </a:xfrm>
              <a:prstGeom prst="roundRect">
                <a:avLst/>
              </a:prstGeom>
              <a:solidFill>
                <a:srgbClr val="FF0000"/>
              </a:solidFill>
              <a:ln w="6350"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ja-JP" altLang="en-US" sz="2400" dirty="0">
                    <a:solidFill>
                      <a:prstClr val="white"/>
                    </a:solidFill>
                  </a:rPr>
                  <a:t>高齢者福祉専門分科会</a:t>
                </a:r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2290645" y="5027569"/>
                <a:ext cx="7680853" cy="506859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ja-JP" altLang="en-US" sz="2000" b="1" dirty="0">
                    <a:solidFill>
                      <a:prstClr val="white"/>
                    </a:solidFill>
                  </a:rPr>
                  <a:t>地域包括ケアシステム専門家会議</a:t>
                </a:r>
                <a:endParaRPr lang="en-US" altLang="ja-JP" sz="2000" b="1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055" name="グループ化 2"/>
              <p:cNvGrpSpPr>
                <a:grpSpLocks/>
              </p:cNvGrpSpPr>
              <p:nvPr/>
            </p:nvGrpSpPr>
            <p:grpSpPr bwMode="auto">
              <a:xfrm>
                <a:off x="1968406" y="5634036"/>
                <a:ext cx="8228912" cy="1044938"/>
                <a:chOff x="4693759" y="4846028"/>
                <a:chExt cx="4211033" cy="998160"/>
              </a:xfrm>
            </p:grpSpPr>
            <p:sp>
              <p:nvSpPr>
                <p:cNvPr id="21" name="角丸四角形 20"/>
                <p:cNvSpPr/>
                <p:nvPr/>
              </p:nvSpPr>
              <p:spPr>
                <a:xfrm>
                  <a:off x="4693759" y="4846028"/>
                  <a:ext cx="1008062" cy="992029"/>
                </a:xfrm>
                <a:prstGeom prst="round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ja-JP" altLang="en-US" sz="2000" b="1" dirty="0">
                      <a:solidFill>
                        <a:prstClr val="white"/>
                      </a:solidFill>
                      <a:latin typeface="ＭＳ Ｐゴシック"/>
                    </a:rPr>
                    <a:t>医療</a:t>
                  </a:r>
                  <a:endParaRPr lang="en-US" altLang="ja-JP" sz="2000" b="1" dirty="0">
                    <a:solidFill>
                      <a:prstClr val="white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2000" b="1" dirty="0">
                      <a:solidFill>
                        <a:prstClr val="white"/>
                      </a:solidFill>
                      <a:latin typeface="ＭＳ Ｐゴシック"/>
                    </a:rPr>
                    <a:t>専門家会議</a:t>
                  </a:r>
                  <a:endParaRPr lang="en-US" altLang="ja-JP" sz="2000" b="1" dirty="0">
                    <a:solidFill>
                      <a:prstClr val="white"/>
                    </a:solidFill>
                    <a:latin typeface="ＭＳ Ｐゴシック"/>
                  </a:endParaRPr>
                </a:p>
              </p:txBody>
            </p:sp>
            <p:sp>
              <p:nvSpPr>
                <p:cNvPr id="22" name="角丸四角形 21"/>
                <p:cNvSpPr/>
                <p:nvPr/>
              </p:nvSpPr>
              <p:spPr>
                <a:xfrm>
                  <a:off x="5749874" y="4846028"/>
                  <a:ext cx="1002538" cy="992029"/>
                </a:xfrm>
                <a:prstGeom prst="round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ja-JP" altLang="en-US" sz="2000" b="1" dirty="0">
                      <a:solidFill>
                        <a:prstClr val="white"/>
                      </a:solidFill>
                      <a:latin typeface="ＭＳ Ｐゴシック"/>
                    </a:rPr>
                    <a:t>介護</a:t>
                  </a:r>
                  <a:endParaRPr lang="en-US" altLang="ja-JP" sz="2000" b="1" dirty="0">
                    <a:solidFill>
                      <a:prstClr val="white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2000" b="1" dirty="0">
                      <a:solidFill>
                        <a:prstClr val="white"/>
                      </a:solidFill>
                      <a:latin typeface="ＭＳ Ｐゴシック"/>
                    </a:rPr>
                    <a:t>専門家会議</a:t>
                  </a:r>
                  <a:endParaRPr lang="en-US" altLang="ja-JP" sz="2000" b="1" dirty="0">
                    <a:solidFill>
                      <a:prstClr val="white"/>
                    </a:solidFill>
                    <a:latin typeface="ＭＳ Ｐゴシック"/>
                  </a:endParaRPr>
                </a:p>
              </p:txBody>
            </p:sp>
            <p:sp>
              <p:nvSpPr>
                <p:cNvPr id="23" name="角丸四角形 22"/>
                <p:cNvSpPr/>
                <p:nvPr/>
              </p:nvSpPr>
              <p:spPr>
                <a:xfrm>
                  <a:off x="6807465" y="4846030"/>
                  <a:ext cx="976612" cy="992029"/>
                </a:xfrm>
                <a:prstGeom prst="round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ja-JP" altLang="en-US" sz="2000" b="1" spc="-150" dirty="0">
                      <a:solidFill>
                        <a:prstClr val="white"/>
                      </a:solidFill>
                      <a:latin typeface="ＭＳ Ｐゴシック"/>
                    </a:rPr>
                    <a:t>認知症</a:t>
                  </a:r>
                  <a:endParaRPr lang="en-US" altLang="ja-JP" sz="2000" b="1" spc="-150" dirty="0">
                    <a:solidFill>
                      <a:prstClr val="white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2000" b="1" dirty="0">
                      <a:solidFill>
                        <a:prstClr val="white"/>
                      </a:solidFill>
                      <a:latin typeface="ＭＳ Ｐゴシック"/>
                    </a:rPr>
                    <a:t>専門家会議</a:t>
                  </a:r>
                  <a:endParaRPr lang="en-US" altLang="ja-JP" sz="2000" b="1" dirty="0">
                    <a:solidFill>
                      <a:prstClr val="white"/>
                    </a:solidFill>
                    <a:latin typeface="ＭＳ Ｐゴシック"/>
                  </a:endParaRPr>
                </a:p>
              </p:txBody>
            </p:sp>
            <p:sp>
              <p:nvSpPr>
                <p:cNvPr id="24" name="角丸四角形 23"/>
                <p:cNvSpPr/>
                <p:nvPr/>
              </p:nvSpPr>
              <p:spPr>
                <a:xfrm>
                  <a:off x="7841399" y="4851758"/>
                  <a:ext cx="1063393" cy="99243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ja-JP" altLang="en-US" sz="1600" b="1" spc="-150" dirty="0">
                      <a:solidFill>
                        <a:srgbClr val="FFFFFF"/>
                      </a:solidFill>
                      <a:latin typeface="ＭＳ Ｐゴシック"/>
                    </a:rPr>
                    <a:t>高齢者</a:t>
                  </a:r>
                  <a:r>
                    <a:rPr lang="ja-JP" altLang="en-US" sz="1600" b="1" spc="-150" dirty="0" smtClean="0">
                      <a:solidFill>
                        <a:srgbClr val="FFFFFF"/>
                      </a:solidFill>
                      <a:latin typeface="ＭＳ Ｐゴシック"/>
                    </a:rPr>
                    <a:t>の</a:t>
                  </a:r>
                  <a:endParaRPr lang="en-US" altLang="ja-JP" sz="1600" b="1" spc="-150" dirty="0" smtClean="0">
                    <a:solidFill>
                      <a:srgbClr val="FFFFFF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1600" b="1" spc="-150" dirty="0" smtClean="0">
                      <a:solidFill>
                        <a:srgbClr val="FFFFFF"/>
                      </a:solidFill>
                      <a:latin typeface="ＭＳ Ｐゴシック"/>
                    </a:rPr>
                    <a:t>住まい</a:t>
                  </a:r>
                  <a:r>
                    <a:rPr lang="ja-JP" altLang="en-US" sz="1600" b="1" spc="-150" dirty="0">
                      <a:solidFill>
                        <a:srgbClr val="FFFFFF"/>
                      </a:solidFill>
                      <a:latin typeface="ＭＳ Ｐゴシック"/>
                    </a:rPr>
                    <a:t>暮らし</a:t>
                  </a:r>
                  <a:endParaRPr lang="en-US" altLang="ja-JP" sz="1600" b="1" spc="-150" dirty="0">
                    <a:solidFill>
                      <a:srgbClr val="FFFFFF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1600" b="1" dirty="0" smtClean="0">
                      <a:solidFill>
                        <a:prstClr val="white"/>
                      </a:solidFill>
                      <a:latin typeface="ＭＳ Ｐゴシック"/>
                    </a:rPr>
                    <a:t>専門家</a:t>
                  </a:r>
                  <a:endParaRPr lang="en-US" altLang="ja-JP" sz="1600" b="1" dirty="0" smtClean="0">
                    <a:solidFill>
                      <a:prstClr val="white"/>
                    </a:solidFill>
                    <a:latin typeface="ＭＳ Ｐゴシック"/>
                  </a:endParaRPr>
                </a:p>
                <a:p>
                  <a:pPr algn="ctr" eaLnBrk="0" hangingPunct="0">
                    <a:defRPr/>
                  </a:pPr>
                  <a:r>
                    <a:rPr lang="ja-JP" altLang="en-US" sz="1600" b="1" dirty="0" smtClean="0">
                      <a:solidFill>
                        <a:prstClr val="white"/>
                      </a:solidFill>
                      <a:latin typeface="ＭＳ Ｐゴシック"/>
                    </a:rPr>
                    <a:t>会議</a:t>
                  </a:r>
                  <a:endParaRPr lang="en-US" altLang="ja-JP" sz="1600" b="1" dirty="0">
                    <a:solidFill>
                      <a:prstClr val="white"/>
                    </a:solidFill>
                    <a:latin typeface="ＭＳ Ｐゴシック"/>
                  </a:endParaRPr>
                </a:p>
              </p:txBody>
            </p:sp>
          </p:grpSp>
          <p:sp>
            <p:nvSpPr>
              <p:cNvPr id="25" name="角丸四角形 24"/>
              <p:cNvSpPr/>
              <p:nvPr/>
            </p:nvSpPr>
            <p:spPr>
              <a:xfrm>
                <a:off x="1682282" y="4573036"/>
                <a:ext cx="8590635" cy="2196366"/>
              </a:xfrm>
              <a:prstGeom prst="roundRect">
                <a:avLst>
                  <a:gd name="adj" fmla="val 10605"/>
                </a:avLst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>
                  <a:defRPr/>
                </a:pPr>
                <a:r>
                  <a:rPr lang="ja-JP" altLang="en-US" sz="2400" b="1" dirty="0">
                    <a:solidFill>
                      <a:prstClr val="black"/>
                    </a:solidFill>
                  </a:rPr>
                  <a:t>堺市地域包括ケアシステム推進会議</a:t>
                </a:r>
                <a:endParaRPr lang="en-US" altLang="ja-JP" sz="2400" b="1" dirty="0">
                  <a:solidFill>
                    <a:prstClr val="black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  <a:p>
                <a:pPr algn="ctr" eaLnBrk="0" hangingPunct="0">
                  <a:defRPr/>
                </a:pPr>
                <a:endParaRPr lang="en-US" altLang="ja-JP" sz="16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" name="右矢印 3"/>
              <p:cNvSpPr/>
              <p:nvPr/>
            </p:nvSpPr>
            <p:spPr>
              <a:xfrm rot="16200000">
                <a:off x="5999066" y="3742950"/>
                <a:ext cx="411423" cy="103716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上矢印 27"/>
              <p:cNvSpPr/>
              <p:nvPr/>
            </p:nvSpPr>
            <p:spPr>
              <a:xfrm>
                <a:off x="5624247" y="3037733"/>
                <a:ext cx="1118223" cy="339575"/>
              </a:xfrm>
              <a:prstGeom prst="upArrow">
                <a:avLst>
                  <a:gd name="adj1" fmla="val 65872"/>
                  <a:gd name="adj2" fmla="val 50000"/>
                </a:avLst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6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2491297" y="2477531"/>
                <a:ext cx="7443751" cy="560203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800" dirty="0" smtClean="0">
                    <a:solidFill>
                      <a:prstClr val="white"/>
                    </a:solidFill>
                  </a:rPr>
                  <a:t>堺市社会福祉審議会</a:t>
                </a:r>
                <a:endParaRPr lang="en-US" altLang="ja-JP" sz="2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12486004" y="3382319"/>
                <a:ext cx="6701495" cy="565273"/>
              </a:xfrm>
              <a:prstGeom prst="roundRect">
                <a:avLst/>
              </a:prstGeom>
              <a:solidFill>
                <a:srgbClr val="FF0000"/>
              </a:solidFill>
              <a:ln w="6350"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ja-JP" altLang="en-US" sz="2400" dirty="0">
                    <a:solidFill>
                      <a:prstClr val="white"/>
                    </a:solidFill>
                  </a:rPr>
                  <a:t>高齢者福祉専門分科会</a:t>
                </a:r>
              </a:p>
            </p:txBody>
          </p:sp>
          <p:sp>
            <p:nvSpPr>
              <p:cNvPr id="39" name="上矢印 38"/>
              <p:cNvSpPr/>
              <p:nvPr/>
            </p:nvSpPr>
            <p:spPr>
              <a:xfrm>
                <a:off x="15177811" y="3032144"/>
                <a:ext cx="1118223" cy="339575"/>
              </a:xfrm>
              <a:prstGeom prst="upArrow">
                <a:avLst>
                  <a:gd name="adj1" fmla="val 65872"/>
                  <a:gd name="adj2" fmla="val 50000"/>
                </a:avLst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6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角丸四角形 42"/>
              <p:cNvSpPr/>
              <p:nvPr/>
            </p:nvSpPr>
            <p:spPr>
              <a:xfrm>
                <a:off x="12044861" y="2471942"/>
                <a:ext cx="7443751" cy="560203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2800" dirty="0" smtClean="0">
                    <a:solidFill>
                      <a:prstClr val="white"/>
                    </a:solidFill>
                  </a:rPr>
                  <a:t>堺市社会福祉審議会</a:t>
                </a:r>
                <a:endParaRPr lang="en-US" altLang="ja-JP" sz="2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316429" y="1971810"/>
              <a:ext cx="5695405" cy="1750423"/>
            </a:xfrm>
            <a:prstGeom prst="rect">
              <a:avLst/>
            </a:prstGeom>
            <a:noFill/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6587819" y="1965945"/>
              <a:ext cx="5322627" cy="1750423"/>
            </a:xfrm>
            <a:prstGeom prst="rect">
              <a:avLst/>
            </a:prstGeom>
            <a:noFill/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197580" y="3262581"/>
            <a:ext cx="2642743" cy="4848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ja-JP" sz="2000" dirty="0" smtClean="0">
                <a:solidFill>
                  <a:prstClr val="black"/>
                </a:solidFill>
                <a:latin typeface="+mn-ea"/>
                <a:cs typeface="Arial Unicode MS" panose="020B0604020202020204" pitchFamily="50" charset="-128"/>
              </a:rPr>
              <a:t>H30.11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  <a:cs typeface="Arial Unicode MS" panose="020B0604020202020204" pitchFamily="50" charset="-128"/>
              </a:rPr>
              <a:t>月末で終了</a:t>
            </a:r>
            <a:endParaRPr lang="en-US" altLang="ja-JP" sz="2000" dirty="0" smtClean="0">
              <a:solidFill>
                <a:prstClr val="black"/>
              </a:solidFill>
              <a:latin typeface="+mn-ea"/>
              <a:cs typeface="Arial Unicode MS" panose="020B0604020202020204" pitchFamily="50" charset="-128"/>
            </a:endParaRPr>
          </a:p>
        </p:txBody>
      </p:sp>
      <p:sp>
        <p:nvSpPr>
          <p:cNvPr id="31" name="四角形: 角を丸くする 3"/>
          <p:cNvSpPr/>
          <p:nvPr/>
        </p:nvSpPr>
        <p:spPr>
          <a:xfrm>
            <a:off x="700728" y="6177123"/>
            <a:ext cx="4827865" cy="5992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堺市地域介護サービス運営協議会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四角形: 角を丸くする 3"/>
          <p:cNvSpPr/>
          <p:nvPr/>
        </p:nvSpPr>
        <p:spPr>
          <a:xfrm>
            <a:off x="7084638" y="3847691"/>
            <a:ext cx="4454204" cy="1496230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2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16200000" scaled="0"/>
          </a:gra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堺市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地域包括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ケアシステム審議会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6322423" y="1078365"/>
            <a:ext cx="0" cy="569804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右矢印 6"/>
          <p:cNvSpPr/>
          <p:nvPr/>
        </p:nvSpPr>
        <p:spPr>
          <a:xfrm>
            <a:off x="5761525" y="4129086"/>
            <a:ext cx="1267007" cy="100536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移行</a:t>
            </a:r>
            <a:endParaRPr kumimoji="1" lang="ja-JP" altLang="en-US" sz="2400" dirty="0"/>
          </a:p>
        </p:txBody>
      </p:sp>
      <p:sp>
        <p:nvSpPr>
          <p:cNvPr id="47" name="角丸四角形 46"/>
          <p:cNvSpPr/>
          <p:nvPr/>
        </p:nvSpPr>
        <p:spPr>
          <a:xfrm>
            <a:off x="6054629" y="957912"/>
            <a:ext cx="2642743" cy="3728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ja-JP" sz="2400" dirty="0" smtClean="0">
                <a:solidFill>
                  <a:prstClr val="black"/>
                </a:solidFill>
                <a:latin typeface="+mn-ea"/>
                <a:cs typeface="Arial Unicode MS" panose="020B0604020202020204" pitchFamily="50" charset="-128"/>
              </a:rPr>
              <a:t>H30.12</a:t>
            </a:r>
            <a:r>
              <a:rPr lang="ja-JP" altLang="en-US" sz="2400" dirty="0">
                <a:solidFill>
                  <a:prstClr val="black"/>
                </a:solidFill>
                <a:latin typeface="+mn-ea"/>
                <a:cs typeface="Arial Unicode MS" panose="020B0604020202020204" pitchFamily="50" charset="-128"/>
              </a:rPr>
              <a:t>以降</a:t>
            </a:r>
            <a:endParaRPr lang="en-US" altLang="ja-JP" sz="2400" dirty="0" smtClean="0">
              <a:solidFill>
                <a:prstClr val="black"/>
              </a:solidFill>
              <a:latin typeface="+mn-ea"/>
              <a:cs typeface="Arial Unicode MS" panose="020B0604020202020204" pitchFamily="50" charset="-128"/>
            </a:endParaRPr>
          </a:p>
        </p:txBody>
      </p:sp>
      <p:sp>
        <p:nvSpPr>
          <p:cNvPr id="48" name="四角形: 角を丸くする 3"/>
          <p:cNvSpPr/>
          <p:nvPr/>
        </p:nvSpPr>
        <p:spPr>
          <a:xfrm>
            <a:off x="6905966" y="6177124"/>
            <a:ext cx="4889794" cy="5992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堺市地域介護サービス運営協議会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914394" y="160927"/>
            <a:ext cx="10280469" cy="4848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ja-JP" altLang="en-US" sz="3600" dirty="0">
                <a:solidFill>
                  <a:prstClr val="black"/>
                </a:solidFill>
              </a:rPr>
              <a:t>地域</a:t>
            </a:r>
            <a:r>
              <a:rPr lang="ja-JP" altLang="en-US" sz="3600" dirty="0" smtClean="0">
                <a:solidFill>
                  <a:prstClr val="black"/>
                </a:solidFill>
              </a:rPr>
              <a:t>包括ケアシステム</a:t>
            </a:r>
            <a:r>
              <a:rPr lang="ja-JP" altLang="en-US" sz="3600" dirty="0">
                <a:solidFill>
                  <a:prstClr val="black"/>
                </a:solidFill>
              </a:rPr>
              <a:t>に</a:t>
            </a:r>
            <a:r>
              <a:rPr lang="ja-JP" altLang="en-US" sz="3600" dirty="0" smtClean="0">
                <a:solidFill>
                  <a:prstClr val="black"/>
                </a:solidFill>
              </a:rPr>
              <a:t>関する会議体の位置づけ</a:t>
            </a:r>
            <a:endParaRPr lang="en-US" altLang="ja-JP" sz="3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0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67206"/>
              </p:ext>
            </p:extLst>
          </p:nvPr>
        </p:nvGraphicFramePr>
        <p:xfrm>
          <a:off x="207250" y="278219"/>
          <a:ext cx="11717383" cy="5246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30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84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57154"/>
              </a:tblGrid>
              <a:tr h="939318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堺市社会福祉審議会</a:t>
                      </a:r>
                      <a:endParaRPr kumimoji="1" lang="en-US" altLang="ja-JP" sz="2400" dirty="0" smtClean="0"/>
                    </a:p>
                    <a:p>
                      <a:pPr algn="l"/>
                      <a:r>
                        <a:rPr kumimoji="1" lang="ja-JP" altLang="en-US" sz="2400" dirty="0" smtClean="0"/>
                        <a:t>高齢者福祉専門分科会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堺市地域包括ケアシステム</a:t>
                      </a:r>
                      <a:endParaRPr kumimoji="1" lang="en-US" altLang="ja-JP" sz="2400" dirty="0" smtClean="0"/>
                    </a:p>
                    <a:p>
                      <a:pPr algn="l"/>
                      <a:r>
                        <a:rPr kumimoji="1" lang="ja-JP" altLang="en-US" sz="2400" dirty="0" smtClean="0"/>
                        <a:t>審議会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堺市地域介護サービス</a:t>
                      </a:r>
                      <a:endParaRPr kumimoji="1" lang="en-US" altLang="ja-JP" sz="2400" dirty="0" smtClean="0"/>
                    </a:p>
                    <a:p>
                      <a:pPr algn="l"/>
                      <a:r>
                        <a:rPr kumimoji="1" lang="ja-JP" altLang="en-US" sz="2400" dirty="0" smtClean="0"/>
                        <a:t>運営協議会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470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根拠法令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社会福祉法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（第１１条第２項）</a:t>
                      </a:r>
                      <a:endParaRPr kumimoji="1" lang="en-US" altLang="ja-JP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堺市超高齢社会に対応する</a:t>
                      </a:r>
                      <a:endParaRPr kumimoji="1" lang="en-US" altLang="ja-JP" sz="2400" dirty="0" smtClean="0"/>
                    </a:p>
                    <a:p>
                      <a:pPr algn="l"/>
                      <a:r>
                        <a:rPr kumimoji="1" lang="ja-JP" altLang="en-US" sz="2400" dirty="0" smtClean="0"/>
                        <a:t>ための地域包括ケアシステム</a:t>
                      </a:r>
                      <a:endParaRPr kumimoji="1" lang="en-US" altLang="ja-JP" sz="2400" dirty="0" smtClean="0"/>
                    </a:p>
                    <a:p>
                      <a:pPr algn="l"/>
                      <a:r>
                        <a:rPr kumimoji="1" lang="ja-JP" altLang="en-US" sz="2400" dirty="0" smtClean="0"/>
                        <a:t>の推進に関する条例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（第１１条）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堺市介護保険条例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（第５条の２）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12572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審議内容</a:t>
                      </a:r>
                      <a:endParaRPr kumimoji="1" lang="en-US" altLang="ja-JP" sz="2400" dirty="0" smtClean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・高齢者保健福祉計画・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介護保険事業計画の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作成、進捗管理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　　　　　　　　　　等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・地域包括ケアシステムの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推進に関する施策の進捗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管理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・地域包括ケアシステムの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推進に関する施策の検証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及び評価　　　　　　　　　等</a:t>
                      </a:r>
                      <a:endParaRPr kumimoji="1" lang="en-US" altLang="ja-JP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・地域密着型サービスに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関する事務執行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・地域包括支援センター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の運営に関し公正及び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中立な運営を確保し、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円滑かつ適正に実施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2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151</Words>
  <Application>Microsoft Office PowerPoint</Application>
  <PresentationFormat>ユーザー設定</PresentationFormat>
  <Paragraphs>61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カオル</dc:creator>
  <cp:lastModifiedBy>堺市</cp:lastModifiedBy>
  <cp:revision>68</cp:revision>
  <cp:lastPrinted>2019-03-11T00:40:00Z</cp:lastPrinted>
  <dcterms:created xsi:type="dcterms:W3CDTF">2017-01-22T02:40:58Z</dcterms:created>
  <dcterms:modified xsi:type="dcterms:W3CDTF">2019-03-11T01:05:58Z</dcterms:modified>
</cp:coreProperties>
</file>