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90604" r:id="rId4"/>
  </p:sldMasterIdLst>
  <p:notesMasterIdLst>
    <p:notesMasterId r:id="rId6"/>
  </p:notesMasterIdLst>
  <p:handoutMasterIdLst>
    <p:handoutMasterId r:id="rId7"/>
  </p:handoutMasterIdLst>
  <p:sldIdLst>
    <p:sldId id="619" r:id="rId5"/>
  </p:sldIdLst>
  <p:sldSz cx="12801600" cy="9601200" type="A3"/>
  <p:notesSz cx="6735763" cy="9866313"/>
  <p:defaultTextStyle>
    <a:defPPr>
      <a:defRPr lang="en-US"/>
    </a:defPPr>
    <a:lvl1pPr marL="0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D6FA9"/>
    <a:srgbClr val="1D9A78"/>
    <a:srgbClr val="F1B397"/>
    <a:srgbClr val="F4029E"/>
    <a:srgbClr val="AAFD9F"/>
    <a:srgbClr val="F6F6B0"/>
    <a:srgbClr val="FF66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5" autoAdjust="0"/>
    <p:restoredTop sz="90859" autoAdjust="0"/>
  </p:normalViewPr>
  <p:slideViewPr>
    <p:cSldViewPr>
      <p:cViewPr>
        <p:scale>
          <a:sx n="75" d="100"/>
          <a:sy n="75" d="100"/>
        </p:scale>
        <p:origin x="390" y="-654"/>
      </p:cViewPr>
      <p:guideLst>
        <p:guide orient="horz" pos="3151"/>
        <p:guide pos="403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2370" y="-79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89" rIns="91379" bIns="456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89" rIns="91379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89" rIns="91379" bIns="456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1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89" rIns="91379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15B4A6-F9CA-44F2-B5DD-3429F71BA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8793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l" eaLnBrk="1" hangingPunct="1">
              <a:defRPr sz="12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6351" y="2"/>
            <a:ext cx="2917825" cy="493712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r" eaLnBrk="1" hangingPunct="1">
              <a:defRPr sz="12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86BC2F27-449E-4D78-AB8A-5C6A6FC63982}" type="datetimeFigureOut">
              <a:rPr lang="ja-JP" altLang="en-US"/>
              <a:pPr>
                <a:defRPr/>
              </a:pPr>
              <a:t>2024/9/9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9" tIns="45689" rIns="91379" bIns="45689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7"/>
          </a:xfrm>
          <a:prstGeom prst="rect">
            <a:avLst/>
          </a:prstGeom>
        </p:spPr>
        <p:txBody>
          <a:bodyPr vert="horz" lIns="91379" tIns="45689" rIns="91379" bIns="45689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379" tIns="45689" rIns="91379" bIns="45689" rtlCol="0" anchor="b"/>
          <a:lstStyle>
            <a:lvl1pPr algn="l" eaLnBrk="1" hangingPunct="1">
              <a:defRPr sz="12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6351" y="9371014"/>
            <a:ext cx="2917825" cy="493712"/>
          </a:xfrm>
          <a:prstGeom prst="rect">
            <a:avLst/>
          </a:prstGeom>
        </p:spPr>
        <p:txBody>
          <a:bodyPr vert="horz" wrap="square" lIns="91379" tIns="45689" rIns="91379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5B3EBA-AC42-449E-8129-9993230AB8B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19455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rtl="0" eaLnBrk="0" fontAlgn="base" hangingPunct="0">
      <a:spcBef>
        <a:spcPct val="30000"/>
      </a:spcBef>
      <a:spcAft>
        <a:spcPct val="0"/>
      </a:spcAft>
      <a:defRPr kumimoji="1"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rtl="0" eaLnBrk="0" fontAlgn="base" hangingPunct="0">
      <a:spcBef>
        <a:spcPct val="30000"/>
      </a:spcBef>
      <a:spcAft>
        <a:spcPct val="0"/>
      </a:spcAft>
      <a:defRPr kumimoji="1"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rtl="0" eaLnBrk="0" fontAlgn="base" hangingPunct="0">
      <a:spcBef>
        <a:spcPct val="30000"/>
      </a:spcBef>
      <a:spcAft>
        <a:spcPct val="0"/>
      </a:spcAft>
      <a:defRPr kumimoji="1"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rtl="0" eaLnBrk="0" fontAlgn="base" hangingPunct="0">
      <a:spcBef>
        <a:spcPct val="30000"/>
      </a:spcBef>
      <a:spcAft>
        <a:spcPct val="0"/>
      </a:spcAft>
      <a:defRPr kumimoji="1"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　あいさつ　</a:t>
            </a:r>
          </a:p>
        </p:txBody>
      </p:sp>
    </p:spTree>
    <p:extLst>
      <p:ext uri="{BB962C8B-B14F-4D97-AF65-F5344CB8AC3E}">
        <p14:creationId xmlns:p14="http://schemas.microsoft.com/office/powerpoint/2010/main" val="224982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42" y="264096"/>
            <a:ext cx="1424697" cy="589610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492372" y="1099686"/>
            <a:ext cx="11835325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8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ECE5D-356A-44AB-BB4F-D50EFEF8055E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56210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ECE5D-356A-44AB-BB4F-D50EFEF8055E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96100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A8BCF-81B6-4495-8ACD-469C7EE87CC4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59F8C-994B-432C-AB40-74A0215D506C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342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393637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4" y="6425252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F1CB7-703C-4A9A-9D52-1442692FE2E3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DE24-8B39-47C2-94F3-63684687830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1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1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ECE5D-356A-44AB-BB4F-D50EFEF8055E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63379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1179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834C3-B4C1-4911-AAF8-E1CE018711B6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3694-251C-44FF-924C-B2510AFE405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861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070EB-B87A-417C-895C-7284C3785D20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4EA63-2A0A-4D58-BFAC-B70E34AADA4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99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EB070-3CE5-43AF-9C55-3EB219A05B13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7F4F-F529-4BA0-A99F-C723EBDF7AD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162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8" y="1382399"/>
            <a:ext cx="6480811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ECE5D-356A-44AB-BB4F-D50EFEF8055E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815187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8" y="1382399"/>
            <a:ext cx="6480811" cy="682307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ECE5D-356A-44AB-BB4F-D50EFEF8055E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04268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1" y="511179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1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ECE5D-356A-44AB-BB4F-D50EFEF8055E}" type="datetime1">
              <a:rPr lang="ja-JP" altLang="en-US" smtClean="0"/>
              <a:pPr>
                <a:defRPr/>
              </a:pPr>
              <a:t>2024/9/9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1" y="8898894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1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252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05" r:id="rId1"/>
    <p:sldLayoutId id="2147490606" r:id="rId2"/>
    <p:sldLayoutId id="2147490607" r:id="rId3"/>
    <p:sldLayoutId id="2147490608" r:id="rId4"/>
    <p:sldLayoutId id="2147490609" r:id="rId5"/>
    <p:sldLayoutId id="2147490610" r:id="rId6"/>
    <p:sldLayoutId id="2147490611" r:id="rId7"/>
    <p:sldLayoutId id="2147490612" r:id="rId8"/>
    <p:sldLayoutId id="2147490613" r:id="rId9"/>
    <p:sldLayoutId id="2147490614" r:id="rId10"/>
    <p:sldLayoutId id="21474906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>
          <a:xfrm>
            <a:off x="699963" y="192088"/>
            <a:ext cx="11605765" cy="71983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令和７年堺市消防出初式の開催について（案）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FF9F399-D2E1-4999-BCC5-C6209F12A7CE}"/>
              </a:ext>
            </a:extLst>
          </p:cNvPr>
          <p:cNvGrpSpPr/>
          <p:nvPr/>
        </p:nvGrpSpPr>
        <p:grpSpPr>
          <a:xfrm>
            <a:off x="2313789" y="7161488"/>
            <a:ext cx="4015001" cy="2236584"/>
            <a:chOff x="7059755" y="5771910"/>
            <a:chExt cx="4015001" cy="2236584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552B15D-0E8A-4ADF-88FD-F1E48552B3A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5" t="32892" r="41905" b="14208"/>
            <a:stretch/>
          </p:blipFill>
          <p:spPr bwMode="auto">
            <a:xfrm>
              <a:off x="7059755" y="5771910"/>
              <a:ext cx="4015001" cy="22365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5D52D5D-A1D1-46B5-8EF9-F0CB7DBCE903}"/>
                </a:ext>
              </a:extLst>
            </p:cNvPr>
            <p:cNvSpPr/>
            <p:nvPr/>
          </p:nvSpPr>
          <p:spPr>
            <a:xfrm>
              <a:off x="7221952" y="7721308"/>
              <a:ext cx="3351057" cy="249964"/>
            </a:xfrm>
            <a:custGeom>
              <a:avLst/>
              <a:gdLst>
                <a:gd name="connsiteX0" fmla="*/ 92279 w 8053432"/>
                <a:gd name="connsiteY0" fmla="*/ 469784 h 662731"/>
                <a:gd name="connsiteX1" fmla="*/ 1283516 w 8053432"/>
                <a:gd name="connsiteY1" fmla="*/ 310393 h 662731"/>
                <a:gd name="connsiteX2" fmla="*/ 2214694 w 8053432"/>
                <a:gd name="connsiteY2" fmla="*/ 234892 h 662731"/>
                <a:gd name="connsiteX3" fmla="*/ 2298584 w 8053432"/>
                <a:gd name="connsiteY3" fmla="*/ 218114 h 662731"/>
                <a:gd name="connsiteX4" fmla="*/ 3313652 w 8053432"/>
                <a:gd name="connsiteY4" fmla="*/ 151002 h 662731"/>
                <a:gd name="connsiteX5" fmla="*/ 4773336 w 8053432"/>
                <a:gd name="connsiteY5" fmla="*/ 92279 h 662731"/>
                <a:gd name="connsiteX6" fmla="*/ 8045043 w 8053432"/>
                <a:gd name="connsiteY6" fmla="*/ 0 h 662731"/>
                <a:gd name="connsiteX7" fmla="*/ 8053432 w 8053432"/>
                <a:gd name="connsiteY7" fmla="*/ 327171 h 662731"/>
                <a:gd name="connsiteX8" fmla="*/ 6123964 w 8053432"/>
                <a:gd name="connsiteY8" fmla="*/ 335560 h 662731"/>
                <a:gd name="connsiteX9" fmla="*/ 3582100 w 8053432"/>
                <a:gd name="connsiteY9" fmla="*/ 419450 h 662731"/>
                <a:gd name="connsiteX10" fmla="*/ 1375795 w 8053432"/>
                <a:gd name="connsiteY10" fmla="*/ 587230 h 662731"/>
                <a:gd name="connsiteX11" fmla="*/ 998290 w 8053432"/>
                <a:gd name="connsiteY11" fmla="*/ 645953 h 662731"/>
                <a:gd name="connsiteX12" fmla="*/ 0 w 8053432"/>
                <a:gd name="connsiteY12" fmla="*/ 662731 h 662731"/>
                <a:gd name="connsiteX13" fmla="*/ 0 w 8053432"/>
                <a:gd name="connsiteY13" fmla="*/ 461395 h 662731"/>
                <a:gd name="connsiteX14" fmla="*/ 92279 w 8053432"/>
                <a:gd name="connsiteY14" fmla="*/ 469784 h 6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53432" h="662731">
                  <a:moveTo>
                    <a:pt x="92279" y="469784"/>
                  </a:moveTo>
                  <a:lnTo>
                    <a:pt x="1283516" y="310393"/>
                  </a:lnTo>
                  <a:lnTo>
                    <a:pt x="2214694" y="234892"/>
                  </a:lnTo>
                  <a:cubicBezTo>
                    <a:pt x="2292925" y="217507"/>
                    <a:pt x="2264414" y="218114"/>
                    <a:pt x="2298584" y="218114"/>
                  </a:cubicBezTo>
                  <a:lnTo>
                    <a:pt x="3313652" y="151002"/>
                  </a:lnTo>
                  <a:lnTo>
                    <a:pt x="4773336" y="92279"/>
                  </a:lnTo>
                  <a:lnTo>
                    <a:pt x="8045043" y="0"/>
                  </a:lnTo>
                  <a:lnTo>
                    <a:pt x="8053432" y="327171"/>
                  </a:lnTo>
                  <a:lnTo>
                    <a:pt x="6123964" y="335560"/>
                  </a:lnTo>
                  <a:lnTo>
                    <a:pt x="3582100" y="419450"/>
                  </a:lnTo>
                  <a:lnTo>
                    <a:pt x="1375795" y="587230"/>
                  </a:lnTo>
                  <a:lnTo>
                    <a:pt x="998290" y="645953"/>
                  </a:lnTo>
                  <a:lnTo>
                    <a:pt x="0" y="662731"/>
                  </a:lnTo>
                  <a:lnTo>
                    <a:pt x="0" y="461395"/>
                  </a:lnTo>
                  <a:lnTo>
                    <a:pt x="92279" y="469784"/>
                  </a:lnTo>
                  <a:close/>
                </a:path>
              </a:pathLst>
            </a:custGeom>
            <a:pattFill prst="dk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E34434C-5F2A-4CF7-B127-524EE7460D2E}"/>
              </a:ext>
            </a:extLst>
          </p:cNvPr>
          <p:cNvSpPr/>
          <p:nvPr/>
        </p:nvSpPr>
        <p:spPr>
          <a:xfrm>
            <a:off x="4734932" y="8175288"/>
            <a:ext cx="1383307" cy="426447"/>
          </a:xfrm>
          <a:prstGeom prst="wedgeRoundRectCallout">
            <a:avLst>
              <a:gd name="adj1" fmla="val -40769"/>
              <a:gd name="adj2" fmla="val 1825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通行止め区間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E44533-9F9D-4A7D-A62A-A882550E4750}"/>
              </a:ext>
            </a:extLst>
          </p:cNvPr>
          <p:cNvSpPr/>
          <p:nvPr/>
        </p:nvSpPr>
        <p:spPr>
          <a:xfrm>
            <a:off x="568151" y="1564408"/>
            <a:ext cx="5760639" cy="104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1200" dirty="0"/>
          </a:p>
          <a:p>
            <a:r>
              <a:rPr kumimoji="1" lang="ja-JP" altLang="en-US" sz="1200" dirty="0"/>
              <a:t>　年頭にあたり、消防職団員の士気を高揚し、消防人としての自覚と決意を新たにするとともに、厳正な規律のもとに洗練された消防技術と威容を市民に公開し、住みよいまちづくりと併せて市民の警火心を喚起して、災害等による被害を軽減することを目的とす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1D082D-3BB4-4274-8B8C-A9A569AD968F}"/>
              </a:ext>
            </a:extLst>
          </p:cNvPr>
          <p:cNvSpPr txBox="1"/>
          <p:nvPr/>
        </p:nvSpPr>
        <p:spPr>
          <a:xfrm>
            <a:off x="568152" y="1344583"/>
            <a:ext cx="984714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/>
              <a:t>目的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A4D503-9500-4053-96A7-5D8C7E3260F5}"/>
              </a:ext>
            </a:extLst>
          </p:cNvPr>
          <p:cNvSpPr/>
          <p:nvPr/>
        </p:nvSpPr>
        <p:spPr>
          <a:xfrm>
            <a:off x="573253" y="2988904"/>
            <a:ext cx="5760639" cy="4135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1200" dirty="0"/>
          </a:p>
          <a:p>
            <a:r>
              <a:rPr kumimoji="1" lang="ja-JP" altLang="en-US" sz="1200" b="1" dirty="0"/>
              <a:t>〇実施日時</a:t>
            </a:r>
            <a:r>
              <a:rPr kumimoji="1" lang="ja-JP" altLang="en-US" sz="1200" dirty="0"/>
              <a:t>：</a:t>
            </a:r>
            <a:r>
              <a:rPr lang="ja-JP" altLang="en-US" sz="1200" dirty="0"/>
              <a:t>令和</a:t>
            </a:r>
            <a:r>
              <a:rPr lang="en-US" altLang="ja-JP" sz="1200" dirty="0"/>
              <a:t>7</a:t>
            </a:r>
            <a:r>
              <a:rPr lang="ja-JP" altLang="en-US" sz="1200" dirty="0"/>
              <a:t>年</a:t>
            </a:r>
            <a:r>
              <a:rPr lang="en-US" altLang="ja-JP" sz="1200" dirty="0"/>
              <a:t>1</a:t>
            </a:r>
            <a:r>
              <a:rPr lang="ja-JP" altLang="en-US" sz="1200" dirty="0"/>
              <a:t>月</a:t>
            </a:r>
            <a:r>
              <a:rPr lang="en-US" altLang="ja-JP" sz="1200" dirty="0"/>
              <a:t>11</a:t>
            </a:r>
            <a:r>
              <a:rPr lang="ja-JP" altLang="en-US" sz="1200" dirty="0"/>
              <a:t>日（土） </a:t>
            </a:r>
            <a:r>
              <a:rPr lang="en-US" altLang="ja-JP" sz="1200" dirty="0"/>
              <a:t>10</a:t>
            </a:r>
            <a:r>
              <a:rPr lang="ja-JP" altLang="en-US" sz="1200" dirty="0"/>
              <a:t>時</a:t>
            </a:r>
            <a:r>
              <a:rPr lang="en-US" altLang="ja-JP" sz="1200" dirty="0"/>
              <a:t>00</a:t>
            </a:r>
            <a:r>
              <a:rPr lang="ja-JP" altLang="en-US" sz="1200" dirty="0"/>
              <a:t>分から</a:t>
            </a:r>
            <a:r>
              <a:rPr lang="en-US" altLang="ja-JP" sz="1200" dirty="0"/>
              <a:t>11</a:t>
            </a:r>
            <a:r>
              <a:rPr lang="ja-JP" altLang="en-US" sz="1200" dirty="0"/>
              <a:t>時</a:t>
            </a:r>
            <a:r>
              <a:rPr lang="en-US" altLang="ja-JP" sz="1200" dirty="0"/>
              <a:t>30</a:t>
            </a:r>
            <a:r>
              <a:rPr lang="ja-JP" altLang="en-US" sz="1200" dirty="0"/>
              <a:t>分まで（予定）</a:t>
            </a:r>
            <a:endParaRPr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b="1" dirty="0"/>
              <a:t>〇実施場所</a:t>
            </a:r>
            <a:r>
              <a:rPr kumimoji="1" lang="ja-JP" altLang="en-US" sz="1200" dirty="0"/>
              <a:t>：</a:t>
            </a:r>
            <a:r>
              <a:rPr lang="ja-JP" altLang="en-US" sz="1200" dirty="0"/>
              <a:t>堺市総合防災センター（堺市美原区阿弥１２９－４）</a:t>
            </a:r>
            <a:endParaRPr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b="1" dirty="0"/>
              <a:t>〇式次第</a:t>
            </a:r>
            <a:endParaRPr kumimoji="1" lang="en-US" altLang="ja-JP" sz="1200" b="1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1  </a:t>
            </a:r>
            <a:r>
              <a:rPr kumimoji="1" lang="ja-JP" altLang="en-US" sz="1200" dirty="0"/>
              <a:t>　開式宣言</a:t>
            </a:r>
            <a:endParaRPr kumimoji="1" lang="en-US" altLang="ja-JP" sz="1200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2  </a:t>
            </a:r>
            <a:r>
              <a:rPr kumimoji="1" lang="ja-JP" altLang="en-US" sz="1200" dirty="0"/>
              <a:t>　国旗掲揚</a:t>
            </a:r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3  </a:t>
            </a:r>
            <a:r>
              <a:rPr kumimoji="1" lang="ja-JP" altLang="en-US" sz="1200" dirty="0"/>
              <a:t>　黙祷</a:t>
            </a:r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4  </a:t>
            </a:r>
            <a:r>
              <a:rPr kumimoji="1" lang="ja-JP" altLang="en-US" sz="1200" dirty="0"/>
              <a:t>　人員・機械の報告　</a:t>
            </a:r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5  </a:t>
            </a:r>
            <a:r>
              <a:rPr kumimoji="1" lang="ja-JP" altLang="en-US" sz="1200" dirty="0"/>
              <a:t>　堺市長訓示</a:t>
            </a:r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6</a:t>
            </a:r>
            <a:r>
              <a:rPr kumimoji="1" lang="ja-JP" altLang="en-US" sz="1200" dirty="0"/>
              <a:t>　  来賓祝辞</a:t>
            </a:r>
            <a:endParaRPr kumimoji="1" lang="en-US" altLang="ja-JP" sz="1200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7</a:t>
            </a:r>
            <a:r>
              <a:rPr kumimoji="1" lang="ja-JP" altLang="en-US" sz="1200" dirty="0"/>
              <a:t>　 メッセージ披露</a:t>
            </a:r>
            <a:endParaRPr kumimoji="1" lang="en-US" altLang="ja-JP" sz="1200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8  </a:t>
            </a:r>
            <a:r>
              <a:rPr kumimoji="1" lang="ja-JP" altLang="en-US" sz="1200" dirty="0"/>
              <a:t>　</a:t>
            </a:r>
            <a:r>
              <a:rPr lang="ja-JP" altLang="en-US" sz="1200" dirty="0">
                <a:latin typeface="メイリオ" panose="020B0604030504040204" pitchFamily="50" charset="-128"/>
              </a:rPr>
              <a:t>消防音楽隊の演奏</a:t>
            </a:r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9  </a:t>
            </a:r>
            <a:r>
              <a:rPr kumimoji="1" lang="ja-JP" altLang="en-US" sz="1200" dirty="0"/>
              <a:t>　</a:t>
            </a:r>
            <a:r>
              <a:rPr lang="ja-JP" altLang="en-US" sz="1200" dirty="0">
                <a:latin typeface="メイリオ" panose="020B0604030504040204" pitchFamily="50" charset="-128"/>
              </a:rPr>
              <a:t>三連はしご演技</a:t>
            </a:r>
            <a:endParaRPr kumimoji="1" lang="ja-JP" altLang="en-US" sz="1200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10</a:t>
            </a:r>
            <a:r>
              <a:rPr kumimoji="1" lang="ja-JP" altLang="en-US" sz="1200" dirty="0"/>
              <a:t>　</a:t>
            </a:r>
            <a:r>
              <a:rPr lang="ja-JP" altLang="en-US" sz="1200" dirty="0">
                <a:latin typeface="メイリオ" panose="020B0604030504040204" pitchFamily="50" charset="-128"/>
              </a:rPr>
              <a:t>消火・救出訓練</a:t>
            </a:r>
            <a:endParaRPr kumimoji="1" lang="ja-JP" altLang="en-US" sz="1200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11</a:t>
            </a:r>
            <a:r>
              <a:rPr kumimoji="1" lang="ja-JP" altLang="en-US" sz="1200" dirty="0"/>
              <a:t>　救助技術訓練</a:t>
            </a:r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12</a:t>
            </a:r>
            <a:r>
              <a:rPr kumimoji="1" lang="ja-JP" altLang="en-US" sz="1200" dirty="0"/>
              <a:t>　一斉放水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一部通行止め</a:t>
            </a:r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13</a:t>
            </a:r>
            <a:r>
              <a:rPr kumimoji="1" lang="ja-JP" altLang="en-US" sz="1200" dirty="0"/>
              <a:t>　閉式</a:t>
            </a:r>
            <a:endParaRPr kumimoji="1" lang="en-US" altLang="ja-JP" sz="1200" dirty="0"/>
          </a:p>
          <a:p>
            <a:r>
              <a:rPr kumimoji="1" lang="ja-JP" altLang="en-US" sz="1200" dirty="0"/>
              <a:t>　</a:t>
            </a:r>
            <a:endParaRPr kumimoji="1" lang="en-US" altLang="ja-JP" sz="1200" dirty="0"/>
          </a:p>
          <a:p>
            <a:r>
              <a:rPr kumimoji="1" lang="ja-JP" altLang="en-US" sz="1200" b="1" dirty="0"/>
              <a:t>〇その他</a:t>
            </a:r>
            <a:r>
              <a:rPr kumimoji="1" lang="ja-JP" altLang="en-US" sz="1200" dirty="0"/>
              <a:t>　出初式終了後ファイアーフェスタ２０２５実施予定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6CBE9B-A7A7-4924-94DD-8269017B4B98}"/>
              </a:ext>
            </a:extLst>
          </p:cNvPr>
          <p:cNvSpPr txBox="1"/>
          <p:nvPr/>
        </p:nvSpPr>
        <p:spPr>
          <a:xfrm>
            <a:off x="573254" y="2769080"/>
            <a:ext cx="984714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/>
              <a:t>概要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3A5BFF2-A1EA-4F72-8B37-FB85A54D1019}"/>
              </a:ext>
            </a:extLst>
          </p:cNvPr>
          <p:cNvSpPr/>
          <p:nvPr/>
        </p:nvSpPr>
        <p:spPr>
          <a:xfrm>
            <a:off x="465524" y="7100788"/>
            <a:ext cx="217468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1200" b="1" dirty="0"/>
              <a:t>※</a:t>
            </a:r>
            <a:r>
              <a:rPr lang="ja-JP" altLang="en-US" sz="1200" b="1" dirty="0"/>
              <a:t>阿弥</a:t>
            </a:r>
            <a:r>
              <a:rPr lang="en-US" altLang="ja-JP" sz="1200" b="1" dirty="0"/>
              <a:t>18</a:t>
            </a:r>
            <a:r>
              <a:rPr lang="ja-JP" altLang="en-US" sz="1200" b="1" dirty="0"/>
              <a:t>号線の一時通行止め</a:t>
            </a:r>
            <a:endParaRPr lang="en-US" altLang="ja-JP" sz="1200" b="1" dirty="0"/>
          </a:p>
          <a:p>
            <a:pPr algn="just"/>
            <a:endParaRPr lang="en-US" altLang="ja-JP" sz="1200" dirty="0"/>
          </a:p>
          <a:p>
            <a:pPr algn="just"/>
            <a:r>
              <a:rPr lang="ja-JP" altLang="en-US" sz="1200" dirty="0"/>
              <a:t>市民の皆様方のご健康を祈念するとともに、当消防局職員・団員並びに自衛消防隊の団結を表した一斉放水を行っており、舟渡池側に放水を行うため、防災センター南側の道路（阿弥</a:t>
            </a:r>
            <a:r>
              <a:rPr lang="en-US" altLang="ja-JP" sz="1200" dirty="0"/>
              <a:t>18</a:t>
            </a:r>
            <a:r>
              <a:rPr lang="ja-JP" altLang="en-US" sz="1200" dirty="0"/>
              <a:t>号線）を一時通行止めを行う。</a:t>
            </a:r>
            <a:endParaRPr lang="en-US" altLang="ja-JP" sz="1200" dirty="0"/>
          </a:p>
          <a:p>
            <a:pPr algn="just"/>
            <a:r>
              <a:rPr lang="ja-JP" altLang="en-US" sz="1200" dirty="0"/>
              <a:t>車両両進入と出口には消防職員を配置し案内を行う。</a:t>
            </a:r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77F622-0957-4654-9D9A-EE7DF4A2B5F1}"/>
              </a:ext>
            </a:extLst>
          </p:cNvPr>
          <p:cNvSpPr txBox="1"/>
          <p:nvPr/>
        </p:nvSpPr>
        <p:spPr>
          <a:xfrm>
            <a:off x="5542697" y="7701456"/>
            <a:ext cx="9301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国道３０９号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F33A3E0-27B3-4B9E-B658-16CB967A4B04}"/>
              </a:ext>
            </a:extLst>
          </p:cNvPr>
          <p:cNvSpPr txBox="1"/>
          <p:nvPr/>
        </p:nvSpPr>
        <p:spPr>
          <a:xfrm>
            <a:off x="3675077" y="7247029"/>
            <a:ext cx="1292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府道富田林線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9E4A226-7210-496C-B4A5-A30A95244D0F}"/>
              </a:ext>
            </a:extLst>
          </p:cNvPr>
          <p:cNvSpPr/>
          <p:nvPr/>
        </p:nvSpPr>
        <p:spPr>
          <a:xfrm>
            <a:off x="6545089" y="2988904"/>
            <a:ext cx="5760639" cy="846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1200" dirty="0"/>
          </a:p>
          <a:p>
            <a:r>
              <a:rPr lang="ja-JP" altLang="en-US" sz="1200" dirty="0"/>
              <a:t> </a:t>
            </a:r>
            <a:r>
              <a:rPr lang="en-US" altLang="ja-JP" sz="1200" dirty="0"/>
              <a:t>11</a:t>
            </a:r>
            <a:r>
              <a:rPr lang="ja-JP" altLang="en-US" sz="1200" dirty="0"/>
              <a:t>月　堺市自治連合協議会にて案件報告</a:t>
            </a:r>
            <a:endParaRPr lang="en-US" altLang="ja-JP" sz="1200" dirty="0"/>
          </a:p>
          <a:p>
            <a:r>
              <a:rPr lang="ja-JP" altLang="en-US" sz="1200" dirty="0"/>
              <a:t> </a:t>
            </a:r>
            <a:r>
              <a:rPr lang="en-US" altLang="ja-JP" sz="1200" dirty="0"/>
              <a:t>12</a:t>
            </a:r>
            <a:r>
              <a:rPr lang="ja-JP" altLang="en-US" sz="1200" dirty="0"/>
              <a:t>月　堺市消防出初式の予行実施</a:t>
            </a:r>
            <a:endParaRPr lang="en-US" altLang="ja-JP" sz="1200" dirty="0"/>
          </a:p>
          <a:p>
            <a:r>
              <a:rPr lang="ja-JP" altLang="en-US" sz="1200" dirty="0"/>
              <a:t>   </a:t>
            </a:r>
            <a:r>
              <a:rPr lang="en-US" altLang="ja-JP" sz="1200" dirty="0"/>
              <a:t>1</a:t>
            </a:r>
            <a:r>
              <a:rPr lang="ja-JP" altLang="en-US" sz="1200" dirty="0"/>
              <a:t>月　堺市消防出初式の開催</a:t>
            </a:r>
            <a:endParaRPr kumimoji="1"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2475D3-1DC0-4714-93F6-550E38A7E966}"/>
              </a:ext>
            </a:extLst>
          </p:cNvPr>
          <p:cNvSpPr txBox="1"/>
          <p:nvPr/>
        </p:nvSpPr>
        <p:spPr>
          <a:xfrm>
            <a:off x="6545090" y="2769078"/>
            <a:ext cx="2345642" cy="3355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/>
              <a:t>今後のスケジュール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C77F7F5-F046-4308-B062-0D6B9ECA524B}"/>
              </a:ext>
            </a:extLst>
          </p:cNvPr>
          <p:cNvSpPr/>
          <p:nvPr/>
        </p:nvSpPr>
        <p:spPr>
          <a:xfrm>
            <a:off x="6545089" y="1567832"/>
            <a:ext cx="5760639" cy="1201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1200" dirty="0"/>
          </a:p>
          <a:p>
            <a:r>
              <a:rPr lang="ja-JP" altLang="en-US" sz="1200" dirty="0"/>
              <a:t>〇敷地内に駐車できないため、公共交通機関の利用を周知する。</a:t>
            </a:r>
            <a:endParaRPr lang="en-US" altLang="ja-JP" sz="1200" dirty="0"/>
          </a:p>
          <a:p>
            <a:r>
              <a:rPr lang="ja-JP" altLang="en-US" sz="1200" dirty="0"/>
              <a:t>〇自家用車を利用する方に対しては、ららぽーと</a:t>
            </a:r>
            <a:r>
              <a:rPr lang="ja-JP" altLang="en-US" sz="1200"/>
              <a:t>堺・スーパービバホーム美原南インター店の</a:t>
            </a:r>
            <a:r>
              <a:rPr lang="ja-JP" altLang="en-US" sz="1200" dirty="0"/>
              <a:t>駐車場</a:t>
            </a:r>
            <a:r>
              <a:rPr lang="ja-JP" altLang="en-US" sz="1200"/>
              <a:t>利用を周知</a:t>
            </a:r>
            <a:r>
              <a:rPr lang="ja-JP" altLang="en-US" sz="1200" dirty="0"/>
              <a:t>する。</a:t>
            </a:r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来場できなかった方に視聴いただけるよう、インスタグラムで映像配信予定。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美原中学校に訓練参加要員等の駐車場として利用を協力依頼。</a:t>
            </a:r>
            <a:endParaRPr lang="en-US" altLang="ja-JP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B33A3A8-AB80-450F-AE83-C9AD93436BAC}"/>
              </a:ext>
            </a:extLst>
          </p:cNvPr>
          <p:cNvSpPr txBox="1"/>
          <p:nvPr/>
        </p:nvSpPr>
        <p:spPr>
          <a:xfrm>
            <a:off x="6545090" y="1354690"/>
            <a:ext cx="143988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/>
              <a:t>来場方法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4093A19-A527-4E81-9066-F3346E251607}"/>
              </a:ext>
            </a:extLst>
          </p:cNvPr>
          <p:cNvSpPr/>
          <p:nvPr/>
        </p:nvSpPr>
        <p:spPr>
          <a:xfrm>
            <a:off x="6533123" y="4024776"/>
            <a:ext cx="6060365" cy="552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 dirty="0"/>
              <a:t>＜参考＞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b="1" u="sng" dirty="0"/>
              <a:t>出初式のはじまり</a:t>
            </a:r>
            <a:endParaRPr lang="en-US" altLang="ja-JP" sz="1200" b="1" u="sng" dirty="0"/>
          </a:p>
          <a:p>
            <a:r>
              <a:rPr lang="ja-JP" altLang="en-US" sz="1200" dirty="0"/>
              <a:t>　実施日：昭和</a:t>
            </a:r>
            <a:r>
              <a:rPr lang="en-US" altLang="ja-JP" sz="1200" dirty="0"/>
              <a:t>33</a:t>
            </a:r>
            <a:r>
              <a:rPr lang="ja-JP" altLang="en-US" sz="1200" dirty="0"/>
              <a:t>年</a:t>
            </a:r>
            <a:r>
              <a:rPr lang="en-US" altLang="ja-JP" sz="1200" dirty="0"/>
              <a:t>1</a:t>
            </a:r>
            <a:r>
              <a:rPr lang="ja-JP" altLang="en-US" sz="1200" dirty="0"/>
              <a:t>月</a:t>
            </a:r>
            <a:r>
              <a:rPr lang="en-US" altLang="ja-JP" sz="1200" dirty="0"/>
              <a:t>10</a:t>
            </a:r>
            <a:r>
              <a:rPr lang="ja-JP" altLang="en-US" sz="1200" dirty="0"/>
              <a:t>日（金）　　場所：古川河畔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b="1" u="sng" dirty="0"/>
              <a:t>近年の出初式</a:t>
            </a:r>
            <a:endParaRPr lang="en-US" altLang="ja-JP" sz="1200" b="1" u="sng" dirty="0"/>
          </a:p>
          <a:p>
            <a:r>
              <a:rPr lang="ja-JP" altLang="en-US" sz="1200" dirty="0"/>
              <a:t>　平成</a:t>
            </a:r>
            <a:r>
              <a:rPr lang="en-US" altLang="ja-JP" sz="1200" dirty="0"/>
              <a:t>10</a:t>
            </a:r>
            <a:r>
              <a:rPr lang="ja-JP" altLang="en-US" sz="1200" dirty="0"/>
              <a:t>年から</a:t>
            </a:r>
            <a:r>
              <a:rPr lang="en-US" altLang="ja-JP" sz="1200" dirty="0"/>
              <a:t>1</a:t>
            </a:r>
            <a:r>
              <a:rPr lang="ja-JP" altLang="en-US" sz="1200" dirty="0"/>
              <a:t>月</a:t>
            </a:r>
            <a:r>
              <a:rPr lang="en-US" altLang="ja-JP" sz="1200" dirty="0"/>
              <a:t>7</a:t>
            </a:r>
            <a:r>
              <a:rPr lang="ja-JP" altLang="en-US" sz="1200" dirty="0"/>
              <a:t>日に金岡公園で実施（平成</a:t>
            </a:r>
            <a:r>
              <a:rPr lang="en-US" altLang="ja-JP" sz="1200" dirty="0"/>
              <a:t>13</a:t>
            </a:r>
            <a:r>
              <a:rPr lang="ja-JP" altLang="en-US" sz="1200" dirty="0"/>
              <a:t>年、</a:t>
            </a:r>
            <a:r>
              <a:rPr lang="en-US" altLang="ja-JP" sz="1200" dirty="0"/>
              <a:t>14</a:t>
            </a:r>
            <a:r>
              <a:rPr lang="ja-JP" altLang="en-US" sz="1200" dirty="0"/>
              <a:t>年、</a:t>
            </a:r>
            <a:r>
              <a:rPr lang="en-US" altLang="ja-JP" sz="1200" dirty="0"/>
              <a:t>20</a:t>
            </a:r>
            <a:r>
              <a:rPr lang="ja-JP" altLang="en-US" sz="1200" dirty="0"/>
              <a:t>年を除く）</a:t>
            </a:r>
            <a:endParaRPr lang="en-US" altLang="ja-JP" sz="1200" dirty="0"/>
          </a:p>
          <a:p>
            <a:r>
              <a:rPr lang="ja-JP" altLang="en-US" sz="1200" dirty="0"/>
              <a:t>　令和</a:t>
            </a:r>
            <a:r>
              <a:rPr lang="en-US" altLang="ja-JP" sz="1200" dirty="0"/>
              <a:t>3</a:t>
            </a:r>
            <a:r>
              <a:rPr lang="ja-JP" altLang="en-US" sz="1200" dirty="0"/>
              <a:t>年　新型コロナウイルス対策のため中止</a:t>
            </a:r>
            <a:endParaRPr lang="en-US" altLang="ja-JP" sz="1200" dirty="0"/>
          </a:p>
          <a:p>
            <a:r>
              <a:rPr lang="ja-JP" altLang="en-US" sz="1200" dirty="0"/>
              <a:t>　令和</a:t>
            </a:r>
            <a:r>
              <a:rPr lang="en-US" altLang="ja-JP" sz="1200" dirty="0"/>
              <a:t>4</a:t>
            </a:r>
            <a:r>
              <a:rPr lang="ja-JP" altLang="en-US" sz="1200" dirty="0"/>
              <a:t>年　市役所前広場にて無観客開催</a:t>
            </a:r>
            <a:endParaRPr lang="en-US" altLang="ja-JP" sz="1200" dirty="0"/>
          </a:p>
          <a:p>
            <a:r>
              <a:rPr lang="ja-JP" altLang="en-US" sz="1200" dirty="0"/>
              <a:t>　令和</a:t>
            </a:r>
            <a:r>
              <a:rPr lang="en-US" altLang="ja-JP" sz="1200" dirty="0"/>
              <a:t>5</a:t>
            </a:r>
            <a:r>
              <a:rPr lang="ja-JP" altLang="en-US" sz="1200" dirty="0"/>
              <a:t>年　堺市総合防災センターで初開催</a:t>
            </a:r>
            <a:endParaRPr lang="en-US" altLang="ja-JP" sz="1200" dirty="0"/>
          </a:p>
          <a:p>
            <a:r>
              <a:rPr lang="ja-JP" altLang="en-US" sz="1200" dirty="0"/>
              <a:t>　令和</a:t>
            </a:r>
            <a:r>
              <a:rPr lang="en-US" altLang="ja-JP" sz="1200" dirty="0"/>
              <a:t>6</a:t>
            </a:r>
            <a:r>
              <a:rPr lang="ja-JP" altLang="en-US" sz="1200" dirty="0"/>
              <a:t>年　堺市総合防災センターで実施予定も令和</a:t>
            </a:r>
            <a:r>
              <a:rPr lang="en-US" altLang="ja-JP" sz="1200" dirty="0"/>
              <a:t>6</a:t>
            </a:r>
            <a:r>
              <a:rPr lang="ja-JP" altLang="en-US" sz="1200" dirty="0"/>
              <a:t>年能登半島地震の影響で中止</a:t>
            </a:r>
            <a:endParaRPr lang="en-US" altLang="ja-JP" sz="12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70D81E-2518-4440-B44D-1323015BD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901" y="4800600"/>
            <a:ext cx="5419014" cy="365387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1F4957D-D7C9-494D-92C1-75121E4565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91" y="3936504"/>
            <a:ext cx="1828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D7DA662-76D7-403F-9A6A-263C07E367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91" y="5160640"/>
            <a:ext cx="1828800" cy="1222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E9941D8-3B31-4A8B-86C0-671902595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98" y="3936504"/>
            <a:ext cx="1827805" cy="12185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A7E9F8A-F46F-4461-AF94-8352B159B8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/>
          <a:stretch/>
        </p:blipFill>
        <p:spPr>
          <a:xfrm>
            <a:off x="2522010" y="5160640"/>
            <a:ext cx="1828800" cy="12282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344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6FA9"/>
      </a:accent1>
      <a:accent2>
        <a:srgbClr val="FF0000"/>
      </a:accent2>
      <a:accent3>
        <a:srgbClr val="FFC000"/>
      </a:accent3>
      <a:accent4>
        <a:srgbClr val="1D6FA9"/>
      </a:accent4>
      <a:accent5>
        <a:srgbClr val="00B0F0"/>
      </a:accent5>
      <a:accent6>
        <a:srgbClr val="00B05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7CE58075-05EB-4BAB-8900-C999350B1756}" vid="{A9E754AA-94E7-4DF6-9FAD-0A8765764A7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B91AC151F621A438311739A29BF7116" ma:contentTypeVersion="4" ma:contentTypeDescription="新しいドキュメントを作成します。" ma:contentTypeScope="" ma:versionID="85f92430bd21d764016c26fc54aab97c">
  <xsd:schema xmlns:xsd="http://www.w3.org/2001/XMLSchema" xmlns:xs="http://www.w3.org/2001/XMLSchema" xmlns:p="http://schemas.microsoft.com/office/2006/metadata/properties" xmlns:ns2="2e60c5f8-7546-4116-895a-21713b9d5a36" targetNamespace="http://schemas.microsoft.com/office/2006/metadata/properties" ma:root="true" ma:fieldsID="396825724619b0971012839bc98ae24c" ns2:_="">
    <xsd:import namespace="2e60c5f8-7546-4116-895a-21713b9d5a36"/>
    <xsd:element name="properties">
      <xsd:complexType>
        <xsd:sequence>
          <xsd:element name="documentManagement">
            <xsd:complexType>
              <xsd:all>
                <xsd:element ref="ns2:_x7a2e__x985e__x5225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0c5f8-7546-4116-895a-21713b9d5a36" elementFormDefault="qualified">
    <xsd:import namespace="http://schemas.microsoft.com/office/2006/documentManagement/types"/>
    <xsd:import namespace="http://schemas.microsoft.com/office/infopath/2007/PartnerControls"/>
    <xsd:element name="_x7a2e__x985e__x5225_" ma:index="8" ma:displayName="種類別" ma:default="01　広報さかい" ma:format="RadioButtons" ma:internalName="_x7a2e__x985e__x5225_">
      <xsd:simpleType>
        <xsd:union memberTypes="dms:Text">
          <xsd:simpleType>
            <xsd:restriction base="dms:Choice">
              <xsd:enumeration value="01　広報さかい"/>
              <xsd:enumeration value="02　ホームページ・ソーシャルメディア"/>
              <xsd:enumeration value="03　報道"/>
              <xsd:enumeration value="04　シティプロモーション"/>
              <xsd:enumeration value="05　市政情報課"/>
              <xsd:enumeration value="06　広報広聴計画・スケジュール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7a2e__x985e__x5225_ xmlns="2e60c5f8-7546-4116-895a-21713b9d5a36">07 プレゼンテーションマスタースライド</_x7a2e__x985e__x5225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9B878-D3BB-4BFF-B0F7-12D147541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0c5f8-7546-4116-895a-21713b9d5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6ECF4D-AA74-44AB-8ED7-AB0C398AA0C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e60c5f8-7546-4116-895a-21713b9d5a3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90B3B9-D0CC-4B12-A50F-63515A504A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堺市マスタースライド1</Template>
  <TotalTime>604</TotalTime>
  <Words>507</Words>
  <Application>Microsoft Office PowerPoint</Application>
  <PresentationFormat>A3 297x420 mm</PresentationFormat>
  <Paragraphs>76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メイリオ</vt:lpstr>
      <vt:lpstr>Arial</vt:lpstr>
      <vt:lpstr>Calibri</vt:lpstr>
      <vt:lpstr>Times New Roman</vt:lpstr>
      <vt:lpstr>Office テーマ</vt:lpstr>
      <vt:lpstr>令和７年堺市消防出初式の開催について（案）</vt:lpstr>
    </vt:vector>
  </TitlesOfParts>
  <Company>堺市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マスタースライド</dc:title>
  <dc:creator>堺市</dc:creator>
  <cp:lastModifiedBy>堺市</cp:lastModifiedBy>
  <cp:revision>55</cp:revision>
  <cp:lastPrinted>2020-08-04T03:14:49Z</cp:lastPrinted>
  <dcterms:created xsi:type="dcterms:W3CDTF">2020-01-21T07:07:55Z</dcterms:created>
  <dcterms:modified xsi:type="dcterms:W3CDTF">2024-09-09T10:01:45Z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0x0101004B91AC151F621A438311739A29BF7116</vt:lpwstr>
  </property>
</Properties>
</file>