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19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6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1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7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0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9B3E-19F8-42B1-8301-8FA7D41C5D8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24DD-463C-4CC2-BBA1-255CA3B3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8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emf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19">
            <a:extLst>
              <a:ext uri="{FF2B5EF4-FFF2-40B4-BE49-F238E27FC236}">
                <a16:creationId xmlns:a16="http://schemas.microsoft.com/office/drawing/2014/main" id="{8FC26A37-E654-4938-A5F5-925DCE2CCFA4}"/>
              </a:ext>
            </a:extLst>
          </p:cNvPr>
          <p:cNvSpPr txBox="1"/>
          <p:nvPr/>
        </p:nvSpPr>
        <p:spPr>
          <a:xfrm>
            <a:off x="233023" y="3670067"/>
            <a:ext cx="6395128" cy="433004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 cmpd="dbl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ja-JP" sz="1600" b="1" kern="1200" dirty="0">
                <a:ln w="9525" cap="flat" cmpd="sng" algn="ctr">
                  <a:noFill/>
                  <a:prstDash val="solid"/>
                  <a:round/>
                </a:ln>
                <a:solidFill>
                  <a:srgbClr val="000000"/>
                </a:solidFill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Times New Roman" panose="02020603050405020304" pitchFamily="18" charset="0"/>
              </a:rPr>
              <a:t>「その他の古紙」回収体験袋の使い方</a:t>
            </a:r>
            <a:r>
              <a:rPr lang="en-US" sz="1600" dirty="0">
                <a:effectLst/>
                <a:latin typeface="AR浪漫明朝体U" panose="02020A09000000000000" pitchFamily="17" charset="-128"/>
                <a:ea typeface="AR浪漫明朝体U" panose="02020A09000000000000" pitchFamily="17" charset="-128"/>
                <a:cs typeface="ＭＳ Ｐゴシック" panose="020B0600070205080204" pitchFamily="50" charset="-128"/>
              </a:rPr>
              <a:t> </a:t>
            </a:r>
            <a:endParaRPr lang="ja-JP" sz="1050" dirty="0">
              <a:effectLst/>
              <a:latin typeface="AR浪漫明朝体U" panose="02020A09000000000000" pitchFamily="17" charset="-128"/>
              <a:ea typeface="AR浪漫明朝体U" panose="02020A09000000000000" pitchFamily="17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D138814-3190-4CCC-B5A5-5C0084E3725A}"/>
              </a:ext>
            </a:extLst>
          </p:cNvPr>
          <p:cNvSpPr/>
          <p:nvPr/>
        </p:nvSpPr>
        <p:spPr>
          <a:xfrm>
            <a:off x="1799156" y="2346394"/>
            <a:ext cx="4847457" cy="981017"/>
          </a:xfrm>
          <a:custGeom>
            <a:avLst/>
            <a:gdLst>
              <a:gd name="connsiteX0" fmla="*/ 0 w 4847457"/>
              <a:gd name="connsiteY0" fmla="*/ 120979 h 981017"/>
              <a:gd name="connsiteX1" fmla="*/ 120979 w 4847457"/>
              <a:gd name="connsiteY1" fmla="*/ 0 h 981017"/>
              <a:gd name="connsiteX2" fmla="*/ 778907 w 4847457"/>
              <a:gd name="connsiteY2" fmla="*/ 0 h 981017"/>
              <a:gd name="connsiteX3" fmla="*/ 1344726 w 4847457"/>
              <a:gd name="connsiteY3" fmla="*/ 0 h 981017"/>
              <a:gd name="connsiteX4" fmla="*/ 2048709 w 4847457"/>
              <a:gd name="connsiteY4" fmla="*/ 0 h 981017"/>
              <a:gd name="connsiteX5" fmla="*/ 2614528 w 4847457"/>
              <a:gd name="connsiteY5" fmla="*/ 0 h 981017"/>
              <a:gd name="connsiteX6" fmla="*/ 3318511 w 4847457"/>
              <a:gd name="connsiteY6" fmla="*/ 0 h 981017"/>
              <a:gd name="connsiteX7" fmla="*/ 3838275 w 4847457"/>
              <a:gd name="connsiteY7" fmla="*/ 0 h 981017"/>
              <a:gd name="connsiteX8" fmla="*/ 4726478 w 4847457"/>
              <a:gd name="connsiteY8" fmla="*/ 0 h 981017"/>
              <a:gd name="connsiteX9" fmla="*/ 4847457 w 4847457"/>
              <a:gd name="connsiteY9" fmla="*/ 120979 h 981017"/>
              <a:gd name="connsiteX10" fmla="*/ 4847457 w 4847457"/>
              <a:gd name="connsiteY10" fmla="*/ 490509 h 981017"/>
              <a:gd name="connsiteX11" fmla="*/ 4847457 w 4847457"/>
              <a:gd name="connsiteY11" fmla="*/ 860038 h 981017"/>
              <a:gd name="connsiteX12" fmla="*/ 4726478 w 4847457"/>
              <a:gd name="connsiteY12" fmla="*/ 981017 h 981017"/>
              <a:gd name="connsiteX13" fmla="*/ 4160660 w 4847457"/>
              <a:gd name="connsiteY13" fmla="*/ 981017 h 981017"/>
              <a:gd name="connsiteX14" fmla="*/ 3548786 w 4847457"/>
              <a:gd name="connsiteY14" fmla="*/ 981017 h 981017"/>
              <a:gd name="connsiteX15" fmla="*/ 2890858 w 4847457"/>
              <a:gd name="connsiteY15" fmla="*/ 981017 h 981017"/>
              <a:gd name="connsiteX16" fmla="*/ 2325039 w 4847457"/>
              <a:gd name="connsiteY16" fmla="*/ 981017 h 981017"/>
              <a:gd name="connsiteX17" fmla="*/ 1575001 w 4847457"/>
              <a:gd name="connsiteY17" fmla="*/ 981017 h 981017"/>
              <a:gd name="connsiteX18" fmla="*/ 917072 w 4847457"/>
              <a:gd name="connsiteY18" fmla="*/ 981017 h 981017"/>
              <a:gd name="connsiteX19" fmla="*/ 120979 w 4847457"/>
              <a:gd name="connsiteY19" fmla="*/ 981017 h 981017"/>
              <a:gd name="connsiteX20" fmla="*/ 0 w 4847457"/>
              <a:gd name="connsiteY20" fmla="*/ 860038 h 981017"/>
              <a:gd name="connsiteX21" fmla="*/ 0 w 4847457"/>
              <a:gd name="connsiteY21" fmla="*/ 475727 h 981017"/>
              <a:gd name="connsiteX22" fmla="*/ 0 w 4847457"/>
              <a:gd name="connsiteY22" fmla="*/ 120979 h 9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47457" h="981017" fill="none" extrusionOk="0">
                <a:moveTo>
                  <a:pt x="0" y="120979"/>
                </a:moveTo>
                <a:cubicBezTo>
                  <a:pt x="-7067" y="53764"/>
                  <a:pt x="56111" y="1676"/>
                  <a:pt x="120979" y="0"/>
                </a:cubicBezTo>
                <a:cubicBezTo>
                  <a:pt x="337586" y="13957"/>
                  <a:pt x="470837" y="31815"/>
                  <a:pt x="778907" y="0"/>
                </a:cubicBezTo>
                <a:cubicBezTo>
                  <a:pt x="1086977" y="-31815"/>
                  <a:pt x="1225845" y="6365"/>
                  <a:pt x="1344726" y="0"/>
                </a:cubicBezTo>
                <a:cubicBezTo>
                  <a:pt x="1463607" y="-6365"/>
                  <a:pt x="1836559" y="8291"/>
                  <a:pt x="2048709" y="0"/>
                </a:cubicBezTo>
                <a:cubicBezTo>
                  <a:pt x="2260859" y="-8291"/>
                  <a:pt x="2444611" y="-16516"/>
                  <a:pt x="2614528" y="0"/>
                </a:cubicBezTo>
                <a:cubicBezTo>
                  <a:pt x="2784445" y="16516"/>
                  <a:pt x="3147981" y="30993"/>
                  <a:pt x="3318511" y="0"/>
                </a:cubicBezTo>
                <a:cubicBezTo>
                  <a:pt x="3489041" y="-30993"/>
                  <a:pt x="3636869" y="12945"/>
                  <a:pt x="3838275" y="0"/>
                </a:cubicBezTo>
                <a:cubicBezTo>
                  <a:pt x="4039681" y="-12945"/>
                  <a:pt x="4341208" y="-22299"/>
                  <a:pt x="4726478" y="0"/>
                </a:cubicBezTo>
                <a:cubicBezTo>
                  <a:pt x="4803752" y="9699"/>
                  <a:pt x="4858607" y="47498"/>
                  <a:pt x="4847457" y="120979"/>
                </a:cubicBezTo>
                <a:cubicBezTo>
                  <a:pt x="4845229" y="264290"/>
                  <a:pt x="4847947" y="361853"/>
                  <a:pt x="4847457" y="490509"/>
                </a:cubicBezTo>
                <a:cubicBezTo>
                  <a:pt x="4846968" y="619165"/>
                  <a:pt x="4848589" y="784762"/>
                  <a:pt x="4847457" y="860038"/>
                </a:cubicBezTo>
                <a:cubicBezTo>
                  <a:pt x="4861996" y="923005"/>
                  <a:pt x="4793015" y="982946"/>
                  <a:pt x="4726478" y="981017"/>
                </a:cubicBezTo>
                <a:cubicBezTo>
                  <a:pt x="4482292" y="1004070"/>
                  <a:pt x="4378105" y="965962"/>
                  <a:pt x="4160660" y="981017"/>
                </a:cubicBezTo>
                <a:cubicBezTo>
                  <a:pt x="3943215" y="996072"/>
                  <a:pt x="3710333" y="1004387"/>
                  <a:pt x="3548786" y="981017"/>
                </a:cubicBezTo>
                <a:cubicBezTo>
                  <a:pt x="3387239" y="957647"/>
                  <a:pt x="3058847" y="962674"/>
                  <a:pt x="2890858" y="981017"/>
                </a:cubicBezTo>
                <a:cubicBezTo>
                  <a:pt x="2722869" y="999360"/>
                  <a:pt x="2557627" y="997951"/>
                  <a:pt x="2325039" y="981017"/>
                </a:cubicBezTo>
                <a:cubicBezTo>
                  <a:pt x="2092451" y="964083"/>
                  <a:pt x="1827909" y="962270"/>
                  <a:pt x="1575001" y="981017"/>
                </a:cubicBezTo>
                <a:cubicBezTo>
                  <a:pt x="1322093" y="999764"/>
                  <a:pt x="1231441" y="1000859"/>
                  <a:pt x="917072" y="981017"/>
                </a:cubicBezTo>
                <a:cubicBezTo>
                  <a:pt x="602703" y="961175"/>
                  <a:pt x="286300" y="1006203"/>
                  <a:pt x="120979" y="981017"/>
                </a:cubicBezTo>
                <a:cubicBezTo>
                  <a:pt x="48351" y="974366"/>
                  <a:pt x="3913" y="922619"/>
                  <a:pt x="0" y="860038"/>
                </a:cubicBezTo>
                <a:cubicBezTo>
                  <a:pt x="-12352" y="778334"/>
                  <a:pt x="-6418" y="571027"/>
                  <a:pt x="0" y="475727"/>
                </a:cubicBezTo>
                <a:cubicBezTo>
                  <a:pt x="6418" y="380427"/>
                  <a:pt x="-4719" y="280126"/>
                  <a:pt x="0" y="120979"/>
                </a:cubicBezTo>
                <a:close/>
              </a:path>
              <a:path w="4847457" h="981017" stroke="0" extrusionOk="0">
                <a:moveTo>
                  <a:pt x="0" y="120979"/>
                </a:moveTo>
                <a:cubicBezTo>
                  <a:pt x="-11455" y="47098"/>
                  <a:pt x="44773" y="3525"/>
                  <a:pt x="120979" y="0"/>
                </a:cubicBezTo>
                <a:cubicBezTo>
                  <a:pt x="291566" y="-36128"/>
                  <a:pt x="525901" y="-11989"/>
                  <a:pt x="871017" y="0"/>
                </a:cubicBezTo>
                <a:cubicBezTo>
                  <a:pt x="1216133" y="11989"/>
                  <a:pt x="1319554" y="4284"/>
                  <a:pt x="1482891" y="0"/>
                </a:cubicBezTo>
                <a:cubicBezTo>
                  <a:pt x="1646228" y="-4284"/>
                  <a:pt x="1931336" y="-20281"/>
                  <a:pt x="2048709" y="0"/>
                </a:cubicBezTo>
                <a:cubicBezTo>
                  <a:pt x="2166082" y="20281"/>
                  <a:pt x="2527776" y="-10609"/>
                  <a:pt x="2752693" y="0"/>
                </a:cubicBezTo>
                <a:cubicBezTo>
                  <a:pt x="2977610" y="10609"/>
                  <a:pt x="3152691" y="30339"/>
                  <a:pt x="3364566" y="0"/>
                </a:cubicBezTo>
                <a:cubicBezTo>
                  <a:pt x="3576441" y="-30339"/>
                  <a:pt x="3845280" y="-18413"/>
                  <a:pt x="4114605" y="0"/>
                </a:cubicBezTo>
                <a:cubicBezTo>
                  <a:pt x="4383930" y="18413"/>
                  <a:pt x="4435504" y="-25168"/>
                  <a:pt x="4726478" y="0"/>
                </a:cubicBezTo>
                <a:cubicBezTo>
                  <a:pt x="4788431" y="8043"/>
                  <a:pt x="4845108" y="51440"/>
                  <a:pt x="4847457" y="120979"/>
                </a:cubicBezTo>
                <a:cubicBezTo>
                  <a:pt x="4837437" y="289746"/>
                  <a:pt x="4842324" y="399631"/>
                  <a:pt x="4847457" y="475727"/>
                </a:cubicBezTo>
                <a:cubicBezTo>
                  <a:pt x="4852590" y="551823"/>
                  <a:pt x="4855175" y="675004"/>
                  <a:pt x="4847457" y="860038"/>
                </a:cubicBezTo>
                <a:cubicBezTo>
                  <a:pt x="4856145" y="918268"/>
                  <a:pt x="4799055" y="977302"/>
                  <a:pt x="4726478" y="981017"/>
                </a:cubicBezTo>
                <a:cubicBezTo>
                  <a:pt x="4570165" y="978990"/>
                  <a:pt x="4336307" y="995946"/>
                  <a:pt x="4068550" y="981017"/>
                </a:cubicBezTo>
                <a:cubicBezTo>
                  <a:pt x="3800793" y="966088"/>
                  <a:pt x="3666812" y="993442"/>
                  <a:pt x="3502731" y="981017"/>
                </a:cubicBezTo>
                <a:cubicBezTo>
                  <a:pt x="3338650" y="968592"/>
                  <a:pt x="2984945" y="958663"/>
                  <a:pt x="2844803" y="981017"/>
                </a:cubicBezTo>
                <a:cubicBezTo>
                  <a:pt x="2704661" y="1003371"/>
                  <a:pt x="2419275" y="1001517"/>
                  <a:pt x="2094764" y="981017"/>
                </a:cubicBezTo>
                <a:cubicBezTo>
                  <a:pt x="1770253" y="960517"/>
                  <a:pt x="1636626" y="998274"/>
                  <a:pt x="1436836" y="981017"/>
                </a:cubicBezTo>
                <a:cubicBezTo>
                  <a:pt x="1237046" y="963760"/>
                  <a:pt x="1170664" y="955909"/>
                  <a:pt x="917072" y="981017"/>
                </a:cubicBezTo>
                <a:cubicBezTo>
                  <a:pt x="663480" y="1006125"/>
                  <a:pt x="283509" y="994930"/>
                  <a:pt x="120979" y="981017"/>
                </a:cubicBezTo>
                <a:cubicBezTo>
                  <a:pt x="61981" y="976380"/>
                  <a:pt x="-5388" y="935407"/>
                  <a:pt x="0" y="860038"/>
                </a:cubicBezTo>
                <a:cubicBezTo>
                  <a:pt x="9710" y="681244"/>
                  <a:pt x="7443" y="580473"/>
                  <a:pt x="0" y="497899"/>
                </a:cubicBezTo>
                <a:cubicBezTo>
                  <a:pt x="-7443" y="415325"/>
                  <a:pt x="-15244" y="281241"/>
                  <a:pt x="0" y="1209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233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9">
            <a:extLst>
              <a:ext uri="{FF2B5EF4-FFF2-40B4-BE49-F238E27FC236}">
                <a16:creationId xmlns:a16="http://schemas.microsoft.com/office/drawing/2014/main" id="{A4CE5C05-12D9-4225-9BE0-98F99B1F6581}"/>
              </a:ext>
            </a:extLst>
          </p:cNvPr>
          <p:cNvSpPr txBox="1"/>
          <p:nvPr/>
        </p:nvSpPr>
        <p:spPr>
          <a:xfrm>
            <a:off x="211353" y="3651135"/>
            <a:ext cx="6416798" cy="6035056"/>
          </a:xfrm>
          <a:prstGeom prst="rect">
            <a:avLst/>
          </a:prstGeom>
          <a:noFill/>
          <a:ln w="41275" cmpd="dbl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ja-JP" sz="1050" dirty="0">
              <a:effectLst/>
              <a:latin typeface="AR浪漫明朝体U" panose="02020A09000000000000" pitchFamily="17" charset="-128"/>
              <a:ea typeface="AR浪漫明朝体U" panose="02020A09000000000000" pitchFamily="17" charset="-128"/>
              <a:cs typeface="ＭＳ Ｐゴシック" panose="020B0600070205080204" pitchFamily="50" charset="-128"/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D1057450-AD09-4885-AC38-02DD3C57276C}"/>
              </a:ext>
            </a:extLst>
          </p:cNvPr>
          <p:cNvSpPr/>
          <p:nvPr/>
        </p:nvSpPr>
        <p:spPr>
          <a:xfrm>
            <a:off x="75212" y="2890377"/>
            <a:ext cx="1645042" cy="6801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2DF2BA-BA87-49F1-BAD4-205DB48FBA7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9" b="89969" l="9992" r="91204">
                        <a14:foregroundMark x1="44406" y1="88272" x2="36343" y2="89815"/>
                        <a14:foregroundMark x1="33526" y1="10802" x2="37423" y2="10185"/>
                        <a14:foregroundMark x1="89390" y1="89198" x2="92052" y2="80401"/>
                        <a14:foregroundMark x1="92052" y1="80401" x2="91204" y2="52006"/>
                        <a14:foregroundMark x1="91204" y1="52006" x2="91204" y2="47222"/>
                        <a14:foregroundMark x1="33719" y1="64146" x2="30980" y2="64146"/>
                        <a14:foregroundMark x1="29437" y1="64198" x2="26620" y2="63632"/>
                        <a14:foregroundMark x1="29244" y1="39146" x2="26003" y2="39918"/>
                        <a14:foregroundMark x1="27508" y1="55350" x2="27276" y2="49949"/>
                        <a14:foregroundMark x1="33218" y1="58591" x2="31289" y2="58848"/>
                        <a14:foregroundMark x1="30903" y1="58848" x2="30131" y2="58693"/>
                        <a14:foregroundMark x1="29514" y1="58436" x2="29514" y2="58436"/>
                        <a14:foregroundMark x1="29475" y1="38374" x2="24035" y2="39249"/>
                        <a14:foregroundMark x1="32600" y1="38529" x2="25309" y2="39198"/>
                        <a14:foregroundMark x1="25309" y1="39198" x2="23920" y2="43261"/>
                        <a14:backgroundMark x1="32639" y1="61677" x2="30980" y2="61934"/>
                        <a14:backgroundMark x1="28665" y1="55453" x2="28434" y2="45679"/>
                        <a14:backgroundMark x1="28434" y1="45679" x2="28549" y2="4187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993" y="1992770"/>
            <a:ext cx="1855224" cy="12660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9C9151-F9D5-4D61-B118-1DF16BBFDC41}"/>
              </a:ext>
            </a:extLst>
          </p:cNvPr>
          <p:cNvSpPr/>
          <p:nvPr/>
        </p:nvSpPr>
        <p:spPr>
          <a:xfrm>
            <a:off x="1" y="0"/>
            <a:ext cx="6858000" cy="1552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円形吹き出し 23">
            <a:extLst>
              <a:ext uri="{FF2B5EF4-FFF2-40B4-BE49-F238E27FC236}">
                <a16:creationId xmlns:a16="http://schemas.microsoft.com/office/drawing/2014/main" id="{8022FB9E-7504-4B58-A5BD-82558943A7FF}"/>
              </a:ext>
            </a:extLst>
          </p:cNvPr>
          <p:cNvSpPr/>
          <p:nvPr/>
        </p:nvSpPr>
        <p:spPr>
          <a:xfrm>
            <a:off x="18282" y="41070"/>
            <a:ext cx="1548000" cy="1440000"/>
          </a:xfrm>
          <a:prstGeom prst="wedgeEllipseCallout">
            <a:avLst>
              <a:gd name="adj1" fmla="val 40335"/>
              <a:gd name="adj2" fmla="val 115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8003A5B-29F4-4635-BF65-B44DB4A0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4" y="219809"/>
            <a:ext cx="145478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ctr" anchorCtr="0">
            <a:noAutofit/>
          </a:bodyPr>
          <a:lstStyle/>
          <a:p>
            <a:pPr marL="60960" indent="-151130" algn="ctr">
              <a:lnSpc>
                <a:spcPts val="1700"/>
              </a:lnSpc>
            </a:pP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古紙集団回収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0960" indent="-151130" algn="ctr">
              <a:lnSpc>
                <a:spcPts val="1700"/>
              </a:lnSpc>
            </a:pPr>
            <a:r>
              <a:rPr lang="en-US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古新聞・段ボール等</a:t>
            </a:r>
            <a:r>
              <a:rPr lang="en-US" sz="1000" b="1" kern="10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60960" indent="-151130" algn="ctr">
              <a:lnSpc>
                <a:spcPts val="1700"/>
              </a:lnSpc>
            </a:pP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0960" indent="-151130" algn="ctr">
              <a:lnSpc>
                <a:spcPts val="1700"/>
              </a:lnSpc>
            </a:pPr>
            <a:r>
              <a:rPr lang="ja-JP" sz="1200" b="1" u="sng" kern="100" dirty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毎月第　　　曜日</a:t>
            </a:r>
            <a:endParaRPr lang="ja-JP" sz="1050" u="sng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D4938C4B-B912-4316-8063-2CEED482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83" y="99943"/>
            <a:ext cx="744076" cy="27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algn="just"/>
            <a:r>
              <a:rPr lang="ja-JP" sz="2000" b="1" kern="100" dirty="0">
                <a:ln w="3175" cap="rnd" cmpd="sng" algn="ctr">
                  <a:noFill/>
                  <a:prstDash val="solid"/>
                  <a:beve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回覧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F691C23-5E80-48CA-BB21-6C7E8BE4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067" y="166857"/>
            <a:ext cx="439674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algn="just"/>
            <a:r>
              <a:rPr lang="ja-JP" sz="1600" b="1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＜</a:t>
            </a:r>
            <a:r>
              <a:rPr lang="ja-JP" sz="1600" b="1" u="sng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会の皆さんへ</a:t>
            </a:r>
            <a:r>
              <a:rPr lang="ja-JP" sz="1600" b="1" kern="100" dirty="0">
                <a:ln w="3175" cap="rnd" cmpd="sng" algn="ctr">
                  <a:noFill/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＞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FF29496-3006-4E95-93C1-1E01F060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531" y="537792"/>
            <a:ext cx="408622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60960" indent="-151130" algn="ctr"/>
            <a:r>
              <a:rPr lang="ja-JP" sz="2400" b="1" kern="100" dirty="0">
                <a:ln w="0" cap="rnd" cmpd="sng" algn="ctr">
                  <a:noFill/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回収体験袋を活用した</a:t>
            </a:r>
            <a:endParaRPr lang="ja-JP" sz="1050" kern="100" dirty="0">
              <a:ln w="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63500" indent="165100" algn="ctr"/>
            <a:r>
              <a:rPr lang="en-US" sz="2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FD035C8E-2DCE-48C5-9A19-8052D75D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66" y="2346394"/>
            <a:ext cx="5019077" cy="9796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0" bIns="45720" anchor="t" anchorCtr="0">
            <a:noAutofit/>
          </a:bodyPr>
          <a:lstStyle/>
          <a:p>
            <a:pPr marL="152400" indent="-152400" algn="l">
              <a:lnSpc>
                <a:spcPts val="1700"/>
              </a:lnSpc>
            </a:pPr>
            <a:r>
              <a:rPr lang="ja-JP" altLang="en-US" sz="1100" b="1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その他の古紙</a:t>
            </a:r>
            <a:r>
              <a:rPr lang="ja-JP" altLang="en-US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sz="1100" b="1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の回収のメリット</a:t>
            </a:r>
            <a:endParaRPr lang="ja-JP" sz="11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■ごみの減量に取り組んで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地球にイイコト</a:t>
            </a: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始めましょう！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■生活ごみへの混入が多い「その他の古紙」の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リサイクルを促進</a:t>
            </a: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■古紙の回収量を増加させることで、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市から交付される報償金額</a:t>
            </a:r>
            <a:r>
              <a:rPr lang="ja-JP" altLang="en-US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sz="1100" u="sng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アップ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en-US" sz="1100" kern="100" dirty="0">
                <a:solidFill>
                  <a:srgbClr val="0D0D0D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2ECDC44-D223-4325-978B-E5F6616A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833" y="949068"/>
            <a:ext cx="5131936" cy="45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prstTxWarp prst="textPlain">
              <a:avLst/>
            </a:prstTxWarp>
            <a:noAutofit/>
          </a:bodyPr>
          <a:lstStyle/>
          <a:p>
            <a:pPr marL="60960" indent="-151130" algn="dist"/>
            <a:r>
              <a:rPr lang="ja-JP" sz="2400" b="1" kern="100" dirty="0">
                <a:ln w="317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sz="2400" b="1" kern="0" dirty="0">
                <a:ln w="317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その他の古紙」回収にご協力を</a:t>
            </a:r>
            <a:endParaRPr lang="ja-JP" sz="900" kern="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9" name="テキスト ボックス 2">
            <a:extLst>
              <a:ext uri="{FF2B5EF4-FFF2-40B4-BE49-F238E27FC236}">
                <a16:creationId xmlns:a16="http://schemas.microsoft.com/office/drawing/2014/main" id="{72B49388-3EFC-40F5-A0B2-1DA17754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4" y="1547170"/>
            <a:ext cx="6789262" cy="82290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0" bIns="45720" anchor="t" anchorCtr="0">
            <a:noAutofit/>
          </a:bodyPr>
          <a:lstStyle/>
          <a:p>
            <a:pPr marL="152400" indent="-152400" algn="l">
              <a:lnSpc>
                <a:spcPts val="1700"/>
              </a:lnSpc>
            </a:pP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この度、市から配布された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</a:t>
            </a:r>
            <a:r>
              <a:rPr lang="en-US" altLang="ja-JP" sz="10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(※</a:t>
            </a:r>
            <a:r>
              <a:rPr lang="en-US" altLang="ja-JP" sz="9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用の回収体験袋を、各戸に</a:t>
            </a:r>
            <a:r>
              <a:rPr lang="en-US" altLang="ja-JP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b="1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枚ずつ配布します</a:t>
            </a: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ので、</a:t>
            </a:r>
            <a:endParaRPr lang="en-US" altLang="ja-JP" sz="1100" u="sng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altLang="en-US" sz="1100" u="sng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「その他の古紙」の保管に活用していただき、古紙集団回収の収集日（左上に記載）に排出してください。</a:t>
            </a:r>
            <a:endParaRPr lang="en-US" altLang="ja-JP" sz="1100" u="sng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</a:t>
            </a:r>
            <a:r>
              <a:rPr lang="en-US" altLang="ja-JP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「その他の古紙」とは？▶▶裏面へ </a:t>
            </a:r>
            <a:endParaRPr lang="en-US" altLang="ja-JP" sz="1100" kern="100" dirty="0">
              <a:solidFill>
                <a:srgbClr val="0D0D0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2400" indent="-152400"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D0D0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5" name="テキスト ボックス 2">
            <a:extLst>
              <a:ext uri="{FF2B5EF4-FFF2-40B4-BE49-F238E27FC236}">
                <a16:creationId xmlns:a16="http://schemas.microsoft.com/office/drawing/2014/main" id="{6C8134BC-5450-4BF6-967B-286721EE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61" y="2531040"/>
            <a:ext cx="236858" cy="87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eaVert" wrap="square" lIns="91440" tIns="45720" rIns="91440" bIns="45720" anchor="t" anchorCtr="0">
            <a:noAutofit/>
          </a:bodyPr>
          <a:lstStyle/>
          <a:p>
            <a:pPr algn="l"/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▶回収体験袋</a:t>
            </a: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DDB32707-0172-455F-A1E7-28266396B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t="38430" r="30852" b="53347"/>
          <a:stretch/>
        </p:blipFill>
        <p:spPr>
          <a:xfrm rot="10800000">
            <a:off x="213807" y="5307273"/>
            <a:ext cx="2290661" cy="610802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E619348-7FA4-49CE-B891-D64305264225}"/>
              </a:ext>
            </a:extLst>
          </p:cNvPr>
          <p:cNvGrpSpPr/>
          <p:nvPr/>
        </p:nvGrpSpPr>
        <p:grpSpPr>
          <a:xfrm>
            <a:off x="3928898" y="5503413"/>
            <a:ext cx="938784" cy="1208624"/>
            <a:chOff x="0" y="0"/>
            <a:chExt cx="2072832" cy="2703695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0E9F772-AEA3-4342-9D22-43184739E2A8}"/>
                </a:ext>
              </a:extLst>
            </p:cNvPr>
            <p:cNvGrpSpPr/>
            <p:nvPr/>
          </p:nvGrpSpPr>
          <p:grpSpPr>
            <a:xfrm>
              <a:off x="0" y="0"/>
              <a:ext cx="2072832" cy="2703695"/>
              <a:chOff x="0" y="0"/>
              <a:chExt cx="1504315" cy="1962151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A2C1FFEB-FA8D-492B-9470-DA4951BE43E3}"/>
                  </a:ext>
                </a:extLst>
              </p:cNvPr>
              <p:cNvGrpSpPr/>
              <p:nvPr/>
            </p:nvGrpSpPr>
            <p:grpSpPr>
              <a:xfrm>
                <a:off x="0" y="0"/>
                <a:ext cx="1504315" cy="1962151"/>
                <a:chOff x="0" y="0"/>
                <a:chExt cx="1085850" cy="1423064"/>
              </a:xfrm>
            </p:grpSpPr>
            <p:pic>
              <p:nvPicPr>
                <p:cNvPr id="52" name="図 51">
                  <a:extLst>
                    <a:ext uri="{FF2B5EF4-FFF2-40B4-BE49-F238E27FC236}">
                      <a16:creationId xmlns:a16="http://schemas.microsoft.com/office/drawing/2014/main" id="{6B17CA22-D395-4485-A77B-6994CCE223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800" y="0"/>
                  <a:ext cx="647700" cy="381000"/>
                </a:xfrm>
                <a:prstGeom prst="rect">
                  <a:avLst/>
                </a:prstGeom>
              </p:spPr>
            </p:pic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BA690572-3425-410C-8452-0739E737177A}"/>
                    </a:ext>
                  </a:extLst>
                </p:cNvPr>
                <p:cNvSpPr/>
                <p:nvPr/>
              </p:nvSpPr>
              <p:spPr>
                <a:xfrm>
                  <a:off x="0" y="476250"/>
                  <a:ext cx="914400" cy="946814"/>
                </a:xfrm>
                <a:prstGeom prst="rect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" name="平行四辺形 53">
                  <a:extLst>
                    <a:ext uri="{FF2B5EF4-FFF2-40B4-BE49-F238E27FC236}">
                      <a16:creationId xmlns:a16="http://schemas.microsoft.com/office/drawing/2014/main" id="{C241CF6E-58A1-44F9-B088-0B5E218D4A0A}"/>
                    </a:ext>
                  </a:extLst>
                </p:cNvPr>
                <p:cNvSpPr/>
                <p:nvPr/>
              </p:nvSpPr>
              <p:spPr>
                <a:xfrm rot="5400000" flipV="1">
                  <a:off x="444327" y="784398"/>
                  <a:ext cx="1108421" cy="168910"/>
                </a:xfrm>
                <a:prstGeom prst="parallelogram">
                  <a:avLst>
                    <a:gd name="adj" fmla="val 90821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" name="平行四辺形 54">
                  <a:extLst>
                    <a:ext uri="{FF2B5EF4-FFF2-40B4-BE49-F238E27FC236}">
                      <a16:creationId xmlns:a16="http://schemas.microsoft.com/office/drawing/2014/main" id="{8FBCCDD9-1E6B-475F-B72C-F9B454E13F71}"/>
                    </a:ext>
                  </a:extLst>
                </p:cNvPr>
                <p:cNvSpPr/>
                <p:nvPr/>
              </p:nvSpPr>
              <p:spPr>
                <a:xfrm>
                  <a:off x="0" y="323850"/>
                  <a:ext cx="1085850" cy="152400"/>
                </a:xfrm>
                <a:prstGeom prst="parallelogram">
                  <a:avLst>
                    <a:gd name="adj" fmla="val 110714"/>
                  </a:avLst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pic>
              <p:nvPicPr>
                <p:cNvPr id="56" name="図 55">
                  <a:extLst>
                    <a:ext uri="{FF2B5EF4-FFF2-40B4-BE49-F238E27FC236}">
                      <a16:creationId xmlns:a16="http://schemas.microsoft.com/office/drawing/2014/main" id="{169D0896-7B02-48FA-996D-397A58563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04775"/>
                  <a:ext cx="647700" cy="381000"/>
                </a:xfrm>
                <a:prstGeom prst="rect">
                  <a:avLst/>
                </a:prstGeom>
              </p:spPr>
            </p:pic>
          </p:grp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E4320A50-843A-4361-AA19-861F5E0697E7}"/>
                  </a:ext>
                </a:extLst>
              </p:cNvPr>
              <p:cNvCxnSpPr/>
              <p:nvPr/>
            </p:nvCxnSpPr>
            <p:spPr>
              <a:xfrm>
                <a:off x="238125" y="447675"/>
                <a:ext cx="0" cy="21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5096BD13-AAD8-4B3B-8730-C6B152568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50" y="994774"/>
              <a:ext cx="1613954" cy="1705088"/>
            </a:xfrm>
            <a:prstGeom prst="rect">
              <a:avLst/>
            </a:prstGeom>
          </p:spPr>
        </p:pic>
      </p:grpSp>
      <p:pic>
        <p:nvPicPr>
          <p:cNvPr id="57" name="Picture 3" descr="紙袋">
            <a:extLst>
              <a:ext uri="{FF2B5EF4-FFF2-40B4-BE49-F238E27FC236}">
                <a16:creationId xmlns:a16="http://schemas.microsoft.com/office/drawing/2014/main" id="{4C6283A1-39C4-4040-9B30-59EB10D1132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03" y="5635584"/>
            <a:ext cx="856570" cy="1100674"/>
          </a:xfrm>
          <a:prstGeom prst="rect">
            <a:avLst/>
          </a:prstGeom>
          <a:noFill/>
        </p:spPr>
      </p:pic>
      <p:sp>
        <p:nvSpPr>
          <p:cNvPr id="58" name="環状矢印 21">
            <a:extLst>
              <a:ext uri="{FF2B5EF4-FFF2-40B4-BE49-F238E27FC236}">
                <a16:creationId xmlns:a16="http://schemas.microsoft.com/office/drawing/2014/main" id="{200E9CB3-4AB9-4E12-A029-9061595E757E}"/>
              </a:ext>
            </a:extLst>
          </p:cNvPr>
          <p:cNvSpPr/>
          <p:nvPr/>
        </p:nvSpPr>
        <p:spPr>
          <a:xfrm rot="8854127" flipH="1" flipV="1">
            <a:off x="3401996" y="5432288"/>
            <a:ext cx="880230" cy="752384"/>
          </a:xfrm>
          <a:prstGeom prst="circularArrow">
            <a:avLst>
              <a:gd name="adj1" fmla="val 7916"/>
              <a:gd name="adj2" fmla="val 1191088"/>
              <a:gd name="adj3" fmla="val 21086292"/>
              <a:gd name="adj4" fmla="val 13923242"/>
              <a:gd name="adj5" fmla="val 140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A6C4345-9FA3-46D5-9BC3-29DED17FB061}"/>
              </a:ext>
            </a:extLst>
          </p:cNvPr>
          <p:cNvSpPr/>
          <p:nvPr/>
        </p:nvSpPr>
        <p:spPr>
          <a:xfrm>
            <a:off x="333700" y="5945014"/>
            <a:ext cx="2844878" cy="9760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①</a:t>
            </a:r>
            <a:r>
              <a:rPr lang="ja-JP" altLang="en-US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保管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b="1" u="sng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回収体験袋</a:t>
            </a:r>
            <a:r>
              <a:rPr lang="ja-JP" altLang="en-US" sz="1200" b="1" u="sng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の中</a:t>
            </a:r>
            <a:r>
              <a:rPr lang="ja-JP" altLang="en-US" sz="12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に、</a:t>
            </a:r>
            <a:r>
              <a:rPr lang="ja-JP" sz="1200" b="1" u="sng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別の</a:t>
            </a:r>
            <a:r>
              <a:rPr lang="ja-JP" altLang="en-US" sz="1200" b="1" u="sng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不要な</a:t>
            </a:r>
            <a:endParaRPr lang="en-US" altLang="ja-JP" sz="1200" b="1" u="sng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b="1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b="1" u="sng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紙袋</a:t>
            </a:r>
            <a:r>
              <a:rPr lang="ja-JP" altLang="en-US" sz="1200" b="1" u="sng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入れ</a:t>
            </a:r>
            <a:r>
              <a:rPr lang="ja-JP" altLang="en-US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、そ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の中に「その他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の古紙」を保管する。</a:t>
            </a:r>
            <a:endParaRPr 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0" name="Picture 2" descr="紙袋での出し方">
            <a:extLst>
              <a:ext uri="{FF2B5EF4-FFF2-40B4-BE49-F238E27FC236}">
                <a16:creationId xmlns:a16="http://schemas.microsoft.com/office/drawing/2014/main" id="{D603F2FB-6362-47E3-A840-FEB2E4A0466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38" y="6844006"/>
            <a:ext cx="1011613" cy="1212174"/>
          </a:xfrm>
          <a:prstGeom prst="rect">
            <a:avLst/>
          </a:prstGeom>
          <a:noFill/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83D3C42-2E3C-4EFD-975B-8FE4CD7907D0}"/>
              </a:ext>
            </a:extLst>
          </p:cNvPr>
          <p:cNvSpPr/>
          <p:nvPr/>
        </p:nvSpPr>
        <p:spPr>
          <a:xfrm>
            <a:off x="393191" y="7043735"/>
            <a:ext cx="2766680" cy="10342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②</a:t>
            </a:r>
            <a:r>
              <a:rPr lang="ja-JP" altLang="en-US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排出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分別した古紙がたまったら、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中の紙袋</a:t>
            </a:r>
            <a:r>
              <a:rPr lang="ja-JP" altLang="en-US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ごと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抜き出し、十字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にしばって集団回収へ出す。</a:t>
            </a:r>
            <a:endParaRPr 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811CB212-9EE1-4D9C-8565-6E44C0FD7A7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32" y="8720057"/>
            <a:ext cx="1407265" cy="811367"/>
          </a:xfrm>
          <a:prstGeom prst="rect">
            <a:avLst/>
          </a:prstGeom>
        </p:spPr>
      </p:pic>
      <p:sp>
        <p:nvSpPr>
          <p:cNvPr id="104" name="環状矢印 21">
            <a:extLst>
              <a:ext uri="{FF2B5EF4-FFF2-40B4-BE49-F238E27FC236}">
                <a16:creationId xmlns:a16="http://schemas.microsoft.com/office/drawing/2014/main" id="{1FC2B5AB-04CC-4635-8BEA-643776AA15D8}"/>
              </a:ext>
            </a:extLst>
          </p:cNvPr>
          <p:cNvSpPr/>
          <p:nvPr/>
        </p:nvSpPr>
        <p:spPr>
          <a:xfrm rot="9598942" flipH="1" flipV="1">
            <a:off x="3672646" y="8307470"/>
            <a:ext cx="1541889" cy="965186"/>
          </a:xfrm>
          <a:prstGeom prst="circularArrow">
            <a:avLst>
              <a:gd name="adj1" fmla="val 7916"/>
              <a:gd name="adj2" fmla="val 1191088"/>
              <a:gd name="adj3" fmla="val 21086292"/>
              <a:gd name="adj4" fmla="val 13923242"/>
              <a:gd name="adj5" fmla="val 140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DA39EB6-6D84-434B-BD4C-4C4EE5A5B1B7}"/>
              </a:ext>
            </a:extLst>
          </p:cNvPr>
          <p:cNvSpPr/>
          <p:nvPr/>
        </p:nvSpPr>
        <p:spPr>
          <a:xfrm>
            <a:off x="436013" y="8556841"/>
            <a:ext cx="2803639" cy="8113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回収体験袋に直接「その他の古紙」を保管し、中身がいっぱいになったら古紙を抜き出し、十文字にしばって</a:t>
            </a:r>
            <a:endParaRPr lang="en-US" altLang="ja-JP" sz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sz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集団回収へ出す。</a:t>
            </a:r>
            <a:endParaRPr 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06" name="テキスト ボックス 2">
            <a:extLst>
              <a:ext uri="{FF2B5EF4-FFF2-40B4-BE49-F238E27FC236}">
                <a16:creationId xmlns:a16="http://schemas.microsoft.com/office/drawing/2014/main" id="{94EA9180-5C42-4FDF-88DA-2E0C7871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43" y="5381771"/>
            <a:ext cx="1470824" cy="4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algn="ctr"/>
            <a:r>
              <a:rPr 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使い</a:t>
            </a:r>
            <a:r>
              <a:rPr lang="ja-JP" altLang="en-US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方（１）</a:t>
            </a: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1ADAD156-076E-44B4-89AF-34CB8386D2EC}"/>
              </a:ext>
            </a:extLst>
          </p:cNvPr>
          <p:cNvSpPr/>
          <p:nvPr/>
        </p:nvSpPr>
        <p:spPr>
          <a:xfrm>
            <a:off x="-81611" y="3948462"/>
            <a:ext cx="7232015" cy="83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</a:pP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体験袋には、「その他の古紙」を分別する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ために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必要な情報を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掲載して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います。</a:t>
            </a:r>
          </a:p>
          <a:p>
            <a:pPr algn="ctr">
              <a:lnSpc>
                <a:spcPts val="1700"/>
              </a:lnSpc>
            </a:pP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体験袋に書いている内容を確認しながら、「その他の古紙」を分別してみましょう！</a:t>
            </a:r>
          </a:p>
        </p:txBody>
      </p:sp>
      <p:sp>
        <p:nvSpPr>
          <p:cNvPr id="110" name="Text Box 13">
            <a:extLst>
              <a:ext uri="{FF2B5EF4-FFF2-40B4-BE49-F238E27FC236}">
                <a16:creationId xmlns:a16="http://schemas.microsoft.com/office/drawing/2014/main" id="{6AAC37C3-C578-43E4-A981-E1D08C33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1" y="4703654"/>
            <a:ext cx="6471920" cy="5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ts val="1900"/>
              </a:lnSpc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＜体験袋のご使用上の注意！＞</a:t>
            </a:r>
            <a:endParaRPr lang="ja-JP" sz="10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33350" indent="203835" algn="ctr">
              <a:lnSpc>
                <a:spcPts val="1800"/>
              </a:lnSpc>
            </a:pPr>
            <a:r>
              <a:rPr lang="ja-JP" sz="1400" b="1" u="wavy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保管用袋</a:t>
            </a:r>
            <a:r>
              <a:rPr lang="ja-JP" sz="140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</a:t>
            </a:r>
            <a:r>
              <a:rPr lang="ja-JP" sz="1400" b="1" u="wavy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繰り返し使用</a:t>
            </a:r>
            <a:r>
              <a:rPr lang="ja-JP" sz="140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してください。</a:t>
            </a:r>
            <a:endParaRPr lang="ja-JP" sz="100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31BC407B-4BFC-4330-8609-BCF2A389F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0047" r="80607" b="36415"/>
          <a:stretch/>
        </p:blipFill>
        <p:spPr>
          <a:xfrm rot="1649208">
            <a:off x="6294955" y="3608212"/>
            <a:ext cx="531177" cy="605294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D2D8FCB5-6F39-42C3-85DA-04E3E0C38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0047" r="80607" b="36415"/>
          <a:stretch/>
        </p:blipFill>
        <p:spPr>
          <a:xfrm rot="20855757" flipH="1">
            <a:off x="64213" y="3566838"/>
            <a:ext cx="657956" cy="605294"/>
          </a:xfrm>
          <a:prstGeom prst="rect">
            <a:avLst/>
          </a:prstGeom>
        </p:spPr>
      </p:pic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F4858CE-F175-4D9B-A4E4-088A036C72C0}"/>
              </a:ext>
            </a:extLst>
          </p:cNvPr>
          <p:cNvGrpSpPr/>
          <p:nvPr/>
        </p:nvGrpSpPr>
        <p:grpSpPr>
          <a:xfrm>
            <a:off x="5412753" y="5327675"/>
            <a:ext cx="1073949" cy="1372185"/>
            <a:chOff x="7740621" y="3247568"/>
            <a:chExt cx="3560255" cy="3827270"/>
          </a:xfrm>
        </p:grpSpPr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9588FF16-AC94-47B7-B2A3-3DDE7229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6590" y="3247568"/>
              <a:ext cx="2077982" cy="992025"/>
            </a:xfrm>
            <a:prstGeom prst="rect">
              <a:avLst/>
            </a:prstGeom>
          </p:spPr>
        </p:pic>
        <p:sp>
          <p:nvSpPr>
            <p:cNvPr id="116" name="平行四辺形 115">
              <a:extLst>
                <a:ext uri="{FF2B5EF4-FFF2-40B4-BE49-F238E27FC236}">
                  <a16:creationId xmlns:a16="http://schemas.microsoft.com/office/drawing/2014/main" id="{51236CFC-9637-48A7-AC02-CF9644EBED56}"/>
                </a:ext>
              </a:extLst>
            </p:cNvPr>
            <p:cNvSpPr/>
            <p:nvPr/>
          </p:nvSpPr>
          <p:spPr>
            <a:xfrm>
              <a:off x="7752893" y="4180052"/>
              <a:ext cx="3483676" cy="489276"/>
            </a:xfrm>
            <a:prstGeom prst="parallelogram">
              <a:avLst>
                <a:gd name="adj" fmla="val 110714"/>
              </a:avLst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DFF58272-B237-4629-9BD8-5EC3C44E319B}"/>
                </a:ext>
              </a:extLst>
            </p:cNvPr>
            <p:cNvCxnSpPr/>
            <p:nvPr/>
          </p:nvCxnSpPr>
          <p:spPr>
            <a:xfrm>
              <a:off x="8304341" y="4182212"/>
              <a:ext cx="0" cy="3968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" name="Picture 3" descr="紙袋">
              <a:extLst>
                <a:ext uri="{FF2B5EF4-FFF2-40B4-BE49-F238E27FC236}">
                  <a16:creationId xmlns:a16="http://schemas.microsoft.com/office/drawing/2014/main" id="{FE532013-7DD6-426C-A0EB-2BADCA02962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65" b="95853" l="3804" r="96196">
                          <a14:foregroundMark x1="94022" y1="28571" x2="80435" y2="68664"/>
                          <a14:foregroundMark x1="80435" y1="68664" x2="51087" y2="85253"/>
                          <a14:foregroundMark x1="51087" y1="85253" x2="17935" y2="88018"/>
                          <a14:foregroundMark x1="17935" y1="88018" x2="8696" y2="70046"/>
                          <a14:foregroundMark x1="8696" y1="70046" x2="14674" y2="33641"/>
                          <a14:foregroundMark x1="7609" y1="23502" x2="8696" y2="45622"/>
                          <a14:foregroundMark x1="8696" y1="45622" x2="29348" y2="85253"/>
                          <a14:foregroundMark x1="29348" y1="85253" x2="85326" y2="92627"/>
                          <a14:foregroundMark x1="85326" y1="92627" x2="91304" y2="75115"/>
                          <a14:foregroundMark x1="91304" y1="75115" x2="92935" y2="48387"/>
                          <a14:foregroundMark x1="92935" y1="48387" x2="85326" y2="33641"/>
                          <a14:foregroundMark x1="85326" y1="33641" x2="30978" y2="54378"/>
                          <a14:foregroundMark x1="27174" y1="36406" x2="63043" y2="78802"/>
                          <a14:foregroundMark x1="50543" y1="37788" x2="70652" y2="55300"/>
                          <a14:foregroundMark x1="70652" y1="55300" x2="86957" y2="58525"/>
                          <a14:foregroundMark x1="86957" y1="58525" x2="37500" y2="39631"/>
                          <a14:foregroundMark x1="37500" y1="39631" x2="47283" y2="61751"/>
                          <a14:foregroundMark x1="47283" y1="61751" x2="47283" y2="34562"/>
                          <a14:foregroundMark x1="47283" y1="34562" x2="60870" y2="64055"/>
                          <a14:foregroundMark x1="60870" y1="64055" x2="51087" y2="43779"/>
                          <a14:foregroundMark x1="51087" y1="43779" x2="34783" y2="52995"/>
                          <a14:foregroundMark x1="34783" y1="52995" x2="34783" y2="53917"/>
                          <a14:foregroundMark x1="27717" y1="34562" x2="26630" y2="53456"/>
                          <a14:foregroundMark x1="26630" y1="53456" x2="50000" y2="57143"/>
                          <a14:foregroundMark x1="50000" y1="57143" x2="40761" y2="25346"/>
                          <a14:foregroundMark x1="40761" y1="25346" x2="19022" y2="34562"/>
                          <a14:foregroundMark x1="19022" y1="34562" x2="41304" y2="35023"/>
                          <a14:foregroundMark x1="41304" y1="35023" x2="18478" y2="52074"/>
                          <a14:foregroundMark x1="18478" y1="52074" x2="40761" y2="64977"/>
                          <a14:foregroundMark x1="40761" y1="64977" x2="35870" y2="59447"/>
                          <a14:foregroundMark x1="6522" y1="24424" x2="8152" y2="78802"/>
                          <a14:foregroundMark x1="8152" y1="78802" x2="16304" y2="90323"/>
                          <a14:foregroundMark x1="16304" y1="90323" x2="90217" y2="94470"/>
                          <a14:foregroundMark x1="73913" y1="33641" x2="73370" y2="23963"/>
                          <a14:foregroundMark x1="11413" y1="23963" x2="82065" y2="26267"/>
                          <a14:foregroundMark x1="82065" y1="26267" x2="82065" y2="26267"/>
                          <a14:foregroundMark x1="80978" y1="23041" x2="44565" y2="26728"/>
                          <a14:foregroundMark x1="44565" y1="26728" x2="36957" y2="30876"/>
                          <a14:foregroundMark x1="41304" y1="29493" x2="78261" y2="33180"/>
                          <a14:foregroundMark x1="78261" y1="33180" x2="82609" y2="25806"/>
                          <a14:foregroundMark x1="73370" y1="23963" x2="70109" y2="16129"/>
                          <a14:foregroundMark x1="64130" y1="11521" x2="66848" y2="16129"/>
                          <a14:foregroundMark x1="63587" y1="10599" x2="72283" y2="18433"/>
                          <a14:foregroundMark x1="92935" y1="27189" x2="82609" y2="24885"/>
                          <a14:foregroundMark x1="4891" y1="22581" x2="6522" y2="62212"/>
                          <a14:foregroundMark x1="45109" y1="12442" x2="39130" y2="22120"/>
                          <a14:foregroundMark x1="35870" y1="8756" x2="32065" y2="19355"/>
                          <a14:foregroundMark x1="55978" y1="4608" x2="48913" y2="2765"/>
                          <a14:foregroundMark x1="15217" y1="26267" x2="11957" y2="35484"/>
                          <a14:foregroundMark x1="12500" y1="27189" x2="76087" y2="26728"/>
                          <a14:foregroundMark x1="50543" y1="28571" x2="75000" y2="29493"/>
                          <a14:foregroundMark x1="19565" y1="95392" x2="70109" y2="96774"/>
                          <a14:foregroundMark x1="96196" y1="77880" x2="95109" y2="35023"/>
                          <a14:foregroundMark x1="96196" y1="29954" x2="95652" y2="45622"/>
                          <a14:foregroundMark x1="95652" y1="45622" x2="95652" y2="45622"/>
                          <a14:foregroundMark x1="95109" y1="42396" x2="95652" y2="48387"/>
                          <a14:foregroundMark x1="4348" y1="19816" x2="4348" y2="29954"/>
                          <a14:foregroundMark x1="3804" y1="20737" x2="37500" y2="21198"/>
                          <a14:foregroundMark x1="5978" y1="19816" x2="69022" y2="18894"/>
                          <a14:foregroundMark x1="65761" y1="20737" x2="81522" y2="20276"/>
                          <a14:foregroundMark x1="5435" y1="34101" x2="3804" y2="61751"/>
                          <a14:foregroundMark x1="95652" y1="67742" x2="95652" y2="82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0621" y="3620664"/>
              <a:ext cx="3560255" cy="3274139"/>
            </a:xfrm>
            <a:prstGeom prst="rect">
              <a:avLst/>
            </a:prstGeom>
            <a:noFill/>
          </p:spPr>
        </p:pic>
        <p:sp>
          <p:nvSpPr>
            <p:cNvPr id="119" name="平行四辺形 118">
              <a:extLst>
                <a:ext uri="{FF2B5EF4-FFF2-40B4-BE49-F238E27FC236}">
                  <a16:creationId xmlns:a16="http://schemas.microsoft.com/office/drawing/2014/main" id="{F85CB2FB-0994-43E5-9F64-C585E55BA49F}"/>
                </a:ext>
              </a:extLst>
            </p:cNvPr>
            <p:cNvSpPr/>
            <p:nvPr/>
          </p:nvSpPr>
          <p:spPr>
            <a:xfrm rot="5400000" flipV="1">
              <a:off x="9495075" y="5342506"/>
              <a:ext cx="2918759" cy="545905"/>
            </a:xfrm>
            <a:prstGeom prst="parallelogram">
              <a:avLst>
                <a:gd name="adj" fmla="val 110735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762477A8-E39D-458F-A00A-5285228F5B5C}"/>
                </a:ext>
              </a:extLst>
            </p:cNvPr>
            <p:cNvSpPr/>
            <p:nvPr/>
          </p:nvSpPr>
          <p:spPr>
            <a:xfrm>
              <a:off x="7747870" y="4665857"/>
              <a:ext cx="2933622" cy="2408975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64B85D5E-A772-4E6A-A055-82398078F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247" y="4716033"/>
              <a:ext cx="2712468" cy="2336745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8527CE27-CC01-4567-AE03-D83A13B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8114" y="3701954"/>
              <a:ext cx="2077982" cy="992025"/>
            </a:xfrm>
            <a:prstGeom prst="rect">
              <a:avLst/>
            </a:prstGeom>
          </p:spPr>
        </p:pic>
      </p:grpSp>
      <p:sp>
        <p:nvSpPr>
          <p:cNvPr id="123" name="矢印: 右 122">
            <a:extLst>
              <a:ext uri="{FF2B5EF4-FFF2-40B4-BE49-F238E27FC236}">
                <a16:creationId xmlns:a16="http://schemas.microsoft.com/office/drawing/2014/main" id="{0EDE08EA-8CED-4B72-855D-6284FC3468DD}"/>
              </a:ext>
            </a:extLst>
          </p:cNvPr>
          <p:cNvSpPr/>
          <p:nvPr/>
        </p:nvSpPr>
        <p:spPr>
          <a:xfrm>
            <a:off x="4969509" y="5860959"/>
            <a:ext cx="390198" cy="4649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C2B6E5F-4ABC-4D44-8C0D-148AA29A7E6F}"/>
              </a:ext>
            </a:extLst>
          </p:cNvPr>
          <p:cNvGrpSpPr/>
          <p:nvPr/>
        </p:nvGrpSpPr>
        <p:grpSpPr>
          <a:xfrm>
            <a:off x="4443339" y="6865119"/>
            <a:ext cx="938758" cy="1200237"/>
            <a:chOff x="0" y="0"/>
            <a:chExt cx="2072832" cy="2703695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8C21E916-3C97-48FB-870F-ADEFA71B4B38}"/>
                </a:ext>
              </a:extLst>
            </p:cNvPr>
            <p:cNvGrpSpPr/>
            <p:nvPr/>
          </p:nvGrpSpPr>
          <p:grpSpPr>
            <a:xfrm>
              <a:off x="0" y="0"/>
              <a:ext cx="2072832" cy="2703695"/>
              <a:chOff x="0" y="0"/>
              <a:chExt cx="1504315" cy="1962151"/>
            </a:xfrm>
          </p:grpSpPr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ECF8AECA-3CC0-40FA-BA8A-560577F59D76}"/>
                  </a:ext>
                </a:extLst>
              </p:cNvPr>
              <p:cNvGrpSpPr/>
              <p:nvPr/>
            </p:nvGrpSpPr>
            <p:grpSpPr>
              <a:xfrm>
                <a:off x="0" y="0"/>
                <a:ext cx="1504315" cy="1962151"/>
                <a:chOff x="0" y="0"/>
                <a:chExt cx="1085850" cy="1423064"/>
              </a:xfrm>
            </p:grpSpPr>
            <p:pic>
              <p:nvPicPr>
                <p:cNvPr id="129" name="図 128">
                  <a:extLst>
                    <a:ext uri="{FF2B5EF4-FFF2-40B4-BE49-F238E27FC236}">
                      <a16:creationId xmlns:a16="http://schemas.microsoft.com/office/drawing/2014/main" id="{612A5F6D-A0AC-43D2-8C53-9F2A72D199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800" y="0"/>
                  <a:ext cx="647700" cy="381000"/>
                </a:xfrm>
                <a:prstGeom prst="rect">
                  <a:avLst/>
                </a:prstGeom>
              </p:spPr>
            </p:pic>
            <p:sp>
              <p:nvSpPr>
                <p:cNvPr id="130" name="正方形/長方形 129">
                  <a:extLst>
                    <a:ext uri="{FF2B5EF4-FFF2-40B4-BE49-F238E27FC236}">
                      <a16:creationId xmlns:a16="http://schemas.microsoft.com/office/drawing/2014/main" id="{0A52EC16-E0BB-4B4E-BED6-75FB9A248CAB}"/>
                    </a:ext>
                  </a:extLst>
                </p:cNvPr>
                <p:cNvSpPr/>
                <p:nvPr/>
              </p:nvSpPr>
              <p:spPr>
                <a:xfrm>
                  <a:off x="0" y="476250"/>
                  <a:ext cx="914400" cy="946814"/>
                </a:xfrm>
                <a:prstGeom prst="rect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1" name="平行四辺形 130">
                  <a:extLst>
                    <a:ext uri="{FF2B5EF4-FFF2-40B4-BE49-F238E27FC236}">
                      <a16:creationId xmlns:a16="http://schemas.microsoft.com/office/drawing/2014/main" id="{64566E0A-F654-4CAC-BE66-3D527107675A}"/>
                    </a:ext>
                  </a:extLst>
                </p:cNvPr>
                <p:cNvSpPr/>
                <p:nvPr/>
              </p:nvSpPr>
              <p:spPr>
                <a:xfrm rot="5400000" flipV="1">
                  <a:off x="444327" y="784398"/>
                  <a:ext cx="1108421" cy="168910"/>
                </a:xfrm>
                <a:prstGeom prst="parallelogram">
                  <a:avLst>
                    <a:gd name="adj" fmla="val 90821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2" name="平行四辺形 131">
                  <a:extLst>
                    <a:ext uri="{FF2B5EF4-FFF2-40B4-BE49-F238E27FC236}">
                      <a16:creationId xmlns:a16="http://schemas.microsoft.com/office/drawing/2014/main" id="{1326E6E0-DDE3-4EF7-A6D2-65DBC8F3D640}"/>
                    </a:ext>
                  </a:extLst>
                </p:cNvPr>
                <p:cNvSpPr/>
                <p:nvPr/>
              </p:nvSpPr>
              <p:spPr>
                <a:xfrm>
                  <a:off x="0" y="323850"/>
                  <a:ext cx="1085850" cy="152400"/>
                </a:xfrm>
                <a:prstGeom prst="parallelogram">
                  <a:avLst>
                    <a:gd name="adj" fmla="val 110714"/>
                  </a:avLst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pic>
              <p:nvPicPr>
                <p:cNvPr id="133" name="図 132">
                  <a:extLst>
                    <a:ext uri="{FF2B5EF4-FFF2-40B4-BE49-F238E27FC236}">
                      <a16:creationId xmlns:a16="http://schemas.microsoft.com/office/drawing/2014/main" id="{07A9C96C-5757-4202-AF91-50FC2624C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04775"/>
                  <a:ext cx="647700" cy="381000"/>
                </a:xfrm>
                <a:prstGeom prst="rect">
                  <a:avLst/>
                </a:prstGeom>
              </p:spPr>
            </p:pic>
          </p:grp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212AB68A-4208-4C9F-B2F8-DF5A3D73E34C}"/>
                  </a:ext>
                </a:extLst>
              </p:cNvPr>
              <p:cNvCxnSpPr/>
              <p:nvPr/>
            </p:nvCxnSpPr>
            <p:spPr>
              <a:xfrm>
                <a:off x="238125" y="447675"/>
                <a:ext cx="0" cy="21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図 125">
              <a:extLst>
                <a:ext uri="{FF2B5EF4-FFF2-40B4-BE49-F238E27FC236}">
                  <a16:creationId xmlns:a16="http://schemas.microsoft.com/office/drawing/2014/main" id="{0EDD471D-B0B3-4A85-83B0-71CAAD084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50" y="994774"/>
              <a:ext cx="1613954" cy="1705088"/>
            </a:xfrm>
            <a:prstGeom prst="rect">
              <a:avLst/>
            </a:prstGeom>
          </p:spPr>
        </p:pic>
      </p:grpSp>
      <p:sp>
        <p:nvSpPr>
          <p:cNvPr id="134" name="環状矢印 21">
            <a:extLst>
              <a:ext uri="{FF2B5EF4-FFF2-40B4-BE49-F238E27FC236}">
                <a16:creationId xmlns:a16="http://schemas.microsoft.com/office/drawing/2014/main" id="{43814BCE-ABF7-4E24-B715-E581F5252F30}"/>
              </a:ext>
            </a:extLst>
          </p:cNvPr>
          <p:cNvSpPr/>
          <p:nvPr/>
        </p:nvSpPr>
        <p:spPr>
          <a:xfrm rot="8599658" flipH="1" flipV="1">
            <a:off x="4707037" y="6811540"/>
            <a:ext cx="1158794" cy="824527"/>
          </a:xfrm>
          <a:prstGeom prst="circularArrow">
            <a:avLst>
              <a:gd name="adj1" fmla="val 7916"/>
              <a:gd name="adj2" fmla="val 1191088"/>
              <a:gd name="adj3" fmla="val 21086292"/>
              <a:gd name="adj4" fmla="val 13923242"/>
              <a:gd name="adj5" fmla="val 140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05FA1066-D7B7-4426-B5FB-514A8DBB6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8" t="38430" r="30852" b="53347"/>
          <a:stretch/>
        </p:blipFill>
        <p:spPr>
          <a:xfrm rot="10800000">
            <a:off x="158734" y="7944026"/>
            <a:ext cx="2290661" cy="610802"/>
          </a:xfrm>
          <a:prstGeom prst="rect">
            <a:avLst/>
          </a:prstGeom>
        </p:spPr>
      </p:pic>
      <p:sp>
        <p:nvSpPr>
          <p:cNvPr id="136" name="テキスト ボックス 2">
            <a:extLst>
              <a:ext uri="{FF2B5EF4-FFF2-40B4-BE49-F238E27FC236}">
                <a16:creationId xmlns:a16="http://schemas.microsoft.com/office/drawing/2014/main" id="{10D08BAD-B125-48BD-9FCF-6932D7D5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98" y="8031243"/>
            <a:ext cx="1470824" cy="4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ctr" anchorCtr="0">
            <a:noAutofit/>
          </a:bodyPr>
          <a:lstStyle/>
          <a:p>
            <a:pPr algn="ctr"/>
            <a:r>
              <a:rPr lang="ja-JP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使い</a:t>
            </a:r>
            <a:r>
              <a:rPr lang="ja-JP" altLang="en-US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方（２）</a:t>
            </a: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828CB499-9753-4D2E-B700-A3EB29E7C0A3}"/>
              </a:ext>
            </a:extLst>
          </p:cNvPr>
          <p:cNvGrpSpPr/>
          <p:nvPr/>
        </p:nvGrpSpPr>
        <p:grpSpPr>
          <a:xfrm>
            <a:off x="3291101" y="8350159"/>
            <a:ext cx="938758" cy="1200237"/>
            <a:chOff x="0" y="0"/>
            <a:chExt cx="2072832" cy="2703695"/>
          </a:xfrm>
        </p:grpSpPr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CA3361B3-74B4-49CC-8554-359E47DDC391}"/>
                </a:ext>
              </a:extLst>
            </p:cNvPr>
            <p:cNvGrpSpPr/>
            <p:nvPr/>
          </p:nvGrpSpPr>
          <p:grpSpPr>
            <a:xfrm>
              <a:off x="0" y="0"/>
              <a:ext cx="2072832" cy="2703695"/>
              <a:chOff x="0" y="0"/>
              <a:chExt cx="1504315" cy="1962151"/>
            </a:xfrm>
          </p:grpSpPr>
          <p:grpSp>
            <p:nvGrpSpPr>
              <p:cNvPr id="140" name="グループ化 139">
                <a:extLst>
                  <a:ext uri="{FF2B5EF4-FFF2-40B4-BE49-F238E27FC236}">
                    <a16:creationId xmlns:a16="http://schemas.microsoft.com/office/drawing/2014/main" id="{5CCCC181-556B-4BF5-899A-201124EC5E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504315" cy="1962151"/>
                <a:chOff x="0" y="0"/>
                <a:chExt cx="1085850" cy="1423064"/>
              </a:xfrm>
            </p:grpSpPr>
            <p:pic>
              <p:nvPicPr>
                <p:cNvPr id="142" name="図 141">
                  <a:extLst>
                    <a:ext uri="{FF2B5EF4-FFF2-40B4-BE49-F238E27FC236}">
                      <a16:creationId xmlns:a16="http://schemas.microsoft.com/office/drawing/2014/main" id="{D4886547-0115-47B1-A95A-F80D58413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800" y="0"/>
                  <a:ext cx="647700" cy="381000"/>
                </a:xfrm>
                <a:prstGeom prst="rect">
                  <a:avLst/>
                </a:prstGeom>
              </p:spPr>
            </p:pic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F1B14E03-2A26-4802-A887-59B7BB82F911}"/>
                    </a:ext>
                  </a:extLst>
                </p:cNvPr>
                <p:cNvSpPr/>
                <p:nvPr/>
              </p:nvSpPr>
              <p:spPr>
                <a:xfrm>
                  <a:off x="0" y="476250"/>
                  <a:ext cx="914400" cy="946814"/>
                </a:xfrm>
                <a:prstGeom prst="rect">
                  <a:avLst/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" name="平行四辺形 143">
                  <a:extLst>
                    <a:ext uri="{FF2B5EF4-FFF2-40B4-BE49-F238E27FC236}">
                      <a16:creationId xmlns:a16="http://schemas.microsoft.com/office/drawing/2014/main" id="{D2DA7C7D-BE1C-4C37-BDDD-F05418CA4B19}"/>
                    </a:ext>
                  </a:extLst>
                </p:cNvPr>
                <p:cNvSpPr/>
                <p:nvPr/>
              </p:nvSpPr>
              <p:spPr>
                <a:xfrm rot="5400000" flipV="1">
                  <a:off x="444327" y="784398"/>
                  <a:ext cx="1108421" cy="168910"/>
                </a:xfrm>
                <a:prstGeom prst="parallelogram">
                  <a:avLst>
                    <a:gd name="adj" fmla="val 90821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" name="平行四辺形 144">
                  <a:extLst>
                    <a:ext uri="{FF2B5EF4-FFF2-40B4-BE49-F238E27FC236}">
                      <a16:creationId xmlns:a16="http://schemas.microsoft.com/office/drawing/2014/main" id="{1081A733-4328-4F2D-B8BE-31B0BB9F92D2}"/>
                    </a:ext>
                  </a:extLst>
                </p:cNvPr>
                <p:cNvSpPr/>
                <p:nvPr/>
              </p:nvSpPr>
              <p:spPr>
                <a:xfrm>
                  <a:off x="0" y="323850"/>
                  <a:ext cx="1085850" cy="152400"/>
                </a:xfrm>
                <a:prstGeom prst="parallelogram">
                  <a:avLst>
                    <a:gd name="adj" fmla="val 110714"/>
                  </a:avLst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pic>
              <p:nvPicPr>
                <p:cNvPr id="146" name="図 145">
                  <a:extLst>
                    <a:ext uri="{FF2B5EF4-FFF2-40B4-BE49-F238E27FC236}">
                      <a16:creationId xmlns:a16="http://schemas.microsoft.com/office/drawing/2014/main" id="{23783037-12F0-484E-9C4F-FC0350FD6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04775"/>
                  <a:ext cx="647700" cy="381000"/>
                </a:xfrm>
                <a:prstGeom prst="rect">
                  <a:avLst/>
                </a:prstGeom>
              </p:spPr>
            </p:pic>
          </p:grp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0902F92E-7ED8-423D-B647-6AED7D56A49D}"/>
                  </a:ext>
                </a:extLst>
              </p:cNvPr>
              <p:cNvCxnSpPr/>
              <p:nvPr/>
            </p:nvCxnSpPr>
            <p:spPr>
              <a:xfrm>
                <a:off x="238125" y="447675"/>
                <a:ext cx="0" cy="21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9" name="図 138">
              <a:extLst>
                <a:ext uri="{FF2B5EF4-FFF2-40B4-BE49-F238E27FC236}">
                  <a16:creationId xmlns:a16="http://schemas.microsoft.com/office/drawing/2014/main" id="{8C96D1A3-8253-42E6-9890-F199E5E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50" y="994774"/>
              <a:ext cx="1613954" cy="1705088"/>
            </a:xfrm>
            <a:prstGeom prst="rect">
              <a:avLst/>
            </a:prstGeom>
          </p:spPr>
        </p:pic>
      </p:grp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E029C6CD-29CC-49D0-A01C-59EB40B3E0F2}"/>
              </a:ext>
            </a:extLst>
          </p:cNvPr>
          <p:cNvSpPr/>
          <p:nvPr/>
        </p:nvSpPr>
        <p:spPr>
          <a:xfrm>
            <a:off x="1081840" y="4703654"/>
            <a:ext cx="528756" cy="4798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二等辺三角形 147">
            <a:extLst>
              <a:ext uri="{FF2B5EF4-FFF2-40B4-BE49-F238E27FC236}">
                <a16:creationId xmlns:a16="http://schemas.microsoft.com/office/drawing/2014/main" id="{ABE599F3-AE5D-4188-BE74-3ADD2BA12935}"/>
              </a:ext>
            </a:extLst>
          </p:cNvPr>
          <p:cNvSpPr/>
          <p:nvPr/>
        </p:nvSpPr>
        <p:spPr>
          <a:xfrm>
            <a:off x="5352347" y="4688511"/>
            <a:ext cx="528756" cy="4798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Text Box 13">
            <a:extLst>
              <a:ext uri="{FF2B5EF4-FFF2-40B4-BE49-F238E27FC236}">
                <a16:creationId xmlns:a16="http://schemas.microsoft.com/office/drawing/2014/main" id="{F6FEF344-E34A-40F6-A4B0-8A55253B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58" y="4916302"/>
            <a:ext cx="1021598" cy="5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2800" b="1" kern="100" dirty="0">
                <a:solidFill>
                  <a:schemeClr val="bg1"/>
                </a:solidFill>
                <a:effectLst/>
                <a:latin typeface="AR P浪漫明朝体U" panose="02020A00000000000000" pitchFamily="18" charset="-128"/>
                <a:ea typeface="AR P浪漫明朝体U" panose="02020A00000000000000" pitchFamily="18" charset="-128"/>
                <a:cs typeface="メイリオ" panose="020B0604030504040204" pitchFamily="50" charset="-128"/>
              </a:rPr>
              <a:t>！</a:t>
            </a:r>
            <a:endParaRPr lang="ja-JP" sz="1600" kern="100" dirty="0">
              <a:solidFill>
                <a:schemeClr val="bg1"/>
              </a:solidFill>
              <a:effectLst/>
              <a:latin typeface="AR P浪漫明朝体U" panose="02020A00000000000000" pitchFamily="18" charset="-128"/>
              <a:ea typeface="AR P浪漫明朝体U" panose="02020A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0" name="Text Box 13">
            <a:extLst>
              <a:ext uri="{FF2B5EF4-FFF2-40B4-BE49-F238E27FC236}">
                <a16:creationId xmlns:a16="http://schemas.microsoft.com/office/drawing/2014/main" id="{0BE09D64-9A50-488A-BCF0-E48DA83D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19" y="4913142"/>
            <a:ext cx="1021598" cy="5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2800" b="1" kern="100" dirty="0">
                <a:solidFill>
                  <a:schemeClr val="bg1"/>
                </a:solidFill>
                <a:effectLst/>
                <a:latin typeface="AR P浪漫明朝体U" panose="02020A00000000000000" pitchFamily="18" charset="-128"/>
                <a:ea typeface="AR P浪漫明朝体U" panose="02020A00000000000000" pitchFamily="18" charset="-128"/>
                <a:cs typeface="メイリオ" panose="020B0604030504040204" pitchFamily="50" charset="-128"/>
              </a:rPr>
              <a:t>！</a:t>
            </a:r>
            <a:endParaRPr lang="ja-JP" sz="1600" kern="100" dirty="0">
              <a:solidFill>
                <a:schemeClr val="bg1"/>
              </a:solidFill>
              <a:effectLst/>
              <a:latin typeface="AR P浪漫明朝体U" panose="02020A00000000000000" pitchFamily="18" charset="-128"/>
              <a:ea typeface="AR P浪漫明朝体U" panose="02020A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22B998D-4986-4223-83E7-A45533A4FA44}"/>
              </a:ext>
            </a:extLst>
          </p:cNvPr>
          <p:cNvCxnSpPr/>
          <p:nvPr/>
        </p:nvCxnSpPr>
        <p:spPr>
          <a:xfrm>
            <a:off x="233023" y="4103071"/>
            <a:ext cx="6395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1C2A5061-ED83-4E67-AAD3-AA8224CFDF6F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71" b="97722" l="1811" r="97617">
                        <a14:foregroundMark x1="74643" y1="88418" x2="46425" y2="74177"/>
                        <a14:foregroundMark x1="46425" y1="74177" x2="41373" y2="59367"/>
                        <a14:foregroundMark x1="41373" y1="59367" x2="70639" y2="58354"/>
                        <a14:foregroundMark x1="70639" y1="58354" x2="76358" y2="61709"/>
                        <a14:foregroundMark x1="66063" y1="91392" x2="36511" y2="72089"/>
                        <a14:foregroundMark x1="36511" y1="72089" x2="30791" y2="64810"/>
                        <a14:foregroundMark x1="23928" y1="82405" x2="23928" y2="82405"/>
                        <a14:foregroundMark x1="19733" y1="83544" x2="37941" y2="81835"/>
                        <a14:foregroundMark x1="37941" y1="81835" x2="50429" y2="91519"/>
                        <a14:foregroundMark x1="50429" y1="91519" x2="50429" y2="91519"/>
                        <a14:foregroundMark x1="80076" y1="71646" x2="83985" y2="59114"/>
                        <a14:foregroundMark x1="83985" y1="59114" x2="74643" y2="53608"/>
                        <a14:foregroundMark x1="16301" y1="46772" x2="63489" y2="49810"/>
                        <a14:foregroundMark x1="63489" y1="49810" x2="82936" y2="47848"/>
                        <a14:foregroundMark x1="82936" y1="47848" x2="85033" y2="44304"/>
                        <a14:foregroundMark x1="47188" y1="50823" x2="24404" y2="47532"/>
                        <a14:foregroundMark x1="28313" y1="51456" x2="19447" y2="48544"/>
                        <a14:foregroundMark x1="88465" y1="40570" x2="89418" y2="43481"/>
                        <a14:foregroundMark x1="87417" y1="52911" x2="90658" y2="58797"/>
                        <a14:foregroundMark x1="86463" y1="52785" x2="71306" y2="59873"/>
                        <a14:foregroundMark x1="71306" y1="59873" x2="66349" y2="71076"/>
                        <a14:foregroundMark x1="66349" y1="71076" x2="75500" y2="81962"/>
                        <a14:foregroundMark x1="75500" y1="81962" x2="67969" y2="93228"/>
                        <a14:foregroundMark x1="67969" y1="93228" x2="49190" y2="92785"/>
                        <a14:foregroundMark x1="49190" y1="92785" x2="39561" y2="81962"/>
                        <a14:foregroundMark x1="39561" y1="81962" x2="46902" y2="70696"/>
                        <a14:foregroundMark x1="46902" y1="70696" x2="61487" y2="59747"/>
                        <a14:foregroundMark x1="61487" y1="59747" x2="77693" y2="54873"/>
                        <a14:foregroundMark x1="77693" y1="54873" x2="80362" y2="54747"/>
                        <a14:foregroundMark x1="46425" y1="57848" x2="24881" y2="55570"/>
                        <a14:foregroundMark x1="24881" y1="55570" x2="23260" y2="71076"/>
                        <a14:foregroundMark x1="23260" y1="71076" x2="26120" y2="75759"/>
                        <a14:foregroundMark x1="15825" y1="54557" x2="16778" y2="65127"/>
                        <a14:foregroundMark x1="19733" y1="62025" x2="19733" y2="62025"/>
                        <a14:foregroundMark x1="19256" y1="64304" x2="19733" y2="65127"/>
                        <a14:foregroundMark x1="15539" y1="45949" x2="15539" y2="45949"/>
                        <a14:foregroundMark x1="36416" y1="50633" x2="36416" y2="50633"/>
                        <a14:foregroundMark x1="64156" y1="55886" x2="64156" y2="55886"/>
                        <a14:foregroundMark x1="65396" y1="53608" x2="57293" y2="55886"/>
                        <a14:foregroundMark x1="90848" y1="50000" x2="83794" y2="51962"/>
                        <a14:foregroundMark x1="86940" y1="65823" x2="86940" y2="65823"/>
                        <a14:foregroundMark x1="86463" y1="64177" x2="91325" y2="66962"/>
                        <a14:foregroundMark x1="97712" y1="75063" x2="97712" y2="75063"/>
                        <a14:foregroundMark x1="84461" y1="96582" x2="84461" y2="96582"/>
                        <a14:foregroundMark x1="36416" y1="97722" x2="36416" y2="97722"/>
                        <a14:foregroundMark x1="61392" y1="3734" x2="42803" y2="5190"/>
                        <a14:foregroundMark x1="7912" y1="84367" x2="9628" y2="91392"/>
                        <a14:foregroundMark x1="4290" y1="91709" x2="1811" y2="84873"/>
                        <a14:foregroundMark x1="56816" y1="97405" x2="48904" y2="9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" y="3490048"/>
            <a:ext cx="446622" cy="675772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B69280C-55C7-45BA-9DD9-AF45B0B16160}"/>
              </a:ext>
            </a:extLst>
          </p:cNvPr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71" b="97722" l="1811" r="97617">
                        <a14:foregroundMark x1="74643" y1="88418" x2="46425" y2="74177"/>
                        <a14:foregroundMark x1="46425" y1="74177" x2="41373" y2="59367"/>
                        <a14:foregroundMark x1="41373" y1="59367" x2="70639" y2="58354"/>
                        <a14:foregroundMark x1="70639" y1="58354" x2="76358" y2="61709"/>
                        <a14:foregroundMark x1="66063" y1="91392" x2="36511" y2="72089"/>
                        <a14:foregroundMark x1="36511" y1="72089" x2="30791" y2="64810"/>
                        <a14:foregroundMark x1="23928" y1="82405" x2="23928" y2="82405"/>
                        <a14:foregroundMark x1="19733" y1="83544" x2="37941" y2="81835"/>
                        <a14:foregroundMark x1="37941" y1="81835" x2="50429" y2="91519"/>
                        <a14:foregroundMark x1="50429" y1="91519" x2="50429" y2="91519"/>
                        <a14:foregroundMark x1="80076" y1="71646" x2="83985" y2="59114"/>
                        <a14:foregroundMark x1="83985" y1="59114" x2="74643" y2="53608"/>
                        <a14:foregroundMark x1="16301" y1="46772" x2="63489" y2="49810"/>
                        <a14:foregroundMark x1="63489" y1="49810" x2="82936" y2="47848"/>
                        <a14:foregroundMark x1="82936" y1="47848" x2="85033" y2="44304"/>
                        <a14:foregroundMark x1="47188" y1="50823" x2="24404" y2="47532"/>
                        <a14:foregroundMark x1="28313" y1="51456" x2="19447" y2="48544"/>
                        <a14:foregroundMark x1="88465" y1="40570" x2="89418" y2="43481"/>
                        <a14:foregroundMark x1="87417" y1="52911" x2="90658" y2="58797"/>
                        <a14:foregroundMark x1="86463" y1="52785" x2="71306" y2="59873"/>
                        <a14:foregroundMark x1="71306" y1="59873" x2="66349" y2="71076"/>
                        <a14:foregroundMark x1="66349" y1="71076" x2="75500" y2="81962"/>
                        <a14:foregroundMark x1="75500" y1="81962" x2="67969" y2="93228"/>
                        <a14:foregroundMark x1="67969" y1="93228" x2="49190" y2="92785"/>
                        <a14:foregroundMark x1="49190" y1="92785" x2="39561" y2="81962"/>
                        <a14:foregroundMark x1="39561" y1="81962" x2="46902" y2="70696"/>
                        <a14:foregroundMark x1="46902" y1="70696" x2="61487" y2="59747"/>
                        <a14:foregroundMark x1="61487" y1="59747" x2="77693" y2="54873"/>
                        <a14:foregroundMark x1="77693" y1="54873" x2="80362" y2="54747"/>
                        <a14:foregroundMark x1="46425" y1="57848" x2="24881" y2="55570"/>
                        <a14:foregroundMark x1="24881" y1="55570" x2="23260" y2="71076"/>
                        <a14:foregroundMark x1="23260" y1="71076" x2="26120" y2="75759"/>
                        <a14:foregroundMark x1="15825" y1="54557" x2="16778" y2="65127"/>
                        <a14:foregroundMark x1="19733" y1="62025" x2="19733" y2="62025"/>
                        <a14:foregroundMark x1="19256" y1="64304" x2="19733" y2="65127"/>
                        <a14:foregroundMark x1="15539" y1="45949" x2="15539" y2="45949"/>
                        <a14:foregroundMark x1="36416" y1="50633" x2="36416" y2="50633"/>
                        <a14:foregroundMark x1="64156" y1="55886" x2="64156" y2="55886"/>
                        <a14:foregroundMark x1="65396" y1="53608" x2="57293" y2="55886"/>
                        <a14:foregroundMark x1="90848" y1="50000" x2="83794" y2="51962"/>
                        <a14:foregroundMark x1="86940" y1="65823" x2="86940" y2="65823"/>
                        <a14:foregroundMark x1="86463" y1="64177" x2="91325" y2="66962"/>
                        <a14:foregroundMark x1="97712" y1="75063" x2="97712" y2="75063"/>
                        <a14:foregroundMark x1="84461" y1="96582" x2="84461" y2="96582"/>
                        <a14:foregroundMark x1="36416" y1="97722" x2="36416" y2="97722"/>
                        <a14:foregroundMark x1="61392" y1="3734" x2="42803" y2="5190"/>
                        <a14:foregroundMark x1="7912" y1="84367" x2="9628" y2="91392"/>
                        <a14:foregroundMark x1="4290" y1="91709" x2="1811" y2="84873"/>
                        <a14:foregroundMark x1="56816" y1="97405" x2="48904" y2="9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906" y="3499079"/>
            <a:ext cx="414033" cy="675772"/>
          </a:xfrm>
          <a:prstGeom prst="rect">
            <a:avLst/>
          </a:prstGeom>
        </p:spPr>
      </p:pic>
      <p:sp>
        <p:nvSpPr>
          <p:cNvPr id="82" name="矢印: 右 81">
            <a:extLst>
              <a:ext uri="{FF2B5EF4-FFF2-40B4-BE49-F238E27FC236}">
                <a16:creationId xmlns:a16="http://schemas.microsoft.com/office/drawing/2014/main" id="{BA0C1E26-6926-44A7-B6B2-15ED3ABCDE8E}"/>
              </a:ext>
            </a:extLst>
          </p:cNvPr>
          <p:cNvSpPr/>
          <p:nvPr/>
        </p:nvSpPr>
        <p:spPr>
          <a:xfrm>
            <a:off x="3982818" y="7319101"/>
            <a:ext cx="390198" cy="4649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平行四辺形 84">
            <a:extLst>
              <a:ext uri="{FF2B5EF4-FFF2-40B4-BE49-F238E27FC236}">
                <a16:creationId xmlns:a16="http://schemas.microsoft.com/office/drawing/2014/main" id="{D1D5E133-C140-4F2F-BD15-1ED4CF24E551}"/>
              </a:ext>
            </a:extLst>
          </p:cNvPr>
          <p:cNvSpPr/>
          <p:nvPr/>
        </p:nvSpPr>
        <p:spPr>
          <a:xfrm>
            <a:off x="2868350" y="7090585"/>
            <a:ext cx="1050849" cy="175419"/>
          </a:xfrm>
          <a:prstGeom prst="parallelogram">
            <a:avLst>
              <a:gd name="adj" fmla="val 110714"/>
            </a:avLst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B11E8466-97A4-4924-A4F4-E9335E222496}"/>
              </a:ext>
            </a:extLst>
          </p:cNvPr>
          <p:cNvCxnSpPr/>
          <p:nvPr/>
        </p:nvCxnSpPr>
        <p:spPr>
          <a:xfrm>
            <a:off x="3034694" y="7091359"/>
            <a:ext cx="0" cy="1422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7C4C0D2-4878-4015-871D-D9C767389493}"/>
              </a:ext>
            </a:extLst>
          </p:cNvPr>
          <p:cNvGrpSpPr/>
          <p:nvPr/>
        </p:nvGrpSpPr>
        <p:grpSpPr>
          <a:xfrm>
            <a:off x="2864648" y="6756263"/>
            <a:ext cx="1073949" cy="1372185"/>
            <a:chOff x="2864648" y="6756263"/>
            <a:chExt cx="1073949" cy="1372185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F2DF3-FD72-4E0E-B46A-8A296DDB3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6032" y="6756263"/>
              <a:ext cx="626822" cy="355669"/>
            </a:xfrm>
            <a:prstGeom prst="rect">
              <a:avLst/>
            </a:prstGeom>
          </p:spPr>
        </p:pic>
        <p:pic>
          <p:nvPicPr>
            <p:cNvPr id="87" name="Picture 3" descr="紙袋">
              <a:extLst>
                <a:ext uri="{FF2B5EF4-FFF2-40B4-BE49-F238E27FC236}">
                  <a16:creationId xmlns:a16="http://schemas.microsoft.com/office/drawing/2014/main" id="{C313E32E-6B53-426A-B683-2FDFB9C1B3A3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65" b="95853" l="3804" r="96196">
                          <a14:foregroundMark x1="94022" y1="28571" x2="80435" y2="68664"/>
                          <a14:foregroundMark x1="80435" y1="68664" x2="51087" y2="85253"/>
                          <a14:foregroundMark x1="51087" y1="85253" x2="17935" y2="88018"/>
                          <a14:foregroundMark x1="17935" y1="88018" x2="8696" y2="70046"/>
                          <a14:foregroundMark x1="8696" y1="70046" x2="14674" y2="33641"/>
                          <a14:foregroundMark x1="7609" y1="23502" x2="8696" y2="45622"/>
                          <a14:foregroundMark x1="8696" y1="45622" x2="29348" y2="85253"/>
                          <a14:foregroundMark x1="29348" y1="85253" x2="85326" y2="92627"/>
                          <a14:foregroundMark x1="85326" y1="92627" x2="91304" y2="75115"/>
                          <a14:foregroundMark x1="91304" y1="75115" x2="92935" y2="48387"/>
                          <a14:foregroundMark x1="92935" y1="48387" x2="85326" y2="33641"/>
                          <a14:foregroundMark x1="85326" y1="33641" x2="30978" y2="54378"/>
                          <a14:foregroundMark x1="27174" y1="36406" x2="63043" y2="78802"/>
                          <a14:foregroundMark x1="50543" y1="37788" x2="70652" y2="55300"/>
                          <a14:foregroundMark x1="70652" y1="55300" x2="86957" y2="58525"/>
                          <a14:foregroundMark x1="86957" y1="58525" x2="37500" y2="39631"/>
                          <a14:foregroundMark x1="37500" y1="39631" x2="47283" y2="61751"/>
                          <a14:foregroundMark x1="47283" y1="61751" x2="47283" y2="34562"/>
                          <a14:foregroundMark x1="47283" y1="34562" x2="60870" y2="64055"/>
                          <a14:foregroundMark x1="60870" y1="64055" x2="51087" y2="43779"/>
                          <a14:foregroundMark x1="51087" y1="43779" x2="34783" y2="52995"/>
                          <a14:foregroundMark x1="34783" y1="52995" x2="34783" y2="53917"/>
                          <a14:foregroundMark x1="27717" y1="34562" x2="26630" y2="53456"/>
                          <a14:foregroundMark x1="26630" y1="53456" x2="50000" y2="57143"/>
                          <a14:foregroundMark x1="50000" y1="57143" x2="40761" y2="25346"/>
                          <a14:foregroundMark x1="40761" y1="25346" x2="19022" y2="34562"/>
                          <a14:foregroundMark x1="19022" y1="34562" x2="41304" y2="35023"/>
                          <a14:foregroundMark x1="41304" y1="35023" x2="18478" y2="52074"/>
                          <a14:foregroundMark x1="18478" y1="52074" x2="40761" y2="64977"/>
                          <a14:foregroundMark x1="40761" y1="64977" x2="35870" y2="59447"/>
                          <a14:foregroundMark x1="6522" y1="24424" x2="8152" y2="78802"/>
                          <a14:foregroundMark x1="8152" y1="78802" x2="16304" y2="90323"/>
                          <a14:foregroundMark x1="16304" y1="90323" x2="90217" y2="94470"/>
                          <a14:foregroundMark x1="73913" y1="33641" x2="73370" y2="23963"/>
                          <a14:foregroundMark x1="11413" y1="23963" x2="82065" y2="26267"/>
                          <a14:foregroundMark x1="82065" y1="26267" x2="82065" y2="26267"/>
                          <a14:foregroundMark x1="80978" y1="23041" x2="44565" y2="26728"/>
                          <a14:foregroundMark x1="44565" y1="26728" x2="36957" y2="30876"/>
                          <a14:foregroundMark x1="41304" y1="29493" x2="78261" y2="33180"/>
                          <a14:foregroundMark x1="78261" y1="33180" x2="82609" y2="25806"/>
                          <a14:foregroundMark x1="73370" y1="23963" x2="70109" y2="16129"/>
                          <a14:foregroundMark x1="64130" y1="11521" x2="66848" y2="16129"/>
                          <a14:foregroundMark x1="63587" y1="10599" x2="72283" y2="18433"/>
                          <a14:foregroundMark x1="92935" y1="27189" x2="82609" y2="24885"/>
                          <a14:foregroundMark x1="4891" y1="22581" x2="6522" y2="62212"/>
                          <a14:foregroundMark x1="45109" y1="12442" x2="39130" y2="22120"/>
                          <a14:foregroundMark x1="35870" y1="8756" x2="32065" y2="19355"/>
                          <a14:foregroundMark x1="55978" y1="4608" x2="48913" y2="2765"/>
                          <a14:foregroundMark x1="15217" y1="26267" x2="11957" y2="35484"/>
                          <a14:foregroundMark x1="12500" y1="27189" x2="76087" y2="26728"/>
                          <a14:foregroundMark x1="50543" y1="28571" x2="75000" y2="29493"/>
                          <a14:foregroundMark x1="19565" y1="95392" x2="70109" y2="96774"/>
                          <a14:foregroundMark x1="96196" y1="77880" x2="95109" y2="35023"/>
                          <a14:foregroundMark x1="96196" y1="29954" x2="95652" y2="45622"/>
                          <a14:foregroundMark x1="95652" y1="45622" x2="95652" y2="45622"/>
                          <a14:foregroundMark x1="95109" y1="42396" x2="95652" y2="48387"/>
                          <a14:foregroundMark x1="4348" y1="19816" x2="4348" y2="29954"/>
                          <a14:foregroundMark x1="3804" y1="20737" x2="37500" y2="21198"/>
                          <a14:foregroundMark x1="5978" y1="19816" x2="69022" y2="18894"/>
                          <a14:foregroundMark x1="65761" y1="20737" x2="81522" y2="20276"/>
                          <a14:foregroundMark x1="5435" y1="34101" x2="3804" y2="61751"/>
                          <a14:foregroundMark x1="95652" y1="67742" x2="95652" y2="82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4648" y="6890028"/>
              <a:ext cx="1073949" cy="1173872"/>
            </a:xfrm>
            <a:prstGeom prst="rect">
              <a:avLst/>
            </a:prstGeom>
            <a:noFill/>
          </p:spPr>
        </p:pic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00003CF7-8407-4F52-B70A-FBB689A5C4D6}"/>
                </a:ext>
              </a:extLst>
            </p:cNvPr>
            <p:cNvSpPr/>
            <p:nvPr/>
          </p:nvSpPr>
          <p:spPr>
            <a:xfrm rot="5400000" flipV="1">
              <a:off x="3310870" y="7522883"/>
              <a:ext cx="1046458" cy="164672"/>
            </a:xfrm>
            <a:prstGeom prst="parallelogram">
              <a:avLst>
                <a:gd name="adj" fmla="val 110735"/>
              </a:avLst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3C2A1038-DC09-4507-A53F-FFB603130EB1}"/>
                </a:ext>
              </a:extLst>
            </p:cNvPr>
            <p:cNvSpPr/>
            <p:nvPr/>
          </p:nvSpPr>
          <p:spPr>
            <a:xfrm>
              <a:off x="2866835" y="7264760"/>
              <a:ext cx="884925" cy="863686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BDA5CC51-219C-462A-B542-E0C62FED6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940" y="7282749"/>
              <a:ext cx="818214" cy="837790"/>
            </a:xfrm>
            <a:prstGeom prst="rect">
              <a:avLst/>
            </a:prstGeom>
          </p:spPr>
        </p:pic>
        <p:pic>
          <p:nvPicPr>
            <p:cNvPr id="94" name="Picture 2" descr="紙袋での出し方">
              <a:extLst>
                <a:ext uri="{FF2B5EF4-FFF2-40B4-BE49-F238E27FC236}">
                  <a16:creationId xmlns:a16="http://schemas.microsoft.com/office/drawing/2014/main" id="{DD4445D7-866E-427D-8796-09466D15DCD3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3" t="19464" b="72857"/>
            <a:stretch/>
          </p:blipFill>
          <p:spPr bwMode="auto">
            <a:xfrm flipH="1">
              <a:off x="2887759" y="7129698"/>
              <a:ext cx="862153" cy="93089"/>
            </a:xfrm>
            <a:prstGeom prst="rect">
              <a:avLst/>
            </a:prstGeom>
            <a:noFill/>
          </p:spPr>
        </p:pic>
        <p:pic>
          <p:nvPicPr>
            <p:cNvPr id="98" name="Picture 2" descr="紙袋での出し方">
              <a:extLst>
                <a:ext uri="{FF2B5EF4-FFF2-40B4-BE49-F238E27FC236}">
                  <a16:creationId xmlns:a16="http://schemas.microsoft.com/office/drawing/2014/main" id="{DE1586E2-E610-4D71-B83B-166172BC418C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10" t="23372" r="31917" b="72857"/>
            <a:stretch/>
          </p:blipFill>
          <p:spPr bwMode="auto">
            <a:xfrm flipH="1">
              <a:off x="3302817" y="7177069"/>
              <a:ext cx="117273" cy="45719"/>
            </a:xfrm>
            <a:prstGeom prst="rect">
              <a:avLst/>
            </a:prstGeom>
            <a:noFill/>
          </p:spPr>
        </p:pic>
        <p:pic>
          <p:nvPicPr>
            <p:cNvPr id="99" name="Picture 2" descr="紙袋での出し方">
              <a:extLst>
                <a:ext uri="{FF2B5EF4-FFF2-40B4-BE49-F238E27FC236}">
                  <a16:creationId xmlns:a16="http://schemas.microsoft.com/office/drawing/2014/main" id="{ECA95C63-8E14-4410-AA44-E761FCB49379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7" t="19379" r="31917" b="76553"/>
            <a:stretch/>
          </p:blipFill>
          <p:spPr bwMode="auto">
            <a:xfrm flipH="1">
              <a:off x="3329716" y="7129392"/>
              <a:ext cx="150547" cy="49316"/>
            </a:xfrm>
            <a:prstGeom prst="rect">
              <a:avLst/>
            </a:prstGeom>
            <a:noFill/>
          </p:spPr>
        </p:pic>
      </p:grpSp>
      <p:pic>
        <p:nvPicPr>
          <p:cNvPr id="93" name="図 92">
            <a:extLst>
              <a:ext uri="{FF2B5EF4-FFF2-40B4-BE49-F238E27FC236}">
                <a16:creationId xmlns:a16="http://schemas.microsoft.com/office/drawing/2014/main" id="{896C60B3-8680-4C7D-B93A-0C392E9CA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196" y="6921030"/>
            <a:ext cx="626822" cy="3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6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2">
            <a:extLst>
              <a:ext uri="{FF2B5EF4-FFF2-40B4-BE49-F238E27FC236}">
                <a16:creationId xmlns:a16="http://schemas.microsoft.com/office/drawing/2014/main" id="{0937EDFB-02EB-4AC6-ABDA-5DB0DC59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26" y="8401544"/>
            <a:ext cx="6228795" cy="12441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■集団回収、回収体験袋の配布に関する問い合わせ先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b="1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　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会（担当：</a:t>
            </a:r>
            <a:r>
              <a:rPr lang="ja-JP" altLang="en-US" sz="1100" u="sng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　</a:t>
            </a: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endParaRPr lang="en-US" alt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■その他の古紙の</a:t>
            </a: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分別、回収体験袋の使い方に関する問い合わせ先</a:t>
            </a:r>
            <a:endParaRPr lang="en-US" altLang="ja-JP" sz="11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11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　資源循環推進課　　</a:t>
            </a:r>
            <a:r>
              <a:rPr lang="ja-JP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電話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072‐228-7479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メール：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shijyun@city.sakai.lg.jp</a:t>
            </a:r>
            <a:endParaRPr lang="ja-JP" alt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8B19F3E-91C9-4F19-B8C8-6C12161C308F}"/>
              </a:ext>
            </a:extLst>
          </p:cNvPr>
          <p:cNvSpPr/>
          <p:nvPr/>
        </p:nvSpPr>
        <p:spPr>
          <a:xfrm>
            <a:off x="-13788" y="3110605"/>
            <a:ext cx="6881697" cy="39882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5843223-D3F9-465C-AB3A-F1CB23E79AD6}"/>
              </a:ext>
            </a:extLst>
          </p:cNvPr>
          <p:cNvSpPr/>
          <p:nvPr/>
        </p:nvSpPr>
        <p:spPr>
          <a:xfrm>
            <a:off x="-23697" y="180307"/>
            <a:ext cx="6881697" cy="42008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7" name="テキスト ボックス 2">
            <a:extLst>
              <a:ext uri="{FF2B5EF4-FFF2-40B4-BE49-F238E27FC236}">
                <a16:creationId xmlns:a16="http://schemas.microsoft.com/office/drawing/2014/main" id="{CB5C4AD8-4F0B-4626-A5C9-ACD17CD8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0" y="7984079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/>
            <a:r>
              <a:rPr lang="ja-JP" sz="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堺市環境マスコット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6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キャラクター「ムーやん」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2">
            <a:extLst>
              <a:ext uri="{FF2B5EF4-FFF2-40B4-BE49-F238E27FC236}">
                <a16:creationId xmlns:a16="http://schemas.microsoft.com/office/drawing/2014/main" id="{9C769485-6F77-40C9-A2BA-905406EB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1" y="698307"/>
            <a:ext cx="6419612" cy="241601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新聞・雑誌・段ボール・紙パック以外の、リサイクルできる紙資源のことです。</a:t>
            </a:r>
          </a:p>
          <a:p>
            <a:pPr algn="l">
              <a:lnSpc>
                <a:spcPts val="400"/>
              </a:lnSpc>
            </a:pPr>
            <a:endParaRPr lang="en-US" alt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</a:pPr>
            <a:r>
              <a:rPr lang="ja-JP" sz="14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【例】</a:t>
            </a:r>
          </a:p>
          <a:p>
            <a:pPr marL="63500" indent="1524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</a:p>
          <a:p>
            <a:pPr marL="63500" indent="165100" algn="just"/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63500" indent="165100" algn="just"/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en-US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ts val="2000"/>
              </a:lnSpc>
            </a:pPr>
            <a:endParaRPr lang="en-US" altLang="ja-JP" sz="9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紙以外の部分（金具やビニール、プラスチックなど）は取り除</a:t>
            </a:r>
            <a:r>
              <a:rPr lang="ja-JP" altLang="en-US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いてください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1700"/>
              </a:lnSpc>
            </a:pPr>
            <a:r>
              <a:rPr lang="en-US" altLang="ja-JP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紙箱は開いて平らにし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てください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。メモなど小さな古紙は、雑誌への挟み込みも可能です。</a:t>
            </a:r>
            <a:endParaRPr lang="ja-JP" sz="11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sz="1000" kern="100" dirty="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2065288-875B-4C69-AF71-1B5BFAF42498}"/>
              </a:ext>
            </a:extLst>
          </p:cNvPr>
          <p:cNvGrpSpPr/>
          <p:nvPr/>
        </p:nvGrpSpPr>
        <p:grpSpPr>
          <a:xfrm>
            <a:off x="385019" y="1052517"/>
            <a:ext cx="6226456" cy="968964"/>
            <a:chOff x="0" y="2586"/>
            <a:chExt cx="6226456" cy="968964"/>
          </a:xfrm>
        </p:grpSpPr>
        <p:pic>
          <p:nvPicPr>
            <p:cNvPr id="80" name="図 79" descr="紙箱">
              <a:extLst>
                <a:ext uri="{FF2B5EF4-FFF2-40B4-BE49-F238E27FC236}">
                  <a16:creationId xmlns:a16="http://schemas.microsoft.com/office/drawing/2014/main" id="{655D754F-7097-4A25-B2E4-414D7E5D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"/>
              <a:ext cx="537210" cy="781050"/>
            </a:xfrm>
            <a:prstGeom prst="rect">
              <a:avLst/>
            </a:prstGeom>
            <a:noFill/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E75DEFF6-00A5-43AC-93A7-B7EC16378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08" b="20189"/>
            <a:stretch/>
          </p:blipFill>
          <p:spPr bwMode="auto">
            <a:xfrm rot="21323757">
              <a:off x="2568305" y="365092"/>
              <a:ext cx="1047750" cy="578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図 81" descr="ティッシュの箱">
              <a:extLst>
                <a:ext uri="{FF2B5EF4-FFF2-40B4-BE49-F238E27FC236}">
                  <a16:creationId xmlns:a16="http://schemas.microsoft.com/office/drawing/2014/main" id="{DD94F4C7-0D44-4972-ACA9-CFCA9C40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507" y="333394"/>
              <a:ext cx="847090" cy="593090"/>
            </a:xfrm>
            <a:prstGeom prst="rect">
              <a:avLst/>
            </a:prstGeom>
            <a:noFill/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C73C332D-0BE3-4D49-B82D-C49FE38F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7572">
              <a:off x="4333044" y="49377"/>
              <a:ext cx="545465" cy="684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図 83" descr="広告ちらし-1">
              <a:extLst>
                <a:ext uri="{FF2B5EF4-FFF2-40B4-BE49-F238E27FC236}">
                  <a16:creationId xmlns:a16="http://schemas.microsoft.com/office/drawing/2014/main" id="{1A868D47-14BB-4848-9AA6-7E8244F71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98" y="2586"/>
              <a:ext cx="612775" cy="79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図 84" descr="カタログ">
              <a:extLst>
                <a:ext uri="{FF2B5EF4-FFF2-40B4-BE49-F238E27FC236}">
                  <a16:creationId xmlns:a16="http://schemas.microsoft.com/office/drawing/2014/main" id="{0956B631-0BB2-4DAF-96E6-482B69E16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16475">
              <a:off x="4150171" y="184907"/>
              <a:ext cx="551815" cy="711835"/>
            </a:xfrm>
            <a:prstGeom prst="rect">
              <a:avLst/>
            </a:prstGeom>
            <a:noFill/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7C19C7D6-537C-4A0E-BCB1-90329156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76" y="46262"/>
              <a:ext cx="1097280" cy="861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Text Box 282">
            <a:extLst>
              <a:ext uri="{FF2B5EF4-FFF2-40B4-BE49-F238E27FC236}">
                <a16:creationId xmlns:a16="http://schemas.microsoft.com/office/drawing/2014/main" id="{583B0399-34CD-4A03-9C77-DA75A043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09" y="193817"/>
            <a:ext cx="2617823" cy="4749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その他の古紙って？ </a:t>
            </a:r>
            <a:endParaRPr lang="ja-JP" sz="9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55A13ED-2968-4154-B216-B33C98648472}"/>
              </a:ext>
            </a:extLst>
          </p:cNvPr>
          <p:cNvGrpSpPr/>
          <p:nvPr/>
        </p:nvGrpSpPr>
        <p:grpSpPr>
          <a:xfrm>
            <a:off x="88313" y="2043960"/>
            <a:ext cx="6542686" cy="545923"/>
            <a:chOff x="-108935" y="-190569"/>
            <a:chExt cx="6542686" cy="556036"/>
          </a:xfrm>
        </p:grpSpPr>
        <p:sp>
          <p:nvSpPr>
            <p:cNvPr id="89" name="テキスト ボックス 2">
              <a:extLst>
                <a:ext uri="{FF2B5EF4-FFF2-40B4-BE49-F238E27FC236}">
                  <a16:creationId xmlns:a16="http://schemas.microsoft.com/office/drawing/2014/main" id="{00E0CC9D-8C5D-4B30-AE2F-2D4329A8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8935" y="-109901"/>
              <a:ext cx="1333500" cy="47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●お菓子の紙箱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endParaRPr 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endParaRPr lang="en-US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2">
              <a:extLst>
                <a:ext uri="{FF2B5EF4-FFF2-40B4-BE49-F238E27FC236}">
                  <a16:creationId xmlns:a16="http://schemas.microsoft.com/office/drawing/2014/main" id="{79B498DB-5472-428F-B1E0-420B6448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149" y="-189223"/>
              <a:ext cx="12954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53035" indent="-1530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●チラシ・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L="133350" algn="di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パンフレット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テキスト ボックス 2">
              <a:extLst>
                <a:ext uri="{FF2B5EF4-FFF2-40B4-BE49-F238E27FC236}">
                  <a16:creationId xmlns:a16="http://schemas.microsoft.com/office/drawing/2014/main" id="{AEBEC5E7-6109-4C77-B30F-F97C909C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424" y="-190569"/>
              <a:ext cx="113632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53035" indent="-1530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●メモ用紙</a:t>
              </a:r>
              <a:endParaRPr lang="en-US" altLang="ja-JP" sz="12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L="153035" indent="-153035" algn="just"/>
              <a:r>
                <a:rPr lang="ja-JP" altLang="en-US" sz="1200" b="1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プリント類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2" name="テキスト ボックス 2">
              <a:extLst>
                <a:ext uri="{FF2B5EF4-FFF2-40B4-BE49-F238E27FC236}">
                  <a16:creationId xmlns:a16="http://schemas.microsoft.com/office/drawing/2014/main" id="{C4303028-FE31-4A23-BF0F-CD4F4EBA9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975" y="-97016"/>
              <a:ext cx="914400" cy="38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●包装紙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　　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3" name="テキスト ボックス 2">
              <a:extLst>
                <a:ext uri="{FF2B5EF4-FFF2-40B4-BE49-F238E27FC236}">
                  <a16:creationId xmlns:a16="http://schemas.microsoft.com/office/drawing/2014/main" id="{7EF4D295-75DB-4A7A-9138-5359AD7B6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683" y="-184417"/>
              <a:ext cx="1562100" cy="5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●ティッシュの紙箱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114300" algn="just"/>
              <a:r>
                <a:rPr lang="ja-JP" sz="9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（ビニールは取り除く）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　</a:t>
              </a:r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       </a:t>
              </a:r>
              <a:r>
                <a:rPr lang="ja-JP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indent="229235" algn="just"/>
              <a:r>
                <a:rPr lang="en-US" sz="120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en-US" sz="1300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テキスト ボックス 2">
            <a:extLst>
              <a:ext uri="{FF2B5EF4-FFF2-40B4-BE49-F238E27FC236}">
                <a16:creationId xmlns:a16="http://schemas.microsoft.com/office/drawing/2014/main" id="{1DB2D04E-92FC-4CA4-A3A6-B2E2128BF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1" y="3612230"/>
            <a:ext cx="6010837" cy="374113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ja-JP" sz="1400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リサイクルできない紙類は</a:t>
            </a:r>
            <a:r>
              <a:rPr lang="ja-JP" sz="1800" b="1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生活ごみ</a:t>
            </a:r>
            <a:r>
              <a:rPr lang="ja-JP" altLang="en-US" sz="1400" u="sng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として排出してください。</a:t>
            </a:r>
            <a:endParaRPr lang="en-US" altLang="ja-JP" sz="1400" u="sng" kern="100" dirty="0">
              <a:ln>
                <a:noFill/>
              </a:ln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例</a:t>
            </a:r>
            <a:r>
              <a:rPr lang="en-US" altLang="ja-JP" sz="14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sz="105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EF0B3225-4D7C-4E6F-BE65-1EA66D308F9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0" y="4883340"/>
            <a:ext cx="637921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C7017D92-0DE2-4E6B-8AAA-1075D7FADA6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5" y="4114218"/>
            <a:ext cx="6208938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 Box 283">
            <a:extLst>
              <a:ext uri="{FF2B5EF4-FFF2-40B4-BE49-F238E27FC236}">
                <a16:creationId xmlns:a16="http://schemas.microsoft.com/office/drawing/2014/main" id="{1677AC17-C352-4CDC-9AE2-FF5D610D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99" y="5589703"/>
            <a:ext cx="6690425" cy="9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ts val="1600"/>
              </a:lnSpc>
            </a:pP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×写真　　×油紙　　×金、銀などの金属が箔押しされた紙　×昇華転写紙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（アイロンプリント紙、靴やカバンの詰め物など）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×感熱性発泡紙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（立体コピー紙、主に点字関係で使用されるもので、熱を加えたところが盛り上がる紙）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×複合素材の紙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（プラスチックフィルムやアルミ箔などを貼り合わせたもの）　</a:t>
            </a:r>
            <a:r>
              <a:rPr lang="ja-JP" sz="900" b="1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×合成紙</a:t>
            </a:r>
            <a:r>
              <a:rPr lang="ja-JP" sz="9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（プラスチック製品で、正確には紙でないもの）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165100">
              <a:lnSpc>
                <a:spcPts val="1600"/>
              </a:lnSpc>
            </a:pPr>
            <a:r>
              <a:rPr lang="en-US" sz="12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en-US" sz="1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0" name="Text Box 282">
            <a:extLst>
              <a:ext uri="{FF2B5EF4-FFF2-40B4-BE49-F238E27FC236}">
                <a16:creationId xmlns:a16="http://schemas.microsoft.com/office/drawing/2014/main" id="{CBC5FF48-B8F3-45EB-9C44-0BAF9739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30" y="3110605"/>
            <a:ext cx="2972653" cy="4749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1600" b="1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これらは混ぜないで！</a:t>
            </a: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sz="900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1" name="十字形 110">
            <a:extLst>
              <a:ext uri="{FF2B5EF4-FFF2-40B4-BE49-F238E27FC236}">
                <a16:creationId xmlns:a16="http://schemas.microsoft.com/office/drawing/2014/main" id="{8BD3F043-B1F2-459C-8418-F1CB8F37F24B}"/>
              </a:ext>
            </a:extLst>
          </p:cNvPr>
          <p:cNvSpPr/>
          <p:nvPr/>
        </p:nvSpPr>
        <p:spPr>
          <a:xfrm rot="18933164">
            <a:off x="2501245" y="3057587"/>
            <a:ext cx="490855" cy="509270"/>
          </a:xfrm>
          <a:prstGeom prst="plus">
            <a:avLst>
              <a:gd name="adj" fmla="val 398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289C2FCF-3CEF-4F1B-9194-33E83AAD04E6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44" b="97436" l="395" r="88933">
                        <a14:foregroundMark x1="40316" y1="8013" x2="40316" y2="8013"/>
                        <a14:foregroundMark x1="39526" y1="5128" x2="39526" y2="5128"/>
                        <a14:foregroundMark x1="49802" y1="2564" x2="37945" y2="2244"/>
                        <a14:foregroundMark x1="59289" y1="92308" x2="59289" y2="92308"/>
                        <a14:foregroundMark x1="57312" y1="76603" x2="57312" y2="76603"/>
                        <a14:foregroundMark x1="30830" y1="76923" x2="30830" y2="76923"/>
                        <a14:foregroundMark x1="57312" y1="65064" x2="57312" y2="65064"/>
                        <a14:foregroundMark x1="32806" y1="97756" x2="32806" y2="97756"/>
                        <a14:foregroundMark x1="58893" y1="97115" x2="58893" y2="97115"/>
                        <a14:foregroundMark x1="56917" y1="68269" x2="56917" y2="68269"/>
                        <a14:foregroundMark x1="30830" y1="66667" x2="30830" y2="66667"/>
                        <a14:foregroundMark x1="3953" y1="55769" x2="3953" y2="55769"/>
                        <a14:foregroundMark x1="4743" y1="65705" x2="4743" y2="65705"/>
                        <a14:foregroundMark x1="3162" y1="66667" x2="3162" y2="66667"/>
                        <a14:foregroundMark x1="3162" y1="56731" x2="3162" y2="56731"/>
                        <a14:foregroundMark x1="3162" y1="56731" x2="3162" y2="56731"/>
                        <a14:foregroundMark x1="1581" y1="56731" x2="395" y2="56731"/>
                        <a14:foregroundMark x1="4348" y1="66987" x2="4348" y2="66987"/>
                        <a14:foregroundMark x1="83794" y1="55449" x2="83794" y2="55449"/>
                        <a14:foregroundMark x1="81818" y1="56410" x2="84980" y2="56090"/>
                        <a14:foregroundMark x1="83399" y1="55449" x2="84585" y2="56410"/>
                        <a14:foregroundMark x1="84980" y1="55769" x2="84980" y2="55769"/>
                        <a14:foregroundMark x1="86166" y1="55128" x2="86166" y2="55128"/>
                        <a14:foregroundMark x1="86957" y1="55769" x2="86957" y2="55769"/>
                        <a14:foregroundMark x1="86561" y1="54808" x2="86561" y2="54808"/>
                        <a14:foregroundMark x1="85375" y1="54808" x2="85375" y2="54808"/>
                        <a14:foregroundMark x1="86166" y1="66987" x2="86166" y2="66987"/>
                        <a14:foregroundMark x1="83794" y1="66346" x2="83794" y2="66346"/>
                        <a14:foregroundMark x1="80632" y1="64423" x2="83399" y2="65385"/>
                        <a14:foregroundMark x1="83004" y1="66026" x2="84980" y2="66667"/>
                        <a14:foregroundMark x1="2767" y1="55769" x2="6719" y2="56410"/>
                        <a14:foregroundMark x1="1581" y1="56410" x2="1581" y2="56410"/>
                        <a14:foregroundMark x1="4743" y1="65385" x2="3953" y2="66987"/>
                        <a14:foregroundMark x1="2767" y1="66346" x2="5929" y2="64744"/>
                        <a14:foregroundMark x1="2372" y1="67628" x2="7115" y2="6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0" y="6681896"/>
            <a:ext cx="1029357" cy="12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テキスト ボックス 2">
            <a:extLst>
              <a:ext uri="{FF2B5EF4-FFF2-40B4-BE49-F238E27FC236}">
                <a16:creationId xmlns:a16="http://schemas.microsoft.com/office/drawing/2014/main" id="{8092FD53-EE24-4D8C-9D19-CCBE7984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4" y="6316281"/>
            <a:ext cx="6626225" cy="3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altLang="ja-JP" sz="1200" b="1" kern="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b="1" kern="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これらは、</a:t>
            </a:r>
            <a:r>
              <a:rPr lang="ja-JP" sz="1200" b="1" kern="100" dirty="0">
                <a:effectLst/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紙製容器包装のリサイクルマーク　　がついていても、リサイクルできません！</a:t>
            </a:r>
          </a:p>
        </p:txBody>
      </p:sp>
      <p:pic>
        <p:nvPicPr>
          <p:cNvPr id="114" name="図 113" descr="paper">
            <a:extLst>
              <a:ext uri="{FF2B5EF4-FFF2-40B4-BE49-F238E27FC236}">
                <a16:creationId xmlns:a16="http://schemas.microsoft.com/office/drawing/2014/main" id="{299C4ABE-58EB-4BA9-A972-19C88B0AA6F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98" y="6306166"/>
            <a:ext cx="240133" cy="25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吹き出し: 角を丸めた四角形 114">
            <a:extLst>
              <a:ext uri="{FF2B5EF4-FFF2-40B4-BE49-F238E27FC236}">
                <a16:creationId xmlns:a16="http://schemas.microsoft.com/office/drawing/2014/main" id="{30A62321-B655-4D26-8CC1-0B1A5602C69A}"/>
              </a:ext>
            </a:extLst>
          </p:cNvPr>
          <p:cNvSpPr/>
          <p:nvPr/>
        </p:nvSpPr>
        <p:spPr>
          <a:xfrm>
            <a:off x="1412582" y="6781020"/>
            <a:ext cx="2117349" cy="1081434"/>
          </a:xfrm>
          <a:prstGeom prst="wedgeRoundRectCallout">
            <a:avLst>
              <a:gd name="adj1" fmla="val -55817"/>
              <a:gd name="adj2" fmla="val 12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角丸四角形吹き出し 11">
            <a:extLst>
              <a:ext uri="{FF2B5EF4-FFF2-40B4-BE49-F238E27FC236}">
                <a16:creationId xmlns:a16="http://schemas.microsoft.com/office/drawing/2014/main" id="{8403A4C8-5D4B-4333-A80D-CBA5D3FE4481}"/>
              </a:ext>
            </a:extLst>
          </p:cNvPr>
          <p:cNvSpPr/>
          <p:nvPr/>
        </p:nvSpPr>
        <p:spPr>
          <a:xfrm>
            <a:off x="2686809" y="6848805"/>
            <a:ext cx="3792220" cy="921385"/>
          </a:xfrm>
          <a:prstGeom prst="wedgeRoundRectCallout">
            <a:avLst>
              <a:gd name="adj1" fmla="val 48670"/>
              <a:gd name="adj2" fmla="val -3594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9" name="Text Box 178">
            <a:extLst>
              <a:ext uri="{FF2B5EF4-FFF2-40B4-BE49-F238E27FC236}">
                <a16:creationId xmlns:a16="http://schemas.microsoft.com/office/drawing/2014/main" id="{F370FC79-FD09-4689-8ECC-DCFCFC11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891" y="6977202"/>
            <a:ext cx="2021625" cy="48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対象品目や出し方等の詳細は</a:t>
            </a:r>
            <a:endParaRPr lang="en-US" altLang="ja-JP" sz="1100" kern="10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堺市ホームページでも</a:t>
            </a:r>
            <a:endParaRPr lang="en-US" altLang="ja-JP" sz="1100" kern="10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1100" kern="10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紹介しています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A8AD649-D156-4C04-ADE0-6F2A1C34B3DB}"/>
              </a:ext>
            </a:extLst>
          </p:cNvPr>
          <p:cNvGrpSpPr/>
          <p:nvPr/>
        </p:nvGrpSpPr>
        <p:grpSpPr>
          <a:xfrm>
            <a:off x="3417151" y="7665114"/>
            <a:ext cx="2218016" cy="383787"/>
            <a:chOff x="-88067" y="21480"/>
            <a:chExt cx="1600002" cy="288925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10A4089E-7528-4522-8DB4-FCBFD72E62F8}"/>
                </a:ext>
              </a:extLst>
            </p:cNvPr>
            <p:cNvGrpSpPr/>
            <p:nvPr/>
          </p:nvGrpSpPr>
          <p:grpSpPr>
            <a:xfrm>
              <a:off x="76200" y="38100"/>
              <a:ext cx="1435735" cy="231775"/>
              <a:chOff x="0" y="0"/>
              <a:chExt cx="1435735" cy="231775"/>
            </a:xfrm>
          </p:grpSpPr>
          <p:sp>
            <p:nvSpPr>
              <p:cNvPr id="124" name="角丸四角形 28">
                <a:extLst>
                  <a:ext uri="{FF2B5EF4-FFF2-40B4-BE49-F238E27FC236}">
                    <a16:creationId xmlns:a16="http://schemas.microsoft.com/office/drawing/2014/main" id="{5EBB3101-F72F-49B1-B78B-0CCA30957FB9}"/>
                  </a:ext>
                </a:extLst>
              </p:cNvPr>
              <p:cNvSpPr/>
              <p:nvPr/>
            </p:nvSpPr>
            <p:spPr>
              <a:xfrm>
                <a:off x="0" y="0"/>
                <a:ext cx="1433830" cy="2317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5" name="角丸四角形 31">
                <a:extLst>
                  <a:ext uri="{FF2B5EF4-FFF2-40B4-BE49-F238E27FC236}">
                    <a16:creationId xmlns:a16="http://schemas.microsoft.com/office/drawing/2014/main" id="{0C81B332-3421-46D2-9935-5D1A344B1AAE}"/>
                  </a:ext>
                </a:extLst>
              </p:cNvPr>
              <p:cNvSpPr/>
              <p:nvPr/>
            </p:nvSpPr>
            <p:spPr>
              <a:xfrm>
                <a:off x="1152525" y="0"/>
                <a:ext cx="283210" cy="231775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DDEF16AD-3940-4A4F-9547-EFCBF843AD88}"/>
                  </a:ext>
                </a:extLst>
              </p:cNvPr>
              <p:cNvGrpSpPr/>
              <p:nvPr/>
            </p:nvGrpSpPr>
            <p:grpSpPr>
              <a:xfrm>
                <a:off x="1189039" y="16433"/>
                <a:ext cx="186713" cy="187222"/>
                <a:chOff x="27885" y="18235"/>
                <a:chExt cx="192905" cy="207739"/>
              </a:xfrm>
            </p:grpSpPr>
            <p:sp>
              <p:nvSpPr>
                <p:cNvPr id="127" name="ドーナツ 218183">
                  <a:extLst>
                    <a:ext uri="{FF2B5EF4-FFF2-40B4-BE49-F238E27FC236}">
                      <a16:creationId xmlns:a16="http://schemas.microsoft.com/office/drawing/2014/main" id="{B865EC97-B45C-4139-9457-193317E7B8D8}"/>
                    </a:ext>
                  </a:extLst>
                </p:cNvPr>
                <p:cNvSpPr/>
                <p:nvPr/>
              </p:nvSpPr>
              <p:spPr>
                <a:xfrm>
                  <a:off x="27885" y="18235"/>
                  <a:ext cx="160983" cy="180431"/>
                </a:xfrm>
                <a:prstGeom prst="donut">
                  <a:avLst>
                    <a:gd name="adj" fmla="val 1354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dirty="0"/>
                </a:p>
              </p:txBody>
            </p:sp>
            <p:cxnSp>
              <p:nvCxnSpPr>
                <p:cNvPr id="128" name="直線コネクタ 127">
                  <a:extLst>
                    <a:ext uri="{FF2B5EF4-FFF2-40B4-BE49-F238E27FC236}">
                      <a16:creationId xmlns:a16="http://schemas.microsoft.com/office/drawing/2014/main" id="{D1AA94A4-943B-4EC6-8C7C-45734C599B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925" y="161925"/>
                  <a:ext cx="58865" cy="640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ACC3C0E3-1CD2-4D95-B654-53B7FCE79D46}"/>
                </a:ext>
              </a:extLst>
            </p:cNvPr>
            <p:cNvSpPr/>
            <p:nvPr/>
          </p:nvSpPr>
          <p:spPr>
            <a:xfrm>
              <a:off x="-88067" y="21480"/>
              <a:ext cx="1275698" cy="2889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sz="1050" b="1" kern="100" dirty="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堺市 その他の古紙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21" name="図 120">
            <a:extLst>
              <a:ext uri="{FF2B5EF4-FFF2-40B4-BE49-F238E27FC236}">
                <a16:creationId xmlns:a16="http://schemas.microsoft.com/office/drawing/2014/main" id="{EFA70D51-A919-4E87-A7B0-7DDEE77521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7291" y="6816587"/>
            <a:ext cx="897879" cy="860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FA083461-B623-4934-ACB6-88ED09F5BB81}"/>
              </a:ext>
            </a:extLst>
          </p:cNvPr>
          <p:cNvSpPr/>
          <p:nvPr/>
        </p:nvSpPr>
        <p:spPr>
          <a:xfrm>
            <a:off x="1482774" y="6871218"/>
            <a:ext cx="2104989" cy="956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</a:pPr>
            <a:r>
              <a:rPr 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リサイクルできない紙類が混ざると、他のリサイクル可能な紙もリサイクルできなくなっちゃう</a:t>
            </a:r>
            <a:r>
              <a:rPr lang="ja-JP" altLang="en-US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んです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…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6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806</Words>
  <Application>Microsoft Office PowerPoint</Application>
  <PresentationFormat>A4 210 x 297 mm</PresentationFormat>
  <Paragraphs>101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 P浪漫明朝体U</vt:lpstr>
      <vt:lpstr>AR浪漫明朝体U</vt:lpstr>
      <vt:lpstr>HGP創英角ｺﾞｼｯｸUB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堺市</dc:creator>
  <cp:lastModifiedBy>堺市</cp:lastModifiedBy>
  <cp:revision>31</cp:revision>
  <dcterms:created xsi:type="dcterms:W3CDTF">2024-05-31T05:34:16Z</dcterms:created>
  <dcterms:modified xsi:type="dcterms:W3CDTF">2024-07-23T02:31:54Z</dcterms:modified>
</cp:coreProperties>
</file>