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4" d="100"/>
          <a:sy n="124" d="100"/>
        </p:scale>
        <p:origin x="73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19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9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69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1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7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0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91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8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86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emf"/><Relationship Id="rId4" Type="http://schemas.openxmlformats.org/officeDocument/2006/relationships/image" Target="../media/image12.jpeg"/><Relationship Id="rId9" Type="http://schemas.openxmlformats.org/officeDocument/2006/relationships/image" Target="../media/image17.emf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テキスト ボックス 19">
            <a:extLst>
              <a:ext uri="{FF2B5EF4-FFF2-40B4-BE49-F238E27FC236}">
                <a16:creationId xmlns:a16="http://schemas.microsoft.com/office/drawing/2014/main" id="{A4CE5C05-12D9-4225-9BE0-98F99B1F6581}"/>
              </a:ext>
            </a:extLst>
          </p:cNvPr>
          <p:cNvSpPr txBox="1"/>
          <p:nvPr/>
        </p:nvSpPr>
        <p:spPr>
          <a:xfrm>
            <a:off x="215451" y="3671723"/>
            <a:ext cx="6416798" cy="6035056"/>
          </a:xfrm>
          <a:prstGeom prst="rect">
            <a:avLst/>
          </a:prstGeom>
          <a:noFill/>
          <a:ln w="41275" cmpd="dbl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sz="105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浪漫明朝体U" panose="02020A09000000000000" pitchFamily="17" charset="-128"/>
              <a:ea typeface="AR浪漫明朝体U" panose="02020A09000000000000" pitchFamily="17" charset="-128"/>
              <a:cs typeface="ＭＳ Ｐゴシック" panose="020B0600070205080204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FEF5E4A-43F3-4A64-B675-18E9FD442811}"/>
              </a:ext>
            </a:extLst>
          </p:cNvPr>
          <p:cNvGrpSpPr/>
          <p:nvPr/>
        </p:nvGrpSpPr>
        <p:grpSpPr>
          <a:xfrm>
            <a:off x="4521544" y="5838025"/>
            <a:ext cx="1245502" cy="1328894"/>
            <a:chOff x="3240931" y="7402053"/>
            <a:chExt cx="1245502" cy="1328894"/>
          </a:xfrm>
        </p:grpSpPr>
        <p:pic>
          <p:nvPicPr>
            <p:cNvPr id="172" name="図 171" descr="紙袋">
              <a:extLst>
                <a:ext uri="{FF2B5EF4-FFF2-40B4-BE49-F238E27FC236}">
                  <a16:creationId xmlns:a16="http://schemas.microsoft.com/office/drawing/2014/main" id="{8E241FD8-D8A7-4BA7-B27B-FC21C0AF9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31" y="7402053"/>
              <a:ext cx="1242547" cy="1328894"/>
            </a:xfrm>
            <a:prstGeom prst="rect">
              <a:avLst/>
            </a:prstGeom>
            <a:noFill/>
          </p:spPr>
        </p:pic>
        <p:sp>
          <p:nvSpPr>
            <p:cNvPr id="173" name="正方形/長方形 15">
              <a:extLst>
                <a:ext uri="{FF2B5EF4-FFF2-40B4-BE49-F238E27FC236}">
                  <a16:creationId xmlns:a16="http://schemas.microsoft.com/office/drawing/2014/main" id="{098869BF-F0EB-448F-9494-BB3EED023E88}"/>
                </a:ext>
              </a:extLst>
            </p:cNvPr>
            <p:cNvSpPr/>
            <p:nvPr/>
          </p:nvSpPr>
          <p:spPr>
            <a:xfrm>
              <a:off x="3371935" y="7874421"/>
              <a:ext cx="839341" cy="747451"/>
            </a:xfrm>
            <a:custGeom>
              <a:avLst/>
              <a:gdLst>
                <a:gd name="connsiteX0" fmla="*/ 0 w 795097"/>
                <a:gd name="connsiteY0" fmla="*/ 0 h 636839"/>
                <a:gd name="connsiteX1" fmla="*/ 795097 w 795097"/>
                <a:gd name="connsiteY1" fmla="*/ 0 h 636839"/>
                <a:gd name="connsiteX2" fmla="*/ 795097 w 795097"/>
                <a:gd name="connsiteY2" fmla="*/ 636839 h 636839"/>
                <a:gd name="connsiteX3" fmla="*/ 0 w 795097"/>
                <a:gd name="connsiteY3" fmla="*/ 636839 h 636839"/>
                <a:gd name="connsiteX4" fmla="*/ 0 w 795097"/>
                <a:gd name="connsiteY4" fmla="*/ 0 h 636839"/>
                <a:gd name="connsiteX0" fmla="*/ 0 w 795097"/>
                <a:gd name="connsiteY0" fmla="*/ 0 h 636839"/>
                <a:gd name="connsiteX1" fmla="*/ 795097 w 795097"/>
                <a:gd name="connsiteY1" fmla="*/ 0 h 636839"/>
                <a:gd name="connsiteX2" fmla="*/ 795097 w 795097"/>
                <a:gd name="connsiteY2" fmla="*/ 636839 h 636839"/>
                <a:gd name="connsiteX3" fmla="*/ 0 w 795097"/>
                <a:gd name="connsiteY3" fmla="*/ 636839 h 636839"/>
                <a:gd name="connsiteX4" fmla="*/ 0 w 795097"/>
                <a:gd name="connsiteY4" fmla="*/ 0 h 636839"/>
                <a:gd name="connsiteX0" fmla="*/ 0 w 817219"/>
                <a:gd name="connsiteY0" fmla="*/ 0 h 666335"/>
                <a:gd name="connsiteX1" fmla="*/ 817219 w 817219"/>
                <a:gd name="connsiteY1" fmla="*/ 29496 h 666335"/>
                <a:gd name="connsiteX2" fmla="*/ 817219 w 817219"/>
                <a:gd name="connsiteY2" fmla="*/ 666335 h 666335"/>
                <a:gd name="connsiteX3" fmla="*/ 22122 w 817219"/>
                <a:gd name="connsiteY3" fmla="*/ 666335 h 666335"/>
                <a:gd name="connsiteX4" fmla="*/ 0 w 817219"/>
                <a:gd name="connsiteY4" fmla="*/ 0 h 666335"/>
                <a:gd name="connsiteX0" fmla="*/ 0 w 817219"/>
                <a:gd name="connsiteY0" fmla="*/ 0 h 666335"/>
                <a:gd name="connsiteX1" fmla="*/ 817219 w 817219"/>
                <a:gd name="connsiteY1" fmla="*/ 29496 h 666335"/>
                <a:gd name="connsiteX2" fmla="*/ 817219 w 817219"/>
                <a:gd name="connsiteY2" fmla="*/ 666335 h 666335"/>
                <a:gd name="connsiteX3" fmla="*/ 22122 w 817219"/>
                <a:gd name="connsiteY3" fmla="*/ 666335 h 666335"/>
                <a:gd name="connsiteX4" fmla="*/ 0 w 817219"/>
                <a:gd name="connsiteY4" fmla="*/ 0 h 666335"/>
                <a:gd name="connsiteX0" fmla="*/ 0 w 839341"/>
                <a:gd name="connsiteY0" fmla="*/ 0 h 666335"/>
                <a:gd name="connsiteX1" fmla="*/ 839341 w 839341"/>
                <a:gd name="connsiteY1" fmla="*/ 58993 h 666335"/>
                <a:gd name="connsiteX2" fmla="*/ 817219 w 839341"/>
                <a:gd name="connsiteY2" fmla="*/ 666335 h 666335"/>
                <a:gd name="connsiteX3" fmla="*/ 22122 w 839341"/>
                <a:gd name="connsiteY3" fmla="*/ 666335 h 666335"/>
                <a:gd name="connsiteX4" fmla="*/ 0 w 839341"/>
                <a:gd name="connsiteY4" fmla="*/ 0 h 666335"/>
                <a:gd name="connsiteX0" fmla="*/ 0 w 839341"/>
                <a:gd name="connsiteY0" fmla="*/ 0 h 747451"/>
                <a:gd name="connsiteX1" fmla="*/ 839341 w 839341"/>
                <a:gd name="connsiteY1" fmla="*/ 58993 h 747451"/>
                <a:gd name="connsiteX2" fmla="*/ 831968 w 839341"/>
                <a:gd name="connsiteY2" fmla="*/ 747451 h 747451"/>
                <a:gd name="connsiteX3" fmla="*/ 22122 w 839341"/>
                <a:gd name="connsiteY3" fmla="*/ 666335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58993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  <a:gd name="connsiteX0" fmla="*/ 8536 w 847877"/>
                <a:gd name="connsiteY0" fmla="*/ 0 h 747451"/>
                <a:gd name="connsiteX1" fmla="*/ 847877 w 847877"/>
                <a:gd name="connsiteY1" fmla="*/ 36870 h 747451"/>
                <a:gd name="connsiteX2" fmla="*/ 840504 w 847877"/>
                <a:gd name="connsiteY2" fmla="*/ 747451 h 747451"/>
                <a:gd name="connsiteX3" fmla="*/ 1161 w 847877"/>
                <a:gd name="connsiteY3" fmla="*/ 732703 h 747451"/>
                <a:gd name="connsiteX4" fmla="*/ 23284 w 847877"/>
                <a:gd name="connsiteY4" fmla="*/ 337347 h 747451"/>
                <a:gd name="connsiteX5" fmla="*/ 8536 w 847877"/>
                <a:gd name="connsiteY5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29496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341" h="747451">
                  <a:moveTo>
                    <a:pt x="0" y="0"/>
                  </a:moveTo>
                  <a:lnTo>
                    <a:pt x="839341" y="36870"/>
                  </a:lnTo>
                  <a:cubicBezTo>
                    <a:pt x="770515" y="376968"/>
                    <a:pt x="834426" y="517965"/>
                    <a:pt x="831968" y="747451"/>
                  </a:cubicBezTo>
                  <a:lnTo>
                    <a:pt x="29496" y="732703"/>
                  </a:lnTo>
                  <a:cubicBezTo>
                    <a:pt x="19664" y="600918"/>
                    <a:pt x="39329" y="380642"/>
                    <a:pt x="14748" y="337347"/>
                  </a:cubicBezTo>
                  <a:cubicBezTo>
                    <a:pt x="39329" y="254395"/>
                    <a:pt x="4916" y="112449"/>
                    <a:pt x="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平行四辺形 21">
              <a:extLst>
                <a:ext uri="{FF2B5EF4-FFF2-40B4-BE49-F238E27FC236}">
                  <a16:creationId xmlns:a16="http://schemas.microsoft.com/office/drawing/2014/main" id="{248F4BCB-E9E5-4727-8A21-34D8AE6BDA62}"/>
                </a:ext>
              </a:extLst>
            </p:cNvPr>
            <p:cNvSpPr/>
            <p:nvPr/>
          </p:nvSpPr>
          <p:spPr>
            <a:xfrm rot="187991">
              <a:off x="3435277" y="7742039"/>
              <a:ext cx="888842" cy="93733"/>
            </a:xfrm>
            <a:prstGeom prst="parallelogram">
              <a:avLst>
                <a:gd name="adj" fmla="val 7171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21E339D-0A1D-49F1-ABD6-BF666D24B7F0}"/>
                </a:ext>
              </a:extLst>
            </p:cNvPr>
            <p:cNvCxnSpPr>
              <a:stCxn id="22" idx="5"/>
              <a:endCxn id="22" idx="2"/>
            </p:cNvCxnSpPr>
            <p:nvPr/>
          </p:nvCxnSpPr>
          <p:spPr>
            <a:xfrm>
              <a:off x="3469500" y="7766452"/>
              <a:ext cx="820396" cy="4490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67A61EA0-3426-44D0-A755-EA9827C1A9CD}"/>
                </a:ext>
              </a:extLst>
            </p:cNvPr>
            <p:cNvCxnSpPr/>
            <p:nvPr/>
          </p:nvCxnSpPr>
          <p:spPr>
            <a:xfrm>
              <a:off x="3452006" y="7788906"/>
              <a:ext cx="820396" cy="4490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8AAEC611-F9A3-4A29-942F-334793DD16EF}"/>
                </a:ext>
              </a:extLst>
            </p:cNvPr>
            <p:cNvCxnSpPr/>
            <p:nvPr/>
          </p:nvCxnSpPr>
          <p:spPr>
            <a:xfrm>
              <a:off x="3482929" y="7748476"/>
              <a:ext cx="820396" cy="4490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A0D9A207-F31E-4049-B172-E53A6918E5EA}"/>
                </a:ext>
              </a:extLst>
            </p:cNvPr>
            <p:cNvCxnSpPr/>
            <p:nvPr/>
          </p:nvCxnSpPr>
          <p:spPr>
            <a:xfrm>
              <a:off x="3496358" y="7734048"/>
              <a:ext cx="820396" cy="4490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" name="図 173" descr="紙袋">
              <a:extLst>
                <a:ext uri="{FF2B5EF4-FFF2-40B4-BE49-F238E27FC236}">
                  <a16:creationId xmlns:a16="http://schemas.microsoft.com/office/drawing/2014/main" id="{4E39CB30-2EB8-4C0E-8382-2F9B62308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82" b="31034" l="10000" r="90000">
                          <a14:foregroundMark x1="28868" y1="29108" x2="28667" y2="30049"/>
                          <a14:foregroundMark x1="44667" y1="8867" x2="46000" y2="8374"/>
                          <a14:foregroundMark x1="64667" y1="31034" x2="64667" y2="31034"/>
                          <a14:foregroundMark x1="63333" y1="24138" x2="63333" y2="24138"/>
                          <a14:foregroundMark x1="29333" y1="23645" x2="29333" y2="23645"/>
                          <a14:foregroundMark x1="30000" y1="29064" x2="30000" y2="29064"/>
                          <a14:foregroundMark x1="30667" y1="31034" x2="30667" y2="31034"/>
                          <a14:foregroundMark x1="65333" y1="29064" x2="65333" y2="29064"/>
                          <a14:foregroundMark x1="64667" y1="23645" x2="64667" y2="23645"/>
                          <a14:foregroundMark x1="31333" y1="23153" x2="31333" y2="23153"/>
                          <a14:foregroundMark x1="62667" y1="30542" x2="62667" y2="30542"/>
                          <a14:foregroundMark x1="28000" y1="27094" x2="28000" y2="27094"/>
                          <a14:foregroundMark x1="64000" y1="27094" x2="64000" y2="27094"/>
                          <a14:foregroundMark x1="64000" y1="25616" x2="64000" y2="25616"/>
                          <a14:foregroundMark x1="63333" y1="23153" x2="63333" y2="23153"/>
                          <a14:foregroundMark x1="64667" y1="27586" x2="64667" y2="27586"/>
                          <a14:foregroundMark x1="63333" y1="29557" x2="63333" y2="29557"/>
                          <a14:foregroundMark x1="64000" y1="26108" x2="64000" y2="26108"/>
                          <a14:foregroundMark x1="63333" y1="28571" x2="63333" y2="28571"/>
                          <a14:foregroundMark x1="63333" y1="26601" x2="63333" y2="26601"/>
                          <a14:foregroundMark x1="30667" y1="26108" x2="30667" y2="26108"/>
                          <a14:foregroundMark x1="31333" y1="24631" x2="31333" y2="24631"/>
                          <a14:foregroundMark x1="32000" y1="21675" x2="32000" y2="21675"/>
                          <a14:backgroundMark x1="19001" y1="29064" x2="18000" y2="32020"/>
                          <a14:backgroundMark x1="19044" y1="28936" x2="19001" y2="29064"/>
                          <a14:backgroundMark x1="22667" y1="18227" x2="22167" y2="19706"/>
                          <a14:backgroundMark x1="39333" y1="17241" x2="39103" y2="21666"/>
                          <a14:backgroundMark x1="41845" y1="14620" x2="43333" y2="13300"/>
                          <a14:backgroundMark x1="72708" y1="24138" x2="73333" y2="25616"/>
                          <a14:backgroundMark x1="72500" y1="23645" x2="72708" y2="24138"/>
                          <a14:backgroundMark x1="72292" y1="23153" x2="72500" y2="23645"/>
                          <a14:backgroundMark x1="66667" y1="9852" x2="72292" y2="23153"/>
                          <a14:backgroundMark x1="51333" y1="25123" x2="42000" y2="27094"/>
                          <a14:backgroundMark x1="21898" y1="27094" x2="22000" y2="27586"/>
                          <a14:backgroundMark x1="21795" y1="26601" x2="21898" y2="27094"/>
                          <a14:backgroundMark x1="21692" y1="26108" x2="21795" y2="26601"/>
                          <a14:backgroundMark x1="21385" y1="24631" x2="21692" y2="26108"/>
                          <a14:backgroundMark x1="21180" y1="23645" x2="21385" y2="24631"/>
                          <a14:backgroundMark x1="21078" y1="23153" x2="21180" y2="23645"/>
                          <a14:backgroundMark x1="20770" y1="21675" x2="21078" y2="23153"/>
                          <a14:backgroundMark x1="20667" y1="21182" x2="20770" y2="21675"/>
                          <a14:backgroundMark x1="24392" y1="27094" x2="24000" y2="28079"/>
                          <a14:backgroundMark x1="24588" y1="26601" x2="24392" y2="27094"/>
                          <a14:backgroundMark x1="24784" y1="26108" x2="24588" y2="26601"/>
                          <a14:backgroundMark x1="25372" y1="24631" x2="24784" y2="26108"/>
                          <a14:backgroundMark x1="25765" y1="23645" x2="25372" y2="24631"/>
                          <a14:backgroundMark x1="25961" y1="23153" x2="25765" y2="23645"/>
                          <a14:backgroundMark x1="26549" y1="21675" x2="25961" y2="23153"/>
                          <a14:backgroundMark x1="27333" y1="19704" x2="26549" y2="21675"/>
                          <a14:backgroundMark x1="53333" y1="26108" x2="54667" y2="26601"/>
                          <a14:backgroundMark x1="41334" y1="21675" x2="53333" y2="26108"/>
                          <a14:backgroundMark x1="40000" y1="21182" x2="41334" y2="21675"/>
                          <a14:backgroundMark x1="35333" y1="26108" x2="35333" y2="26108"/>
                          <a14:backgroundMark x1="72667" y1="28571" x2="84000" y2="28571"/>
                          <a14:backgroundMark x1="38667" y1="27094" x2="48000" y2="30542"/>
                          <a14:backgroundMark x1="34445" y1="26108" x2="34667" y2="27094"/>
                          <a14:backgroundMark x1="34111" y1="24631" x2="34445" y2="26108"/>
                          <a14:backgroundMark x1="34000" y1="24138" x2="34111" y2="24631"/>
                          <a14:backgroundMark x1="56584" y1="28571" x2="56667" y2="29064"/>
                          <a14:backgroundMark x1="56417" y1="27586" x2="56584" y2="28571"/>
                          <a14:backgroundMark x1="56334" y1="27094" x2="56417" y2="27586"/>
                          <a14:backgroundMark x1="56251" y1="26601" x2="56334" y2="27094"/>
                          <a14:backgroundMark x1="56167" y1="26108" x2="56251" y2="26601"/>
                          <a14:backgroundMark x1="56084" y1="25616" x2="56167" y2="26108"/>
                          <a14:backgroundMark x1="56000" y1="25123" x2="56084" y2="25616"/>
                          <a14:backgroundMark x1="44000" y1="6897" x2="44000" y2="6897"/>
                          <a14:backgroundMark x1="34667" y1="21675" x2="34667" y2="21675"/>
                          <a14:backgroundMark x1="34667" y1="20690" x2="34667" y2="20690"/>
                          <a14:backgroundMark x1="33333" y1="21675" x2="33333" y2="21675"/>
                          <a14:backgroundMark x1="34667" y1="21182" x2="34667" y2="21182"/>
                          <a14:backgroundMark x1="40667" y1="13300" x2="40667" y2="13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" b="67893"/>
            <a:stretch/>
          </p:blipFill>
          <p:spPr bwMode="auto">
            <a:xfrm rot="229874">
              <a:off x="3243886" y="7489816"/>
              <a:ext cx="1242547" cy="355097"/>
            </a:xfrm>
            <a:prstGeom prst="rect">
              <a:avLst/>
            </a:prstGeom>
            <a:noFill/>
          </p:spPr>
        </p:pic>
      </p:grp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B3D17FF6-8A11-4D0A-8E97-E83224368367}"/>
              </a:ext>
            </a:extLst>
          </p:cNvPr>
          <p:cNvSpPr/>
          <p:nvPr/>
        </p:nvSpPr>
        <p:spPr>
          <a:xfrm>
            <a:off x="3750753" y="5289837"/>
            <a:ext cx="2889737" cy="5009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②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保管用紙袋の中に「その他の古紙」</a:t>
            </a:r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保管する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ja-JP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8EFD4E0-BADE-4ADE-9267-BCF7543DEF91}"/>
              </a:ext>
            </a:extLst>
          </p:cNvPr>
          <p:cNvSpPr/>
          <p:nvPr/>
        </p:nvSpPr>
        <p:spPr>
          <a:xfrm>
            <a:off x="5163788" y="8732812"/>
            <a:ext cx="1396123" cy="9054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8" name="図 167">
            <a:extLst>
              <a:ext uri="{FF2B5EF4-FFF2-40B4-BE49-F238E27FC236}">
                <a16:creationId xmlns:a16="http://schemas.microsoft.com/office/drawing/2014/main" id="{6C1EA319-661E-4223-9B9D-4F9C5E1D16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8" t="38430" r="42188" b="52862"/>
          <a:stretch/>
        </p:blipFill>
        <p:spPr>
          <a:xfrm rot="10800000">
            <a:off x="1910302" y="4548961"/>
            <a:ext cx="4356714" cy="646820"/>
          </a:xfrm>
          <a:prstGeom prst="rect">
            <a:avLst/>
          </a:prstGeom>
        </p:spPr>
      </p:pic>
      <p:sp>
        <p:nvSpPr>
          <p:cNvPr id="46" name="テキスト ボックス 19">
            <a:extLst>
              <a:ext uri="{FF2B5EF4-FFF2-40B4-BE49-F238E27FC236}">
                <a16:creationId xmlns:a16="http://schemas.microsoft.com/office/drawing/2014/main" id="{8FC26A37-E654-4938-A5F5-925DCE2CCFA4}"/>
              </a:ext>
            </a:extLst>
          </p:cNvPr>
          <p:cNvSpPr txBox="1"/>
          <p:nvPr/>
        </p:nvSpPr>
        <p:spPr>
          <a:xfrm>
            <a:off x="233023" y="3670067"/>
            <a:ext cx="6395128" cy="433004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 cmpd="dbl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sz="1600" b="1" kern="1200" dirty="0">
                <a:ln w="9525" cap="flat" cmpd="sng" algn="ctr">
                  <a:noFill/>
                  <a:prstDash val="solid"/>
                  <a:round/>
                </a:ln>
                <a:solidFill>
                  <a:srgbClr val="000000"/>
                </a:solidFill>
                <a:effectLst/>
                <a:latin typeface="AR浪漫明朝体U" panose="02020A09000000000000" pitchFamily="17" charset="-128"/>
                <a:ea typeface="AR浪漫明朝体U" panose="02020A09000000000000" pitchFamily="17" charset="-128"/>
                <a:cs typeface="Times New Roman" panose="02020603050405020304" pitchFamily="18" charset="0"/>
              </a:rPr>
              <a:t>「その他の古紙」</a:t>
            </a:r>
            <a:r>
              <a:rPr lang="ja-JP" altLang="en-US" sz="1600" b="1" kern="1200" dirty="0">
                <a:ln w="9525" cap="flat" cmpd="sng" algn="ctr">
                  <a:noFill/>
                  <a:prstDash val="solid"/>
                  <a:round/>
                </a:ln>
                <a:solidFill>
                  <a:srgbClr val="000000"/>
                </a:solidFill>
                <a:effectLst/>
                <a:latin typeface="AR浪漫明朝体U" panose="02020A09000000000000" pitchFamily="17" charset="-128"/>
                <a:ea typeface="AR浪漫明朝体U" panose="02020A09000000000000" pitchFamily="17" charset="-128"/>
                <a:cs typeface="Times New Roman" panose="02020603050405020304" pitchFamily="18" charset="0"/>
              </a:rPr>
              <a:t>保管用紙袋作成キット</a:t>
            </a:r>
            <a:r>
              <a:rPr lang="ja-JP" sz="1600" b="1" kern="1200" dirty="0">
                <a:ln w="9525" cap="flat" cmpd="sng" algn="ctr">
                  <a:noFill/>
                  <a:prstDash val="solid"/>
                  <a:round/>
                </a:ln>
                <a:solidFill>
                  <a:srgbClr val="000000"/>
                </a:solidFill>
                <a:effectLst/>
                <a:latin typeface="AR浪漫明朝体U" panose="02020A09000000000000" pitchFamily="17" charset="-128"/>
                <a:ea typeface="AR浪漫明朝体U" panose="02020A09000000000000" pitchFamily="17" charset="-128"/>
                <a:cs typeface="Times New Roman" panose="02020603050405020304" pitchFamily="18" charset="0"/>
              </a:rPr>
              <a:t>の使い方</a:t>
            </a:r>
            <a:r>
              <a:rPr lang="en-US" sz="1600" dirty="0">
                <a:effectLst/>
                <a:latin typeface="AR浪漫明朝体U" panose="02020A09000000000000" pitchFamily="17" charset="-128"/>
                <a:ea typeface="AR浪漫明朝体U" panose="02020A09000000000000" pitchFamily="17" charset="-128"/>
                <a:cs typeface="ＭＳ Ｐゴシック" panose="020B0600070205080204" pitchFamily="50" charset="-128"/>
              </a:rPr>
              <a:t> </a:t>
            </a:r>
            <a:endParaRPr lang="ja-JP" sz="1050" dirty="0">
              <a:effectLst/>
              <a:latin typeface="AR浪漫明朝体U" panose="02020A09000000000000" pitchFamily="17" charset="-128"/>
              <a:ea typeface="AR浪漫明朝体U" panose="02020A09000000000000" pitchFamily="17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D138814-3190-4CCC-B5A5-5C0084E3725A}"/>
              </a:ext>
            </a:extLst>
          </p:cNvPr>
          <p:cNvSpPr/>
          <p:nvPr/>
        </p:nvSpPr>
        <p:spPr>
          <a:xfrm>
            <a:off x="995526" y="2346568"/>
            <a:ext cx="4847457" cy="981017"/>
          </a:xfrm>
          <a:custGeom>
            <a:avLst/>
            <a:gdLst>
              <a:gd name="connsiteX0" fmla="*/ 0 w 4847457"/>
              <a:gd name="connsiteY0" fmla="*/ 120979 h 981017"/>
              <a:gd name="connsiteX1" fmla="*/ 120979 w 4847457"/>
              <a:gd name="connsiteY1" fmla="*/ 0 h 981017"/>
              <a:gd name="connsiteX2" fmla="*/ 778907 w 4847457"/>
              <a:gd name="connsiteY2" fmla="*/ 0 h 981017"/>
              <a:gd name="connsiteX3" fmla="*/ 1344726 w 4847457"/>
              <a:gd name="connsiteY3" fmla="*/ 0 h 981017"/>
              <a:gd name="connsiteX4" fmla="*/ 2048709 w 4847457"/>
              <a:gd name="connsiteY4" fmla="*/ 0 h 981017"/>
              <a:gd name="connsiteX5" fmla="*/ 2614528 w 4847457"/>
              <a:gd name="connsiteY5" fmla="*/ 0 h 981017"/>
              <a:gd name="connsiteX6" fmla="*/ 3318511 w 4847457"/>
              <a:gd name="connsiteY6" fmla="*/ 0 h 981017"/>
              <a:gd name="connsiteX7" fmla="*/ 3838275 w 4847457"/>
              <a:gd name="connsiteY7" fmla="*/ 0 h 981017"/>
              <a:gd name="connsiteX8" fmla="*/ 4726478 w 4847457"/>
              <a:gd name="connsiteY8" fmla="*/ 0 h 981017"/>
              <a:gd name="connsiteX9" fmla="*/ 4847457 w 4847457"/>
              <a:gd name="connsiteY9" fmla="*/ 120979 h 981017"/>
              <a:gd name="connsiteX10" fmla="*/ 4847457 w 4847457"/>
              <a:gd name="connsiteY10" fmla="*/ 490509 h 981017"/>
              <a:gd name="connsiteX11" fmla="*/ 4847457 w 4847457"/>
              <a:gd name="connsiteY11" fmla="*/ 860038 h 981017"/>
              <a:gd name="connsiteX12" fmla="*/ 4726478 w 4847457"/>
              <a:gd name="connsiteY12" fmla="*/ 981017 h 981017"/>
              <a:gd name="connsiteX13" fmla="*/ 4160660 w 4847457"/>
              <a:gd name="connsiteY13" fmla="*/ 981017 h 981017"/>
              <a:gd name="connsiteX14" fmla="*/ 3548786 w 4847457"/>
              <a:gd name="connsiteY14" fmla="*/ 981017 h 981017"/>
              <a:gd name="connsiteX15" fmla="*/ 2890858 w 4847457"/>
              <a:gd name="connsiteY15" fmla="*/ 981017 h 981017"/>
              <a:gd name="connsiteX16" fmla="*/ 2325039 w 4847457"/>
              <a:gd name="connsiteY16" fmla="*/ 981017 h 981017"/>
              <a:gd name="connsiteX17" fmla="*/ 1575001 w 4847457"/>
              <a:gd name="connsiteY17" fmla="*/ 981017 h 981017"/>
              <a:gd name="connsiteX18" fmla="*/ 917072 w 4847457"/>
              <a:gd name="connsiteY18" fmla="*/ 981017 h 981017"/>
              <a:gd name="connsiteX19" fmla="*/ 120979 w 4847457"/>
              <a:gd name="connsiteY19" fmla="*/ 981017 h 981017"/>
              <a:gd name="connsiteX20" fmla="*/ 0 w 4847457"/>
              <a:gd name="connsiteY20" fmla="*/ 860038 h 981017"/>
              <a:gd name="connsiteX21" fmla="*/ 0 w 4847457"/>
              <a:gd name="connsiteY21" fmla="*/ 475727 h 981017"/>
              <a:gd name="connsiteX22" fmla="*/ 0 w 4847457"/>
              <a:gd name="connsiteY22" fmla="*/ 120979 h 98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47457" h="981017" fill="none" extrusionOk="0">
                <a:moveTo>
                  <a:pt x="0" y="120979"/>
                </a:moveTo>
                <a:cubicBezTo>
                  <a:pt x="-7067" y="53764"/>
                  <a:pt x="56111" y="1676"/>
                  <a:pt x="120979" y="0"/>
                </a:cubicBezTo>
                <a:cubicBezTo>
                  <a:pt x="337586" y="13957"/>
                  <a:pt x="470837" y="31815"/>
                  <a:pt x="778907" y="0"/>
                </a:cubicBezTo>
                <a:cubicBezTo>
                  <a:pt x="1086977" y="-31815"/>
                  <a:pt x="1225845" y="6365"/>
                  <a:pt x="1344726" y="0"/>
                </a:cubicBezTo>
                <a:cubicBezTo>
                  <a:pt x="1463607" y="-6365"/>
                  <a:pt x="1836559" y="8291"/>
                  <a:pt x="2048709" y="0"/>
                </a:cubicBezTo>
                <a:cubicBezTo>
                  <a:pt x="2260859" y="-8291"/>
                  <a:pt x="2444611" y="-16516"/>
                  <a:pt x="2614528" y="0"/>
                </a:cubicBezTo>
                <a:cubicBezTo>
                  <a:pt x="2784445" y="16516"/>
                  <a:pt x="3147981" y="30993"/>
                  <a:pt x="3318511" y="0"/>
                </a:cubicBezTo>
                <a:cubicBezTo>
                  <a:pt x="3489041" y="-30993"/>
                  <a:pt x="3636869" y="12945"/>
                  <a:pt x="3838275" y="0"/>
                </a:cubicBezTo>
                <a:cubicBezTo>
                  <a:pt x="4039681" y="-12945"/>
                  <a:pt x="4341208" y="-22299"/>
                  <a:pt x="4726478" y="0"/>
                </a:cubicBezTo>
                <a:cubicBezTo>
                  <a:pt x="4803752" y="9699"/>
                  <a:pt x="4858607" y="47498"/>
                  <a:pt x="4847457" y="120979"/>
                </a:cubicBezTo>
                <a:cubicBezTo>
                  <a:pt x="4845229" y="264290"/>
                  <a:pt x="4847947" y="361853"/>
                  <a:pt x="4847457" y="490509"/>
                </a:cubicBezTo>
                <a:cubicBezTo>
                  <a:pt x="4846968" y="619165"/>
                  <a:pt x="4848589" y="784762"/>
                  <a:pt x="4847457" y="860038"/>
                </a:cubicBezTo>
                <a:cubicBezTo>
                  <a:pt x="4861996" y="923005"/>
                  <a:pt x="4793015" y="982946"/>
                  <a:pt x="4726478" y="981017"/>
                </a:cubicBezTo>
                <a:cubicBezTo>
                  <a:pt x="4482292" y="1004070"/>
                  <a:pt x="4378105" y="965962"/>
                  <a:pt x="4160660" y="981017"/>
                </a:cubicBezTo>
                <a:cubicBezTo>
                  <a:pt x="3943215" y="996072"/>
                  <a:pt x="3710333" y="1004387"/>
                  <a:pt x="3548786" y="981017"/>
                </a:cubicBezTo>
                <a:cubicBezTo>
                  <a:pt x="3387239" y="957647"/>
                  <a:pt x="3058847" y="962674"/>
                  <a:pt x="2890858" y="981017"/>
                </a:cubicBezTo>
                <a:cubicBezTo>
                  <a:pt x="2722869" y="999360"/>
                  <a:pt x="2557627" y="997951"/>
                  <a:pt x="2325039" y="981017"/>
                </a:cubicBezTo>
                <a:cubicBezTo>
                  <a:pt x="2092451" y="964083"/>
                  <a:pt x="1827909" y="962270"/>
                  <a:pt x="1575001" y="981017"/>
                </a:cubicBezTo>
                <a:cubicBezTo>
                  <a:pt x="1322093" y="999764"/>
                  <a:pt x="1231441" y="1000859"/>
                  <a:pt x="917072" y="981017"/>
                </a:cubicBezTo>
                <a:cubicBezTo>
                  <a:pt x="602703" y="961175"/>
                  <a:pt x="286300" y="1006203"/>
                  <a:pt x="120979" y="981017"/>
                </a:cubicBezTo>
                <a:cubicBezTo>
                  <a:pt x="48351" y="974366"/>
                  <a:pt x="3913" y="922619"/>
                  <a:pt x="0" y="860038"/>
                </a:cubicBezTo>
                <a:cubicBezTo>
                  <a:pt x="-12352" y="778334"/>
                  <a:pt x="-6418" y="571027"/>
                  <a:pt x="0" y="475727"/>
                </a:cubicBezTo>
                <a:cubicBezTo>
                  <a:pt x="6418" y="380427"/>
                  <a:pt x="-4719" y="280126"/>
                  <a:pt x="0" y="120979"/>
                </a:cubicBezTo>
                <a:close/>
              </a:path>
              <a:path w="4847457" h="981017" stroke="0" extrusionOk="0">
                <a:moveTo>
                  <a:pt x="0" y="120979"/>
                </a:moveTo>
                <a:cubicBezTo>
                  <a:pt x="-11455" y="47098"/>
                  <a:pt x="44773" y="3525"/>
                  <a:pt x="120979" y="0"/>
                </a:cubicBezTo>
                <a:cubicBezTo>
                  <a:pt x="291566" y="-36128"/>
                  <a:pt x="525901" y="-11989"/>
                  <a:pt x="871017" y="0"/>
                </a:cubicBezTo>
                <a:cubicBezTo>
                  <a:pt x="1216133" y="11989"/>
                  <a:pt x="1319554" y="4284"/>
                  <a:pt x="1482891" y="0"/>
                </a:cubicBezTo>
                <a:cubicBezTo>
                  <a:pt x="1646228" y="-4284"/>
                  <a:pt x="1931336" y="-20281"/>
                  <a:pt x="2048709" y="0"/>
                </a:cubicBezTo>
                <a:cubicBezTo>
                  <a:pt x="2166082" y="20281"/>
                  <a:pt x="2527776" y="-10609"/>
                  <a:pt x="2752693" y="0"/>
                </a:cubicBezTo>
                <a:cubicBezTo>
                  <a:pt x="2977610" y="10609"/>
                  <a:pt x="3152691" y="30339"/>
                  <a:pt x="3364566" y="0"/>
                </a:cubicBezTo>
                <a:cubicBezTo>
                  <a:pt x="3576441" y="-30339"/>
                  <a:pt x="3845280" y="-18413"/>
                  <a:pt x="4114605" y="0"/>
                </a:cubicBezTo>
                <a:cubicBezTo>
                  <a:pt x="4383930" y="18413"/>
                  <a:pt x="4435504" y="-25168"/>
                  <a:pt x="4726478" y="0"/>
                </a:cubicBezTo>
                <a:cubicBezTo>
                  <a:pt x="4788431" y="8043"/>
                  <a:pt x="4845108" y="51440"/>
                  <a:pt x="4847457" y="120979"/>
                </a:cubicBezTo>
                <a:cubicBezTo>
                  <a:pt x="4837437" y="289746"/>
                  <a:pt x="4842324" y="399631"/>
                  <a:pt x="4847457" y="475727"/>
                </a:cubicBezTo>
                <a:cubicBezTo>
                  <a:pt x="4852590" y="551823"/>
                  <a:pt x="4855175" y="675004"/>
                  <a:pt x="4847457" y="860038"/>
                </a:cubicBezTo>
                <a:cubicBezTo>
                  <a:pt x="4856145" y="918268"/>
                  <a:pt x="4799055" y="977302"/>
                  <a:pt x="4726478" y="981017"/>
                </a:cubicBezTo>
                <a:cubicBezTo>
                  <a:pt x="4570165" y="978990"/>
                  <a:pt x="4336307" y="995946"/>
                  <a:pt x="4068550" y="981017"/>
                </a:cubicBezTo>
                <a:cubicBezTo>
                  <a:pt x="3800793" y="966088"/>
                  <a:pt x="3666812" y="993442"/>
                  <a:pt x="3502731" y="981017"/>
                </a:cubicBezTo>
                <a:cubicBezTo>
                  <a:pt x="3338650" y="968592"/>
                  <a:pt x="2984945" y="958663"/>
                  <a:pt x="2844803" y="981017"/>
                </a:cubicBezTo>
                <a:cubicBezTo>
                  <a:pt x="2704661" y="1003371"/>
                  <a:pt x="2419275" y="1001517"/>
                  <a:pt x="2094764" y="981017"/>
                </a:cubicBezTo>
                <a:cubicBezTo>
                  <a:pt x="1770253" y="960517"/>
                  <a:pt x="1636626" y="998274"/>
                  <a:pt x="1436836" y="981017"/>
                </a:cubicBezTo>
                <a:cubicBezTo>
                  <a:pt x="1237046" y="963760"/>
                  <a:pt x="1170664" y="955909"/>
                  <a:pt x="917072" y="981017"/>
                </a:cubicBezTo>
                <a:cubicBezTo>
                  <a:pt x="663480" y="1006125"/>
                  <a:pt x="283509" y="994930"/>
                  <a:pt x="120979" y="981017"/>
                </a:cubicBezTo>
                <a:cubicBezTo>
                  <a:pt x="61981" y="976380"/>
                  <a:pt x="-5388" y="935407"/>
                  <a:pt x="0" y="860038"/>
                </a:cubicBezTo>
                <a:cubicBezTo>
                  <a:pt x="9710" y="681244"/>
                  <a:pt x="7443" y="580473"/>
                  <a:pt x="0" y="497899"/>
                </a:cubicBezTo>
                <a:cubicBezTo>
                  <a:pt x="-7443" y="415325"/>
                  <a:pt x="-15244" y="281241"/>
                  <a:pt x="0" y="1209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233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9C9151-F9D5-4D61-B118-1DF16BBFDC41}"/>
              </a:ext>
            </a:extLst>
          </p:cNvPr>
          <p:cNvSpPr/>
          <p:nvPr/>
        </p:nvSpPr>
        <p:spPr>
          <a:xfrm>
            <a:off x="1" y="0"/>
            <a:ext cx="6858000" cy="1552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円形吹き出し 23">
            <a:extLst>
              <a:ext uri="{FF2B5EF4-FFF2-40B4-BE49-F238E27FC236}">
                <a16:creationId xmlns:a16="http://schemas.microsoft.com/office/drawing/2014/main" id="{8022FB9E-7504-4B58-A5BD-82558943A7FF}"/>
              </a:ext>
            </a:extLst>
          </p:cNvPr>
          <p:cNvSpPr/>
          <p:nvPr/>
        </p:nvSpPr>
        <p:spPr>
          <a:xfrm>
            <a:off x="18282" y="41070"/>
            <a:ext cx="1548000" cy="1440000"/>
          </a:xfrm>
          <a:prstGeom prst="wedgeEllipseCallout">
            <a:avLst>
              <a:gd name="adj1" fmla="val 40335"/>
              <a:gd name="adj2" fmla="val 115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8003A5B-29F4-4635-BF65-B44DB4A0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4" y="219809"/>
            <a:ext cx="145478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ctr" anchorCtr="0">
            <a:noAutofit/>
          </a:bodyPr>
          <a:lstStyle/>
          <a:p>
            <a:pPr marL="60960" indent="-151130" algn="ctr">
              <a:lnSpc>
                <a:spcPts val="1700"/>
              </a:lnSpc>
            </a:pP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古紙集団回収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0960" indent="-151130" algn="ctr">
              <a:lnSpc>
                <a:spcPts val="1700"/>
              </a:lnSpc>
            </a:pPr>
            <a:r>
              <a:rPr lang="en-US" sz="10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sz="10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古新聞・段ボール等</a:t>
            </a:r>
            <a:r>
              <a:rPr lang="en-US" sz="10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0960" indent="-151130" algn="ctr">
              <a:lnSpc>
                <a:spcPts val="1700"/>
              </a:lnSpc>
            </a:pPr>
            <a:r>
              <a:rPr lang="ja-JP" sz="1200" b="1" u="sng" kern="100" dirty="0">
                <a:ln>
                  <a:noFill/>
                </a:ln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毎月第　　　曜日</a:t>
            </a:r>
            <a:endParaRPr lang="ja-JP" sz="1050" u="sng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D4938C4B-B912-4316-8063-2CEED482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83" y="99943"/>
            <a:ext cx="744076" cy="270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60960" algn="just"/>
            <a:r>
              <a:rPr lang="ja-JP" sz="2000" b="1" kern="100" dirty="0">
                <a:ln w="3175" cap="rnd" cmpd="sng" algn="ctr">
                  <a:noFill/>
                  <a:prstDash val="solid"/>
                  <a:beve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回覧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1F691C23-5E80-48CA-BB21-6C7E8BE4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067" y="166857"/>
            <a:ext cx="439674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60960" algn="ctr"/>
            <a:r>
              <a:rPr lang="ja-JP" sz="1600" b="1" kern="100" dirty="0">
                <a:ln w="3175" cap="rnd" cmpd="sng" algn="ctr">
                  <a:noFill/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＜</a:t>
            </a:r>
            <a:r>
              <a:rPr lang="ja-JP" sz="1600" b="1" u="sng" kern="100" dirty="0">
                <a:ln w="3175" cap="rnd" cmpd="sng" algn="ctr">
                  <a:noFill/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会の皆さんへ</a:t>
            </a:r>
            <a:r>
              <a:rPr lang="ja-JP" sz="1600" b="1" kern="100" dirty="0">
                <a:ln w="3175" cap="rnd" cmpd="sng" algn="ctr">
                  <a:noFill/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＞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FF29496-3006-4E95-93C1-1E01F060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531" y="537792"/>
            <a:ext cx="408622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60960" indent="-151130" algn="ctr"/>
            <a:r>
              <a:rPr lang="ja-JP" sz="2400" b="1" kern="100" dirty="0">
                <a:ln w="0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回収体験袋を活用した</a:t>
            </a:r>
            <a:endParaRPr lang="ja-JP" sz="1050" kern="100" dirty="0">
              <a:ln w="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ctr"/>
            <a:r>
              <a:rPr lang="en-US" sz="2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63500" indent="165100" algn="ctr"/>
            <a:r>
              <a:rPr lang="en-US" sz="2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63500" indent="165100" algn="ctr"/>
            <a:r>
              <a:rPr lang="en-US" sz="2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FD035C8E-2DCE-48C5-9A19-8052D75D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11" y="2363794"/>
            <a:ext cx="5019077" cy="9796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0" bIns="45720" anchor="t" anchorCtr="0">
            <a:noAutofit/>
          </a:bodyPr>
          <a:lstStyle/>
          <a:p>
            <a:pPr marL="152400" indent="-152400" algn="l">
              <a:lnSpc>
                <a:spcPts val="1700"/>
              </a:lnSpc>
            </a:pPr>
            <a:r>
              <a:rPr lang="ja-JP" altLang="en-US" sz="1100" b="1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sz="1100" b="1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その他の古紙</a:t>
            </a:r>
            <a:r>
              <a:rPr lang="ja-JP" altLang="en-US" sz="1100" b="1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sz="1100" b="1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の回収のメリット</a:t>
            </a:r>
            <a:endParaRPr lang="ja-JP" sz="11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■ごみの減量に取り組んで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地球にイイコト</a:t>
            </a: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始めましょう！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■生活ごみへの混入が多い「その他の古紙」の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リサイクルを促進</a:t>
            </a: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■古紙の回収量を増加させることで、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市から交付される報償金額</a:t>
            </a:r>
            <a:r>
              <a:rPr lang="ja-JP" altLang="en-US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アップ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en-US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2ECDC44-D223-4325-978B-E5F6616A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833" y="949068"/>
            <a:ext cx="5131936" cy="45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prstTxWarp prst="textPlain">
              <a:avLst/>
            </a:prstTxWarp>
            <a:noAutofit/>
          </a:bodyPr>
          <a:lstStyle/>
          <a:p>
            <a:pPr marL="60960" indent="-151130" algn="dist"/>
            <a:r>
              <a:rPr lang="ja-JP" sz="2400" b="1" kern="100" dirty="0">
                <a:ln w="317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sz="2400" b="1" kern="0" dirty="0">
                <a:ln w="317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その他の古紙」回収にご協力を</a:t>
            </a:r>
            <a:endParaRPr lang="ja-JP" sz="900" kern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9" name="テキスト ボックス 2">
            <a:extLst>
              <a:ext uri="{FF2B5EF4-FFF2-40B4-BE49-F238E27FC236}">
                <a16:creationId xmlns:a16="http://schemas.microsoft.com/office/drawing/2014/main" id="{72B49388-3EFC-40F5-A0B2-1DA17754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4" y="1547170"/>
            <a:ext cx="6789262" cy="82290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0" bIns="45720" anchor="t" anchorCtr="0">
            <a:noAutofit/>
          </a:bodyPr>
          <a:lstStyle/>
          <a:p>
            <a:pPr marL="152400" indent="-152400" algn="l">
              <a:lnSpc>
                <a:spcPts val="1700"/>
              </a:lnSpc>
            </a:pPr>
            <a:r>
              <a:rPr lang="ja-JP" altLang="en-US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1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この度、</a:t>
            </a:r>
            <a:r>
              <a:rPr lang="ja-JP" altLang="en-US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「その他の古紙」</a:t>
            </a:r>
            <a:r>
              <a:rPr lang="en-US" altLang="ja-JP" sz="10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(※</a:t>
            </a:r>
            <a:r>
              <a:rPr lang="en-US" altLang="ja-JP" sz="9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の保管用紙袋作成キットを、各戸に</a:t>
            </a:r>
            <a:r>
              <a:rPr lang="en-US" altLang="ja-JP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セットずつ配布します</a:t>
            </a:r>
            <a:r>
              <a:rPr lang="ja-JP" altLang="en-US" sz="11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ので、</a:t>
            </a:r>
            <a:endParaRPr lang="en-US" altLang="ja-JP" sz="1100" u="sng" kern="100" dirty="0">
              <a:solidFill>
                <a:srgbClr val="0D0D0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altLang="en-US" sz="11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「その他の古紙」の保管に活用していただき、古紙集団回収の収集日（左上に記載）に排出してください。</a:t>
            </a:r>
            <a:endParaRPr lang="en-US" altLang="ja-JP" sz="1100" u="sng" kern="100" dirty="0">
              <a:solidFill>
                <a:srgbClr val="0D0D0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altLang="en-US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</a:t>
            </a:r>
            <a:r>
              <a:rPr lang="en-US" altLang="ja-JP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「その他の古紙」とは？▶▶裏面へ </a:t>
            </a:r>
            <a:endParaRPr lang="en-US" altLang="ja-JP" sz="1100" kern="100" dirty="0">
              <a:solidFill>
                <a:srgbClr val="0D0D0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2400" indent="-152400" algn="l">
              <a:lnSpc>
                <a:spcPts val="1700"/>
              </a:lnSpc>
            </a:pPr>
            <a:r>
              <a:rPr lang="en-US" altLang="ja-JP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DDB32707-0172-455F-A1E7-28266396B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8" t="38430" r="30852" b="53347"/>
          <a:stretch/>
        </p:blipFill>
        <p:spPr>
          <a:xfrm rot="10800000">
            <a:off x="229849" y="4583531"/>
            <a:ext cx="2290661" cy="610802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A6C4345-9FA3-46D5-9BC3-29DED17FB061}"/>
              </a:ext>
            </a:extLst>
          </p:cNvPr>
          <p:cNvSpPr/>
          <p:nvPr/>
        </p:nvSpPr>
        <p:spPr>
          <a:xfrm>
            <a:off x="272253" y="5278165"/>
            <a:ext cx="2969689" cy="5009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①不要な紙袋の表と裏にキットを貼り、　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保管用紙袋をつくる。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83D3C42-2E3C-4EFD-975B-8FE4CD7907D0}"/>
              </a:ext>
            </a:extLst>
          </p:cNvPr>
          <p:cNvSpPr/>
          <p:nvPr/>
        </p:nvSpPr>
        <p:spPr>
          <a:xfrm>
            <a:off x="262049" y="7632670"/>
            <a:ext cx="3602639" cy="6742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③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いっぱいになったら、保管用紙袋の中の「そ</a:t>
            </a:r>
            <a:endParaRPr lang="en-US" altLang="ja-JP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の他の古紙」を取り出し、十文字にしばって</a:t>
            </a:r>
            <a:endParaRPr lang="en-US" altLang="ja-JP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集団回収へ出す。</a:t>
            </a:r>
            <a:r>
              <a:rPr lang="en-US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(※</a:t>
            </a:r>
            <a:r>
              <a:rPr lang="en-US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ja-JP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DA39EB6-6D84-434B-BD4C-4C4EE5A5B1B7}"/>
              </a:ext>
            </a:extLst>
          </p:cNvPr>
          <p:cNvSpPr/>
          <p:nvPr/>
        </p:nvSpPr>
        <p:spPr>
          <a:xfrm>
            <a:off x="956377" y="8381911"/>
            <a:ext cx="3161294" cy="4420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保管用紙袋は繰り返し</a:t>
            </a:r>
            <a:endParaRPr lang="en-US" altLang="ja-JP" sz="1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使用してください。</a:t>
            </a:r>
            <a:endParaRPr lang="ja-JP" sz="1200" b="1" u="sng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06" name="テキスト ボックス 2">
            <a:extLst>
              <a:ext uri="{FF2B5EF4-FFF2-40B4-BE49-F238E27FC236}">
                <a16:creationId xmlns:a16="http://schemas.microsoft.com/office/drawing/2014/main" id="{94EA9180-5C42-4FDF-88DA-2E0C7871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85" y="4658029"/>
            <a:ext cx="4494122" cy="4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使用例（１</a:t>
            </a:r>
            <a:r>
              <a:rPr lang="ja-JP" altLang="en-US" sz="16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）保管用紙袋を作成して使用する</a:t>
            </a:r>
            <a:endParaRPr 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1ADAD156-076E-44B4-89AF-34CB8386D2EC}"/>
              </a:ext>
            </a:extLst>
          </p:cNvPr>
          <p:cNvSpPr/>
          <p:nvPr/>
        </p:nvSpPr>
        <p:spPr>
          <a:xfrm>
            <a:off x="-81611" y="3975758"/>
            <a:ext cx="7232015" cy="83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キットに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は、「その他の古紙」を分別する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ための使用説明書が付いています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</a:p>
          <a:p>
            <a:pPr algn="ctr">
              <a:lnSpc>
                <a:spcPts val="1700"/>
              </a:lnSpc>
            </a:pP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説明書を参考に、各ご家庭で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「その他の古紙」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分別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に取り組んでください！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31BC407B-4BFC-4330-8609-BCF2A389FA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50047" r="80607" b="36415"/>
          <a:stretch/>
        </p:blipFill>
        <p:spPr>
          <a:xfrm rot="1649208">
            <a:off x="6294955" y="3608212"/>
            <a:ext cx="531177" cy="605294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D2D8FCB5-6F39-42C3-85DA-04E3E0C38C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50047" r="80607" b="36415"/>
          <a:stretch/>
        </p:blipFill>
        <p:spPr>
          <a:xfrm rot="20855757" flipH="1">
            <a:off x="64213" y="3566838"/>
            <a:ext cx="657956" cy="60529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22B998D-4986-4223-83E7-A45533A4FA44}"/>
              </a:ext>
            </a:extLst>
          </p:cNvPr>
          <p:cNvCxnSpPr/>
          <p:nvPr/>
        </p:nvCxnSpPr>
        <p:spPr>
          <a:xfrm>
            <a:off x="233023" y="4103071"/>
            <a:ext cx="6395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図 106">
            <a:extLst>
              <a:ext uri="{FF2B5EF4-FFF2-40B4-BE49-F238E27FC236}">
                <a16:creationId xmlns:a16="http://schemas.microsoft.com/office/drawing/2014/main" id="{1C2A5061-ED83-4E67-AAD3-AA8224CFDF6F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71" b="97722" l="1811" r="97617">
                        <a14:foregroundMark x1="74643" y1="88418" x2="46425" y2="74177"/>
                        <a14:foregroundMark x1="46425" y1="74177" x2="41373" y2="59367"/>
                        <a14:foregroundMark x1="41373" y1="59367" x2="70639" y2="58354"/>
                        <a14:foregroundMark x1="70639" y1="58354" x2="76358" y2="61709"/>
                        <a14:foregroundMark x1="66063" y1="91392" x2="36511" y2="72089"/>
                        <a14:foregroundMark x1="36511" y1="72089" x2="30791" y2="64810"/>
                        <a14:foregroundMark x1="23928" y1="82405" x2="23928" y2="82405"/>
                        <a14:foregroundMark x1="19733" y1="83544" x2="37941" y2="81835"/>
                        <a14:foregroundMark x1="37941" y1="81835" x2="50429" y2="91519"/>
                        <a14:foregroundMark x1="50429" y1="91519" x2="50429" y2="91519"/>
                        <a14:foregroundMark x1="80076" y1="71646" x2="83985" y2="59114"/>
                        <a14:foregroundMark x1="83985" y1="59114" x2="74643" y2="53608"/>
                        <a14:foregroundMark x1="16301" y1="46772" x2="63489" y2="49810"/>
                        <a14:foregroundMark x1="63489" y1="49810" x2="82936" y2="47848"/>
                        <a14:foregroundMark x1="82936" y1="47848" x2="85033" y2="44304"/>
                        <a14:foregroundMark x1="47188" y1="50823" x2="24404" y2="47532"/>
                        <a14:foregroundMark x1="28313" y1="51456" x2="19447" y2="48544"/>
                        <a14:foregroundMark x1="88465" y1="40570" x2="89418" y2="43481"/>
                        <a14:foregroundMark x1="87417" y1="52911" x2="90658" y2="58797"/>
                        <a14:foregroundMark x1="86463" y1="52785" x2="71306" y2="59873"/>
                        <a14:foregroundMark x1="71306" y1="59873" x2="66349" y2="71076"/>
                        <a14:foregroundMark x1="66349" y1="71076" x2="75500" y2="81962"/>
                        <a14:foregroundMark x1="75500" y1="81962" x2="67969" y2="93228"/>
                        <a14:foregroundMark x1="67969" y1="93228" x2="49190" y2="92785"/>
                        <a14:foregroundMark x1="49190" y1="92785" x2="39561" y2="81962"/>
                        <a14:foregroundMark x1="39561" y1="81962" x2="46902" y2="70696"/>
                        <a14:foregroundMark x1="46902" y1="70696" x2="61487" y2="59747"/>
                        <a14:foregroundMark x1="61487" y1="59747" x2="77693" y2="54873"/>
                        <a14:foregroundMark x1="77693" y1="54873" x2="80362" y2="54747"/>
                        <a14:foregroundMark x1="46425" y1="57848" x2="24881" y2="55570"/>
                        <a14:foregroundMark x1="24881" y1="55570" x2="23260" y2="71076"/>
                        <a14:foregroundMark x1="23260" y1="71076" x2="26120" y2="75759"/>
                        <a14:foregroundMark x1="15825" y1="54557" x2="16778" y2="65127"/>
                        <a14:foregroundMark x1="19733" y1="62025" x2="19733" y2="62025"/>
                        <a14:foregroundMark x1="19256" y1="64304" x2="19733" y2="65127"/>
                        <a14:foregroundMark x1="15539" y1="45949" x2="15539" y2="45949"/>
                        <a14:foregroundMark x1="36416" y1="50633" x2="36416" y2="50633"/>
                        <a14:foregroundMark x1="64156" y1="55886" x2="64156" y2="55886"/>
                        <a14:foregroundMark x1="65396" y1="53608" x2="57293" y2="55886"/>
                        <a14:foregroundMark x1="90848" y1="50000" x2="83794" y2="51962"/>
                        <a14:foregroundMark x1="86940" y1="65823" x2="86940" y2="65823"/>
                        <a14:foregroundMark x1="86463" y1="64177" x2="91325" y2="66962"/>
                        <a14:foregroundMark x1="97712" y1="75063" x2="97712" y2="75063"/>
                        <a14:foregroundMark x1="84461" y1="96582" x2="84461" y2="96582"/>
                        <a14:foregroundMark x1="36416" y1="97722" x2="36416" y2="97722"/>
                        <a14:foregroundMark x1="61392" y1="3734" x2="42803" y2="5190"/>
                        <a14:foregroundMark x1="7912" y1="84367" x2="9628" y2="91392"/>
                        <a14:foregroundMark x1="4290" y1="91709" x2="1811" y2="84873"/>
                        <a14:foregroundMark x1="56816" y1="97405" x2="48904" y2="9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1" y="3490048"/>
            <a:ext cx="446622" cy="675772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FB69280C-55C7-45BA-9DD9-AF45B0B16160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71" b="97722" l="1811" r="97617">
                        <a14:foregroundMark x1="74643" y1="88418" x2="46425" y2="74177"/>
                        <a14:foregroundMark x1="46425" y1="74177" x2="41373" y2="59367"/>
                        <a14:foregroundMark x1="41373" y1="59367" x2="70639" y2="58354"/>
                        <a14:foregroundMark x1="70639" y1="58354" x2="76358" y2="61709"/>
                        <a14:foregroundMark x1="66063" y1="91392" x2="36511" y2="72089"/>
                        <a14:foregroundMark x1="36511" y1="72089" x2="30791" y2="64810"/>
                        <a14:foregroundMark x1="23928" y1="82405" x2="23928" y2="82405"/>
                        <a14:foregroundMark x1="19733" y1="83544" x2="37941" y2="81835"/>
                        <a14:foregroundMark x1="37941" y1="81835" x2="50429" y2="91519"/>
                        <a14:foregroundMark x1="50429" y1="91519" x2="50429" y2="91519"/>
                        <a14:foregroundMark x1="80076" y1="71646" x2="83985" y2="59114"/>
                        <a14:foregroundMark x1="83985" y1="59114" x2="74643" y2="53608"/>
                        <a14:foregroundMark x1="16301" y1="46772" x2="63489" y2="49810"/>
                        <a14:foregroundMark x1="63489" y1="49810" x2="82936" y2="47848"/>
                        <a14:foregroundMark x1="82936" y1="47848" x2="85033" y2="44304"/>
                        <a14:foregroundMark x1="47188" y1="50823" x2="24404" y2="47532"/>
                        <a14:foregroundMark x1="28313" y1="51456" x2="19447" y2="48544"/>
                        <a14:foregroundMark x1="88465" y1="40570" x2="89418" y2="43481"/>
                        <a14:foregroundMark x1="87417" y1="52911" x2="90658" y2="58797"/>
                        <a14:foregroundMark x1="86463" y1="52785" x2="71306" y2="59873"/>
                        <a14:foregroundMark x1="71306" y1="59873" x2="66349" y2="71076"/>
                        <a14:foregroundMark x1="66349" y1="71076" x2="75500" y2="81962"/>
                        <a14:foregroundMark x1="75500" y1="81962" x2="67969" y2="93228"/>
                        <a14:foregroundMark x1="67969" y1="93228" x2="49190" y2="92785"/>
                        <a14:foregroundMark x1="49190" y1="92785" x2="39561" y2="81962"/>
                        <a14:foregroundMark x1="39561" y1="81962" x2="46902" y2="70696"/>
                        <a14:foregroundMark x1="46902" y1="70696" x2="61487" y2="59747"/>
                        <a14:foregroundMark x1="61487" y1="59747" x2="77693" y2="54873"/>
                        <a14:foregroundMark x1="77693" y1="54873" x2="80362" y2="54747"/>
                        <a14:foregroundMark x1="46425" y1="57848" x2="24881" y2="55570"/>
                        <a14:foregroundMark x1="24881" y1="55570" x2="23260" y2="71076"/>
                        <a14:foregroundMark x1="23260" y1="71076" x2="26120" y2="75759"/>
                        <a14:foregroundMark x1="15825" y1="54557" x2="16778" y2="65127"/>
                        <a14:foregroundMark x1="19733" y1="62025" x2="19733" y2="62025"/>
                        <a14:foregroundMark x1="19256" y1="64304" x2="19733" y2="65127"/>
                        <a14:foregroundMark x1="15539" y1="45949" x2="15539" y2="45949"/>
                        <a14:foregroundMark x1="36416" y1="50633" x2="36416" y2="50633"/>
                        <a14:foregroundMark x1="64156" y1="55886" x2="64156" y2="55886"/>
                        <a14:foregroundMark x1="65396" y1="53608" x2="57293" y2="55886"/>
                        <a14:foregroundMark x1="90848" y1="50000" x2="83794" y2="51962"/>
                        <a14:foregroundMark x1="86940" y1="65823" x2="86940" y2="65823"/>
                        <a14:foregroundMark x1="86463" y1="64177" x2="91325" y2="66962"/>
                        <a14:foregroundMark x1="97712" y1="75063" x2="97712" y2="75063"/>
                        <a14:foregroundMark x1="84461" y1="96582" x2="84461" y2="96582"/>
                        <a14:foregroundMark x1="36416" y1="97722" x2="36416" y2="97722"/>
                        <a14:foregroundMark x1="61392" y1="3734" x2="42803" y2="5190"/>
                        <a14:foregroundMark x1="7912" y1="84367" x2="9628" y2="91392"/>
                        <a14:foregroundMark x1="4290" y1="91709" x2="1811" y2="84873"/>
                        <a14:foregroundMark x1="56816" y1="97405" x2="48904" y2="9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906" y="3499079"/>
            <a:ext cx="414033" cy="675772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BE3641AE-5847-4D98-84E2-77E37A83A4E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88" y="7875750"/>
            <a:ext cx="1261110" cy="796290"/>
          </a:xfrm>
          <a:prstGeom prst="rect">
            <a:avLst/>
          </a:prstGeom>
        </p:spPr>
      </p:pic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28B4F8AB-2FC8-401B-A256-B40CBDC9EDA0}"/>
              </a:ext>
            </a:extLst>
          </p:cNvPr>
          <p:cNvGrpSpPr/>
          <p:nvPr/>
        </p:nvGrpSpPr>
        <p:grpSpPr>
          <a:xfrm>
            <a:off x="3836599" y="7475371"/>
            <a:ext cx="1242547" cy="1328894"/>
            <a:chOff x="3180009" y="5480472"/>
            <a:chExt cx="1242547" cy="1328894"/>
          </a:xfrm>
        </p:grpSpPr>
        <p:pic>
          <p:nvPicPr>
            <p:cNvPr id="184" name="図 183" descr="紙袋">
              <a:extLst>
                <a:ext uri="{FF2B5EF4-FFF2-40B4-BE49-F238E27FC236}">
                  <a16:creationId xmlns:a16="http://schemas.microsoft.com/office/drawing/2014/main" id="{86726D76-C6ED-4825-A741-5AE728FE4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009" y="5480472"/>
              <a:ext cx="1242547" cy="1328894"/>
            </a:xfrm>
            <a:prstGeom prst="rect">
              <a:avLst/>
            </a:prstGeom>
            <a:noFill/>
          </p:spPr>
        </p:pic>
        <p:sp>
          <p:nvSpPr>
            <p:cNvPr id="185" name="正方形/長方形 15">
              <a:extLst>
                <a:ext uri="{FF2B5EF4-FFF2-40B4-BE49-F238E27FC236}">
                  <a16:creationId xmlns:a16="http://schemas.microsoft.com/office/drawing/2014/main" id="{10A34E7A-2779-4B8C-AC66-A66FA93D82AE}"/>
                </a:ext>
              </a:extLst>
            </p:cNvPr>
            <p:cNvSpPr/>
            <p:nvPr/>
          </p:nvSpPr>
          <p:spPr>
            <a:xfrm>
              <a:off x="3311013" y="5952840"/>
              <a:ext cx="839341" cy="747451"/>
            </a:xfrm>
            <a:custGeom>
              <a:avLst/>
              <a:gdLst>
                <a:gd name="connsiteX0" fmla="*/ 0 w 795097"/>
                <a:gd name="connsiteY0" fmla="*/ 0 h 636839"/>
                <a:gd name="connsiteX1" fmla="*/ 795097 w 795097"/>
                <a:gd name="connsiteY1" fmla="*/ 0 h 636839"/>
                <a:gd name="connsiteX2" fmla="*/ 795097 w 795097"/>
                <a:gd name="connsiteY2" fmla="*/ 636839 h 636839"/>
                <a:gd name="connsiteX3" fmla="*/ 0 w 795097"/>
                <a:gd name="connsiteY3" fmla="*/ 636839 h 636839"/>
                <a:gd name="connsiteX4" fmla="*/ 0 w 795097"/>
                <a:gd name="connsiteY4" fmla="*/ 0 h 636839"/>
                <a:gd name="connsiteX0" fmla="*/ 0 w 795097"/>
                <a:gd name="connsiteY0" fmla="*/ 0 h 636839"/>
                <a:gd name="connsiteX1" fmla="*/ 795097 w 795097"/>
                <a:gd name="connsiteY1" fmla="*/ 0 h 636839"/>
                <a:gd name="connsiteX2" fmla="*/ 795097 w 795097"/>
                <a:gd name="connsiteY2" fmla="*/ 636839 h 636839"/>
                <a:gd name="connsiteX3" fmla="*/ 0 w 795097"/>
                <a:gd name="connsiteY3" fmla="*/ 636839 h 636839"/>
                <a:gd name="connsiteX4" fmla="*/ 0 w 795097"/>
                <a:gd name="connsiteY4" fmla="*/ 0 h 636839"/>
                <a:gd name="connsiteX0" fmla="*/ 0 w 817219"/>
                <a:gd name="connsiteY0" fmla="*/ 0 h 666335"/>
                <a:gd name="connsiteX1" fmla="*/ 817219 w 817219"/>
                <a:gd name="connsiteY1" fmla="*/ 29496 h 666335"/>
                <a:gd name="connsiteX2" fmla="*/ 817219 w 817219"/>
                <a:gd name="connsiteY2" fmla="*/ 666335 h 666335"/>
                <a:gd name="connsiteX3" fmla="*/ 22122 w 817219"/>
                <a:gd name="connsiteY3" fmla="*/ 666335 h 666335"/>
                <a:gd name="connsiteX4" fmla="*/ 0 w 817219"/>
                <a:gd name="connsiteY4" fmla="*/ 0 h 666335"/>
                <a:gd name="connsiteX0" fmla="*/ 0 w 817219"/>
                <a:gd name="connsiteY0" fmla="*/ 0 h 666335"/>
                <a:gd name="connsiteX1" fmla="*/ 817219 w 817219"/>
                <a:gd name="connsiteY1" fmla="*/ 29496 h 666335"/>
                <a:gd name="connsiteX2" fmla="*/ 817219 w 817219"/>
                <a:gd name="connsiteY2" fmla="*/ 666335 h 666335"/>
                <a:gd name="connsiteX3" fmla="*/ 22122 w 817219"/>
                <a:gd name="connsiteY3" fmla="*/ 666335 h 666335"/>
                <a:gd name="connsiteX4" fmla="*/ 0 w 817219"/>
                <a:gd name="connsiteY4" fmla="*/ 0 h 666335"/>
                <a:gd name="connsiteX0" fmla="*/ 0 w 839341"/>
                <a:gd name="connsiteY0" fmla="*/ 0 h 666335"/>
                <a:gd name="connsiteX1" fmla="*/ 839341 w 839341"/>
                <a:gd name="connsiteY1" fmla="*/ 58993 h 666335"/>
                <a:gd name="connsiteX2" fmla="*/ 817219 w 839341"/>
                <a:gd name="connsiteY2" fmla="*/ 666335 h 666335"/>
                <a:gd name="connsiteX3" fmla="*/ 22122 w 839341"/>
                <a:gd name="connsiteY3" fmla="*/ 666335 h 666335"/>
                <a:gd name="connsiteX4" fmla="*/ 0 w 839341"/>
                <a:gd name="connsiteY4" fmla="*/ 0 h 666335"/>
                <a:gd name="connsiteX0" fmla="*/ 0 w 839341"/>
                <a:gd name="connsiteY0" fmla="*/ 0 h 747451"/>
                <a:gd name="connsiteX1" fmla="*/ 839341 w 839341"/>
                <a:gd name="connsiteY1" fmla="*/ 58993 h 747451"/>
                <a:gd name="connsiteX2" fmla="*/ 831968 w 839341"/>
                <a:gd name="connsiteY2" fmla="*/ 747451 h 747451"/>
                <a:gd name="connsiteX3" fmla="*/ 22122 w 839341"/>
                <a:gd name="connsiteY3" fmla="*/ 666335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58993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0 w 839341"/>
                <a:gd name="connsiteY4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44244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  <a:gd name="connsiteX0" fmla="*/ 8536 w 847877"/>
                <a:gd name="connsiteY0" fmla="*/ 0 h 747451"/>
                <a:gd name="connsiteX1" fmla="*/ 847877 w 847877"/>
                <a:gd name="connsiteY1" fmla="*/ 36870 h 747451"/>
                <a:gd name="connsiteX2" fmla="*/ 840504 w 847877"/>
                <a:gd name="connsiteY2" fmla="*/ 747451 h 747451"/>
                <a:gd name="connsiteX3" fmla="*/ 1161 w 847877"/>
                <a:gd name="connsiteY3" fmla="*/ 732703 h 747451"/>
                <a:gd name="connsiteX4" fmla="*/ 23284 w 847877"/>
                <a:gd name="connsiteY4" fmla="*/ 337347 h 747451"/>
                <a:gd name="connsiteX5" fmla="*/ 8536 w 847877"/>
                <a:gd name="connsiteY5" fmla="*/ 0 h 747451"/>
                <a:gd name="connsiteX0" fmla="*/ 0 w 839341"/>
                <a:gd name="connsiteY0" fmla="*/ 0 h 747451"/>
                <a:gd name="connsiteX1" fmla="*/ 839341 w 839341"/>
                <a:gd name="connsiteY1" fmla="*/ 36870 h 747451"/>
                <a:gd name="connsiteX2" fmla="*/ 831968 w 839341"/>
                <a:gd name="connsiteY2" fmla="*/ 747451 h 747451"/>
                <a:gd name="connsiteX3" fmla="*/ 29496 w 839341"/>
                <a:gd name="connsiteY3" fmla="*/ 732703 h 747451"/>
                <a:gd name="connsiteX4" fmla="*/ 14748 w 839341"/>
                <a:gd name="connsiteY4" fmla="*/ 337347 h 747451"/>
                <a:gd name="connsiteX5" fmla="*/ 0 w 839341"/>
                <a:gd name="connsiteY5" fmla="*/ 0 h 74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341" h="747451">
                  <a:moveTo>
                    <a:pt x="0" y="0"/>
                  </a:moveTo>
                  <a:lnTo>
                    <a:pt x="839341" y="36870"/>
                  </a:lnTo>
                  <a:cubicBezTo>
                    <a:pt x="770515" y="376968"/>
                    <a:pt x="834426" y="517965"/>
                    <a:pt x="831968" y="747451"/>
                  </a:cubicBezTo>
                  <a:lnTo>
                    <a:pt x="29496" y="732703"/>
                  </a:lnTo>
                  <a:cubicBezTo>
                    <a:pt x="19664" y="600918"/>
                    <a:pt x="39329" y="380642"/>
                    <a:pt x="14748" y="337347"/>
                  </a:cubicBezTo>
                  <a:cubicBezTo>
                    <a:pt x="39329" y="254395"/>
                    <a:pt x="4916" y="112449"/>
                    <a:pt x="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9BC6294-30CF-4799-A3EA-5D50E3057CA5}"/>
              </a:ext>
            </a:extLst>
          </p:cNvPr>
          <p:cNvGrpSpPr/>
          <p:nvPr/>
        </p:nvGrpSpPr>
        <p:grpSpPr>
          <a:xfrm>
            <a:off x="354764" y="5671876"/>
            <a:ext cx="3244621" cy="1760072"/>
            <a:chOff x="3530317" y="4983726"/>
            <a:chExt cx="3244621" cy="1760072"/>
          </a:xfrm>
        </p:grpSpPr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B89AB21C-74E7-4231-9C39-DE185E85F733}"/>
                </a:ext>
              </a:extLst>
            </p:cNvPr>
            <p:cNvGrpSpPr/>
            <p:nvPr/>
          </p:nvGrpSpPr>
          <p:grpSpPr>
            <a:xfrm>
              <a:off x="5008139" y="5357067"/>
              <a:ext cx="1766799" cy="1101290"/>
              <a:chOff x="0" y="-108979"/>
              <a:chExt cx="2790825" cy="1737754"/>
            </a:xfrm>
          </p:grpSpPr>
          <p:pic>
            <p:nvPicPr>
              <p:cNvPr id="164" name="図 163">
                <a:extLst>
                  <a:ext uri="{FF2B5EF4-FFF2-40B4-BE49-F238E27FC236}">
                    <a16:creationId xmlns:a16="http://schemas.microsoft.com/office/drawing/2014/main" id="{3A304BA4-E48F-419B-B145-75020C01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9225" y="171450"/>
                <a:ext cx="1371600" cy="142875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165" name="テキスト ボックス 2">
                <a:extLst>
                  <a:ext uri="{FF2B5EF4-FFF2-40B4-BE49-F238E27FC236}">
                    <a16:creationId xmlns:a16="http://schemas.microsoft.com/office/drawing/2014/main" id="{23A4F96E-0E26-4835-8D0B-54606D4AA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731" y="-108979"/>
                <a:ext cx="675122" cy="424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marL="17780" marR="17780">
                  <a:lnSpc>
                    <a:spcPts val="12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ja-JP" sz="9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〈表</a:t>
                </a:r>
                <a:r>
                  <a:rPr lang="ja-JP" sz="10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〉</a:t>
                </a:r>
                <a:endParaRPr lang="ja-JP" sz="12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marL="17780" marR="17780">
                  <a:lnSpc>
                    <a:spcPts val="12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000" dirty="0">
                    <a:solidFill>
                      <a:srgbClr val="000000"/>
                    </a:solidFill>
                    <a:effectLst/>
                    <a:latin typeface="HG丸ｺﾞｼｯｸM-PRO" panose="020F0600000000000000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 </a:t>
                </a:r>
                <a:endParaRPr lang="ja-JP" sz="12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66" name="テキスト ボックス 2">
                <a:extLst>
                  <a:ext uri="{FF2B5EF4-FFF2-40B4-BE49-F238E27FC236}">
                    <a16:creationId xmlns:a16="http://schemas.microsoft.com/office/drawing/2014/main" id="{E8CCD6BB-7FE2-43F1-87BE-A939EFBA0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406" y="-94972"/>
                <a:ext cx="759554" cy="393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>
                <a:noAutofit/>
              </a:bodyPr>
              <a:lstStyle/>
              <a:p>
                <a:pPr marL="17780" marR="17780">
                  <a:lnSpc>
                    <a:spcPts val="12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ja-JP" sz="90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〈裏</a:t>
                </a:r>
                <a:r>
                  <a:rPr lang="ja-JP" sz="100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rPr>
                  <a:t>〉</a:t>
                </a:r>
                <a:endParaRPr lang="ja-JP" sz="120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marL="17780" marR="17780">
                  <a:lnSpc>
                    <a:spcPts val="12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000">
                    <a:solidFill>
                      <a:srgbClr val="000000"/>
                    </a:solidFill>
                    <a:effectLst/>
                    <a:latin typeface="HG丸ｺﾞｼｯｸM-PRO" panose="020F0600000000000000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 </a:t>
                </a:r>
                <a:endParaRPr lang="ja-JP" sz="120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pic>
            <p:nvPicPr>
              <p:cNvPr id="167" name="図 166">
                <a:extLst>
                  <a:ext uri="{FF2B5EF4-FFF2-40B4-BE49-F238E27FC236}">
                    <a16:creationId xmlns:a16="http://schemas.microsoft.com/office/drawing/2014/main" id="{10CCBF2C-93A6-41EC-B801-569F9E952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180975"/>
                <a:ext cx="1393190" cy="14478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63" name="右カーブ矢印 257">
              <a:extLst>
                <a:ext uri="{FF2B5EF4-FFF2-40B4-BE49-F238E27FC236}">
                  <a16:creationId xmlns:a16="http://schemas.microsoft.com/office/drawing/2014/main" id="{3972EB43-1FCF-4EB6-9D50-BDF7C11024EA}"/>
                </a:ext>
              </a:extLst>
            </p:cNvPr>
            <p:cNvSpPr/>
            <p:nvPr/>
          </p:nvSpPr>
          <p:spPr>
            <a:xfrm rot="16200000" flipV="1">
              <a:off x="4475832" y="6026065"/>
              <a:ext cx="262245" cy="1173222"/>
            </a:xfrm>
            <a:prstGeom prst="curvedRightArrow">
              <a:avLst>
                <a:gd name="adj1" fmla="val 38930"/>
                <a:gd name="adj2" fmla="val 98838"/>
                <a:gd name="adj3" fmla="val 638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8ED9B8A1-CFBF-4194-8940-821A94BACC0C}"/>
                </a:ext>
              </a:extLst>
            </p:cNvPr>
            <p:cNvGrpSpPr/>
            <p:nvPr/>
          </p:nvGrpSpPr>
          <p:grpSpPr>
            <a:xfrm>
              <a:off x="3530317" y="5240517"/>
              <a:ext cx="1242547" cy="1328894"/>
              <a:chOff x="3180009" y="5480472"/>
              <a:chExt cx="1242547" cy="1328894"/>
            </a:xfrm>
          </p:grpSpPr>
          <p:pic>
            <p:nvPicPr>
              <p:cNvPr id="160" name="図 159" descr="紙袋">
                <a:extLst>
                  <a:ext uri="{FF2B5EF4-FFF2-40B4-BE49-F238E27FC236}">
                    <a16:creationId xmlns:a16="http://schemas.microsoft.com/office/drawing/2014/main" id="{DBF05A46-D9A5-465A-B9B3-E8BB1EF1B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009" y="5480472"/>
                <a:ext cx="1242547" cy="1328894"/>
              </a:xfrm>
              <a:prstGeom prst="rect">
                <a:avLst/>
              </a:prstGeom>
              <a:noFill/>
            </p:spPr>
          </p:pic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1C7DBE7-6FC8-42AE-8842-02DDD338ED6C}"/>
                  </a:ext>
                </a:extLst>
              </p:cNvPr>
              <p:cNvSpPr/>
              <p:nvPr/>
            </p:nvSpPr>
            <p:spPr>
              <a:xfrm>
                <a:off x="3311013" y="5952840"/>
                <a:ext cx="839341" cy="747451"/>
              </a:xfrm>
              <a:custGeom>
                <a:avLst/>
                <a:gdLst>
                  <a:gd name="connsiteX0" fmla="*/ 0 w 795097"/>
                  <a:gd name="connsiteY0" fmla="*/ 0 h 636839"/>
                  <a:gd name="connsiteX1" fmla="*/ 795097 w 795097"/>
                  <a:gd name="connsiteY1" fmla="*/ 0 h 636839"/>
                  <a:gd name="connsiteX2" fmla="*/ 795097 w 795097"/>
                  <a:gd name="connsiteY2" fmla="*/ 636839 h 636839"/>
                  <a:gd name="connsiteX3" fmla="*/ 0 w 795097"/>
                  <a:gd name="connsiteY3" fmla="*/ 636839 h 636839"/>
                  <a:gd name="connsiteX4" fmla="*/ 0 w 795097"/>
                  <a:gd name="connsiteY4" fmla="*/ 0 h 636839"/>
                  <a:gd name="connsiteX0" fmla="*/ 0 w 795097"/>
                  <a:gd name="connsiteY0" fmla="*/ 0 h 636839"/>
                  <a:gd name="connsiteX1" fmla="*/ 795097 w 795097"/>
                  <a:gd name="connsiteY1" fmla="*/ 0 h 636839"/>
                  <a:gd name="connsiteX2" fmla="*/ 795097 w 795097"/>
                  <a:gd name="connsiteY2" fmla="*/ 636839 h 636839"/>
                  <a:gd name="connsiteX3" fmla="*/ 0 w 795097"/>
                  <a:gd name="connsiteY3" fmla="*/ 636839 h 636839"/>
                  <a:gd name="connsiteX4" fmla="*/ 0 w 795097"/>
                  <a:gd name="connsiteY4" fmla="*/ 0 h 636839"/>
                  <a:gd name="connsiteX0" fmla="*/ 0 w 817219"/>
                  <a:gd name="connsiteY0" fmla="*/ 0 h 666335"/>
                  <a:gd name="connsiteX1" fmla="*/ 817219 w 817219"/>
                  <a:gd name="connsiteY1" fmla="*/ 29496 h 666335"/>
                  <a:gd name="connsiteX2" fmla="*/ 817219 w 817219"/>
                  <a:gd name="connsiteY2" fmla="*/ 666335 h 666335"/>
                  <a:gd name="connsiteX3" fmla="*/ 22122 w 817219"/>
                  <a:gd name="connsiteY3" fmla="*/ 666335 h 666335"/>
                  <a:gd name="connsiteX4" fmla="*/ 0 w 817219"/>
                  <a:gd name="connsiteY4" fmla="*/ 0 h 666335"/>
                  <a:gd name="connsiteX0" fmla="*/ 0 w 817219"/>
                  <a:gd name="connsiteY0" fmla="*/ 0 h 666335"/>
                  <a:gd name="connsiteX1" fmla="*/ 817219 w 817219"/>
                  <a:gd name="connsiteY1" fmla="*/ 29496 h 666335"/>
                  <a:gd name="connsiteX2" fmla="*/ 817219 w 817219"/>
                  <a:gd name="connsiteY2" fmla="*/ 666335 h 666335"/>
                  <a:gd name="connsiteX3" fmla="*/ 22122 w 817219"/>
                  <a:gd name="connsiteY3" fmla="*/ 666335 h 666335"/>
                  <a:gd name="connsiteX4" fmla="*/ 0 w 817219"/>
                  <a:gd name="connsiteY4" fmla="*/ 0 h 666335"/>
                  <a:gd name="connsiteX0" fmla="*/ 0 w 839341"/>
                  <a:gd name="connsiteY0" fmla="*/ 0 h 666335"/>
                  <a:gd name="connsiteX1" fmla="*/ 839341 w 839341"/>
                  <a:gd name="connsiteY1" fmla="*/ 58993 h 666335"/>
                  <a:gd name="connsiteX2" fmla="*/ 817219 w 839341"/>
                  <a:gd name="connsiteY2" fmla="*/ 666335 h 666335"/>
                  <a:gd name="connsiteX3" fmla="*/ 22122 w 839341"/>
                  <a:gd name="connsiteY3" fmla="*/ 666335 h 666335"/>
                  <a:gd name="connsiteX4" fmla="*/ 0 w 839341"/>
                  <a:gd name="connsiteY4" fmla="*/ 0 h 666335"/>
                  <a:gd name="connsiteX0" fmla="*/ 0 w 839341"/>
                  <a:gd name="connsiteY0" fmla="*/ 0 h 747451"/>
                  <a:gd name="connsiteX1" fmla="*/ 839341 w 839341"/>
                  <a:gd name="connsiteY1" fmla="*/ 58993 h 747451"/>
                  <a:gd name="connsiteX2" fmla="*/ 831968 w 839341"/>
                  <a:gd name="connsiteY2" fmla="*/ 747451 h 747451"/>
                  <a:gd name="connsiteX3" fmla="*/ 22122 w 839341"/>
                  <a:gd name="connsiteY3" fmla="*/ 666335 h 747451"/>
                  <a:gd name="connsiteX4" fmla="*/ 0 w 839341"/>
                  <a:gd name="connsiteY4" fmla="*/ 0 h 747451"/>
                  <a:gd name="connsiteX0" fmla="*/ 0 w 839341"/>
                  <a:gd name="connsiteY0" fmla="*/ 0 h 747451"/>
                  <a:gd name="connsiteX1" fmla="*/ 839341 w 839341"/>
                  <a:gd name="connsiteY1" fmla="*/ 58993 h 747451"/>
                  <a:gd name="connsiteX2" fmla="*/ 831968 w 839341"/>
                  <a:gd name="connsiteY2" fmla="*/ 747451 h 747451"/>
                  <a:gd name="connsiteX3" fmla="*/ 44244 w 839341"/>
                  <a:gd name="connsiteY3" fmla="*/ 732703 h 747451"/>
                  <a:gd name="connsiteX4" fmla="*/ 0 w 839341"/>
                  <a:gd name="connsiteY4" fmla="*/ 0 h 747451"/>
                  <a:gd name="connsiteX0" fmla="*/ 0 w 839341"/>
                  <a:gd name="connsiteY0" fmla="*/ 0 h 747451"/>
                  <a:gd name="connsiteX1" fmla="*/ 839341 w 839341"/>
                  <a:gd name="connsiteY1" fmla="*/ 36870 h 747451"/>
                  <a:gd name="connsiteX2" fmla="*/ 831968 w 839341"/>
                  <a:gd name="connsiteY2" fmla="*/ 747451 h 747451"/>
                  <a:gd name="connsiteX3" fmla="*/ 44244 w 839341"/>
                  <a:gd name="connsiteY3" fmla="*/ 732703 h 747451"/>
                  <a:gd name="connsiteX4" fmla="*/ 0 w 839341"/>
                  <a:gd name="connsiteY4" fmla="*/ 0 h 747451"/>
                  <a:gd name="connsiteX0" fmla="*/ 0 w 839341"/>
                  <a:gd name="connsiteY0" fmla="*/ 0 h 747451"/>
                  <a:gd name="connsiteX1" fmla="*/ 839341 w 839341"/>
                  <a:gd name="connsiteY1" fmla="*/ 36870 h 747451"/>
                  <a:gd name="connsiteX2" fmla="*/ 831968 w 839341"/>
                  <a:gd name="connsiteY2" fmla="*/ 747451 h 747451"/>
                  <a:gd name="connsiteX3" fmla="*/ 44244 w 839341"/>
                  <a:gd name="connsiteY3" fmla="*/ 732703 h 747451"/>
                  <a:gd name="connsiteX4" fmla="*/ 0 w 839341"/>
                  <a:gd name="connsiteY4" fmla="*/ 0 h 747451"/>
                  <a:gd name="connsiteX0" fmla="*/ 0 w 839341"/>
                  <a:gd name="connsiteY0" fmla="*/ 0 h 747451"/>
                  <a:gd name="connsiteX1" fmla="*/ 839341 w 839341"/>
                  <a:gd name="connsiteY1" fmla="*/ 36870 h 747451"/>
                  <a:gd name="connsiteX2" fmla="*/ 831968 w 839341"/>
                  <a:gd name="connsiteY2" fmla="*/ 747451 h 747451"/>
                  <a:gd name="connsiteX3" fmla="*/ 44244 w 839341"/>
                  <a:gd name="connsiteY3" fmla="*/ 732703 h 747451"/>
                  <a:gd name="connsiteX4" fmla="*/ 14748 w 839341"/>
                  <a:gd name="connsiteY4" fmla="*/ 337347 h 747451"/>
                  <a:gd name="connsiteX5" fmla="*/ 0 w 839341"/>
                  <a:gd name="connsiteY5" fmla="*/ 0 h 747451"/>
                  <a:gd name="connsiteX0" fmla="*/ 0 w 839341"/>
                  <a:gd name="connsiteY0" fmla="*/ 0 h 747451"/>
                  <a:gd name="connsiteX1" fmla="*/ 839341 w 839341"/>
                  <a:gd name="connsiteY1" fmla="*/ 36870 h 747451"/>
                  <a:gd name="connsiteX2" fmla="*/ 831968 w 839341"/>
                  <a:gd name="connsiteY2" fmla="*/ 747451 h 747451"/>
                  <a:gd name="connsiteX3" fmla="*/ 44244 w 839341"/>
                  <a:gd name="connsiteY3" fmla="*/ 732703 h 747451"/>
                  <a:gd name="connsiteX4" fmla="*/ 14748 w 839341"/>
                  <a:gd name="connsiteY4" fmla="*/ 337347 h 747451"/>
                  <a:gd name="connsiteX5" fmla="*/ 0 w 839341"/>
                  <a:gd name="connsiteY5" fmla="*/ 0 h 747451"/>
                  <a:gd name="connsiteX0" fmla="*/ 0 w 839341"/>
                  <a:gd name="connsiteY0" fmla="*/ 0 h 747451"/>
                  <a:gd name="connsiteX1" fmla="*/ 839341 w 839341"/>
                  <a:gd name="connsiteY1" fmla="*/ 36870 h 747451"/>
                  <a:gd name="connsiteX2" fmla="*/ 831968 w 839341"/>
                  <a:gd name="connsiteY2" fmla="*/ 747451 h 747451"/>
                  <a:gd name="connsiteX3" fmla="*/ 44244 w 839341"/>
                  <a:gd name="connsiteY3" fmla="*/ 732703 h 747451"/>
                  <a:gd name="connsiteX4" fmla="*/ 14748 w 839341"/>
                  <a:gd name="connsiteY4" fmla="*/ 337347 h 747451"/>
                  <a:gd name="connsiteX5" fmla="*/ 0 w 839341"/>
                  <a:gd name="connsiteY5" fmla="*/ 0 h 747451"/>
                  <a:gd name="connsiteX0" fmla="*/ 8536 w 847877"/>
                  <a:gd name="connsiteY0" fmla="*/ 0 h 747451"/>
                  <a:gd name="connsiteX1" fmla="*/ 847877 w 847877"/>
                  <a:gd name="connsiteY1" fmla="*/ 36870 h 747451"/>
                  <a:gd name="connsiteX2" fmla="*/ 840504 w 847877"/>
                  <a:gd name="connsiteY2" fmla="*/ 747451 h 747451"/>
                  <a:gd name="connsiteX3" fmla="*/ 1161 w 847877"/>
                  <a:gd name="connsiteY3" fmla="*/ 732703 h 747451"/>
                  <a:gd name="connsiteX4" fmla="*/ 23284 w 847877"/>
                  <a:gd name="connsiteY4" fmla="*/ 337347 h 747451"/>
                  <a:gd name="connsiteX5" fmla="*/ 8536 w 847877"/>
                  <a:gd name="connsiteY5" fmla="*/ 0 h 747451"/>
                  <a:gd name="connsiteX0" fmla="*/ 0 w 839341"/>
                  <a:gd name="connsiteY0" fmla="*/ 0 h 747451"/>
                  <a:gd name="connsiteX1" fmla="*/ 839341 w 839341"/>
                  <a:gd name="connsiteY1" fmla="*/ 36870 h 747451"/>
                  <a:gd name="connsiteX2" fmla="*/ 831968 w 839341"/>
                  <a:gd name="connsiteY2" fmla="*/ 747451 h 747451"/>
                  <a:gd name="connsiteX3" fmla="*/ 29496 w 839341"/>
                  <a:gd name="connsiteY3" fmla="*/ 732703 h 747451"/>
                  <a:gd name="connsiteX4" fmla="*/ 14748 w 839341"/>
                  <a:gd name="connsiteY4" fmla="*/ 337347 h 747451"/>
                  <a:gd name="connsiteX5" fmla="*/ 0 w 839341"/>
                  <a:gd name="connsiteY5" fmla="*/ 0 h 74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9341" h="747451">
                    <a:moveTo>
                      <a:pt x="0" y="0"/>
                    </a:moveTo>
                    <a:lnTo>
                      <a:pt x="839341" y="36870"/>
                    </a:lnTo>
                    <a:cubicBezTo>
                      <a:pt x="770515" y="376968"/>
                      <a:pt x="834426" y="517965"/>
                      <a:pt x="831968" y="747451"/>
                    </a:cubicBezTo>
                    <a:lnTo>
                      <a:pt x="29496" y="732703"/>
                    </a:lnTo>
                    <a:cubicBezTo>
                      <a:pt x="19664" y="600918"/>
                      <a:pt x="39329" y="380642"/>
                      <a:pt x="14748" y="337347"/>
                    </a:cubicBezTo>
                    <a:cubicBezTo>
                      <a:pt x="39329" y="254395"/>
                      <a:pt x="4916" y="11244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0" name="テキスト ボックス 2">
              <a:extLst>
                <a:ext uri="{FF2B5EF4-FFF2-40B4-BE49-F238E27FC236}">
                  <a16:creationId xmlns:a16="http://schemas.microsoft.com/office/drawing/2014/main" id="{66B153EF-036B-488F-B474-DC43F4BC7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2650" y="6456212"/>
              <a:ext cx="427402" cy="26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17780" marR="17780">
                <a:lnSpc>
                  <a:spcPts val="12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ja-JP" altLang="en-US" sz="9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貼る</a:t>
              </a:r>
              <a:r>
                <a:rPr lang="en-US" sz="10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lang="ja-JP" sz="12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71" name="テキスト ボックス 2">
              <a:extLst>
                <a:ext uri="{FF2B5EF4-FFF2-40B4-BE49-F238E27FC236}">
                  <a16:creationId xmlns:a16="http://schemas.microsoft.com/office/drawing/2014/main" id="{6109188B-03B9-4B14-9B30-F51E32DDB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403" y="4983726"/>
              <a:ext cx="427402" cy="26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17780" marR="17780">
                <a:lnSpc>
                  <a:spcPts val="12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ja-JP" altLang="en-US" sz="9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貼る</a:t>
              </a:r>
              <a:r>
                <a:rPr lang="en-US" sz="10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 </a:t>
              </a:r>
              <a:endParaRPr lang="ja-JP" sz="12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61" name="右カーブ矢印 260">
              <a:extLst>
                <a:ext uri="{FF2B5EF4-FFF2-40B4-BE49-F238E27FC236}">
                  <a16:creationId xmlns:a16="http://schemas.microsoft.com/office/drawing/2014/main" id="{C56B1425-462D-41B2-957A-8D5C797E9E95}"/>
                </a:ext>
              </a:extLst>
            </p:cNvPr>
            <p:cNvSpPr/>
            <p:nvPr/>
          </p:nvSpPr>
          <p:spPr>
            <a:xfrm rot="16200000" flipH="1" flipV="1">
              <a:off x="5094129" y="4463831"/>
              <a:ext cx="447073" cy="1678251"/>
            </a:xfrm>
            <a:prstGeom prst="curvedRightArrow">
              <a:avLst>
                <a:gd name="adj1" fmla="val 11438"/>
                <a:gd name="adj2" fmla="val 34219"/>
                <a:gd name="adj3" fmla="val 2607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9F19CF19-F142-4728-8FFB-ABCFF8E1DFC0}"/>
              </a:ext>
            </a:extLst>
          </p:cNvPr>
          <p:cNvSpPr/>
          <p:nvPr/>
        </p:nvSpPr>
        <p:spPr>
          <a:xfrm>
            <a:off x="280792" y="9061378"/>
            <a:ext cx="4846951" cy="6742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保管用紙袋の中にもう一枚紙袋を入れ</a:t>
            </a:r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、その紙袋に「その他の</a:t>
            </a:r>
            <a:endParaRPr lang="en-US" altLang="ja-JP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古紙」をためて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内側の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紙袋ごと十文字にしばって集団回収へ</a:t>
            </a:r>
            <a:endParaRPr lang="en-US" altLang="ja-JP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出す</a:t>
            </a:r>
            <a:r>
              <a:rPr lang="ja-JP" altLang="en-US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方法もあります。</a:t>
            </a:r>
            <a:endParaRPr lang="en-US" altLang="ja-JP" sz="1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8" name="環状矢印 21">
            <a:extLst>
              <a:ext uri="{FF2B5EF4-FFF2-40B4-BE49-F238E27FC236}">
                <a16:creationId xmlns:a16="http://schemas.microsoft.com/office/drawing/2014/main" id="{200E9CB3-4AB9-4E12-A029-9061595E757E}"/>
              </a:ext>
            </a:extLst>
          </p:cNvPr>
          <p:cNvSpPr/>
          <p:nvPr/>
        </p:nvSpPr>
        <p:spPr>
          <a:xfrm rot="8854127" flipH="1" flipV="1">
            <a:off x="4677763" y="7468641"/>
            <a:ext cx="880230" cy="752384"/>
          </a:xfrm>
          <a:prstGeom prst="circularArrow">
            <a:avLst>
              <a:gd name="adj1" fmla="val 7916"/>
              <a:gd name="adj2" fmla="val 1191088"/>
              <a:gd name="adj3" fmla="val 21086292"/>
              <a:gd name="adj4" fmla="val 13923242"/>
              <a:gd name="adj5" fmla="val 140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9A982FD7-89B3-40A2-906B-DD7FF6E6064F}"/>
              </a:ext>
            </a:extLst>
          </p:cNvPr>
          <p:cNvSpPr/>
          <p:nvPr/>
        </p:nvSpPr>
        <p:spPr>
          <a:xfrm>
            <a:off x="5232028" y="8842078"/>
            <a:ext cx="1571471" cy="67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</a:pPr>
            <a:r>
              <a:rPr lang="ja-JP" altLang="en-US" sz="1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裏面</a:t>
            </a: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も</a:t>
            </a:r>
            <a:endParaRPr lang="en-US" alt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ご確認ください。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16A816-8AE1-438F-82CC-EE735459C80A}"/>
              </a:ext>
            </a:extLst>
          </p:cNvPr>
          <p:cNvSpPr txBox="1"/>
          <p:nvPr/>
        </p:nvSpPr>
        <p:spPr>
          <a:xfrm>
            <a:off x="865585" y="4983550"/>
            <a:ext cx="2107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9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使用例２は説明書をご覧ください。</a:t>
            </a:r>
            <a:endParaRPr lang="ja-JP" altLang="ja-JP" sz="9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4" name="二等辺三角形 63">
            <a:extLst>
              <a:ext uri="{FF2B5EF4-FFF2-40B4-BE49-F238E27FC236}">
                <a16:creationId xmlns:a16="http://schemas.microsoft.com/office/drawing/2014/main" id="{37111DEA-641E-42BC-A24D-BD36899997D3}"/>
              </a:ext>
            </a:extLst>
          </p:cNvPr>
          <p:cNvSpPr/>
          <p:nvPr/>
        </p:nvSpPr>
        <p:spPr>
          <a:xfrm>
            <a:off x="527810" y="8306490"/>
            <a:ext cx="528756" cy="4798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Text Box 13">
            <a:extLst>
              <a:ext uri="{FF2B5EF4-FFF2-40B4-BE49-F238E27FC236}">
                <a16:creationId xmlns:a16="http://schemas.microsoft.com/office/drawing/2014/main" id="{4834C2C5-C8CF-423A-A005-0518BD4A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89" y="8515978"/>
            <a:ext cx="1021598" cy="5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2800" b="1" kern="100" dirty="0">
                <a:solidFill>
                  <a:schemeClr val="bg1"/>
                </a:solidFill>
                <a:effectLst/>
                <a:latin typeface="AR P浪漫明朝体U" panose="02020A00000000000000" pitchFamily="18" charset="-128"/>
                <a:ea typeface="AR P浪漫明朝体U" panose="02020A00000000000000" pitchFamily="18" charset="-128"/>
                <a:cs typeface="メイリオ" panose="020B0604030504040204" pitchFamily="50" charset="-128"/>
              </a:rPr>
              <a:t>！</a:t>
            </a:r>
            <a:endParaRPr lang="ja-JP" sz="1600" kern="100" dirty="0">
              <a:solidFill>
                <a:schemeClr val="bg1"/>
              </a:solidFill>
              <a:effectLst/>
              <a:latin typeface="AR P浪漫明朝体U" panose="02020A00000000000000" pitchFamily="18" charset="-128"/>
              <a:ea typeface="AR P浪漫明朝体U" panose="02020A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6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2">
            <a:extLst>
              <a:ext uri="{FF2B5EF4-FFF2-40B4-BE49-F238E27FC236}">
                <a16:creationId xmlns:a16="http://schemas.microsoft.com/office/drawing/2014/main" id="{0937EDFB-02EB-4AC6-ABDA-5DB0DC59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26" y="8401544"/>
            <a:ext cx="6228795" cy="12441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■集団回収、保管用紙袋作成キットの配布に関する問い合わせ先</a:t>
            </a:r>
            <a:endParaRPr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b="1" u="sng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会（担当：</a:t>
            </a:r>
            <a:r>
              <a:rPr lang="ja-JP" altLang="en-US" sz="1100" u="sng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　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　　</a:t>
            </a:r>
            <a:r>
              <a:rPr lang="ja-JP" altLang="en-US" sz="1100" u="sng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　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u="sng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</a:t>
            </a:r>
            <a:endParaRPr lang="en-US" altLang="ja-JP" sz="1100" u="sng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■その他の古紙の分別、保管用紙袋作成キットの使い方に関する問い合わせ先</a:t>
            </a:r>
            <a:endParaRPr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堺市　資源循環推進課　　</a:t>
            </a:r>
            <a:r>
              <a:rPr lang="ja-JP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072‐228-7479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メール：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shijyun@city.sakai.lg.jp</a:t>
            </a:r>
            <a:endParaRPr lang="ja-JP" alt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8B19F3E-91C9-4F19-B8C8-6C12161C308F}"/>
              </a:ext>
            </a:extLst>
          </p:cNvPr>
          <p:cNvSpPr/>
          <p:nvPr/>
        </p:nvSpPr>
        <p:spPr>
          <a:xfrm>
            <a:off x="-13788" y="3110605"/>
            <a:ext cx="6881697" cy="39882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85843223-D3F9-465C-AB3A-F1CB23E79AD6}"/>
              </a:ext>
            </a:extLst>
          </p:cNvPr>
          <p:cNvSpPr/>
          <p:nvPr/>
        </p:nvSpPr>
        <p:spPr>
          <a:xfrm>
            <a:off x="-23697" y="180307"/>
            <a:ext cx="6881697" cy="4200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7" name="テキスト ボックス 2">
            <a:extLst>
              <a:ext uri="{FF2B5EF4-FFF2-40B4-BE49-F238E27FC236}">
                <a16:creationId xmlns:a16="http://schemas.microsoft.com/office/drawing/2014/main" id="{CB5C4AD8-4F0B-4626-A5C9-ACD17CD8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0" y="7984079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/>
            <a:r>
              <a:rPr lang="ja-JP" sz="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堺市環境マスコット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キャラクター「ムーやん」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2">
            <a:extLst>
              <a:ext uri="{FF2B5EF4-FFF2-40B4-BE49-F238E27FC236}">
                <a16:creationId xmlns:a16="http://schemas.microsoft.com/office/drawing/2014/main" id="{9C769485-6F77-40C9-A2BA-905406EB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1" y="698307"/>
            <a:ext cx="6419612" cy="241601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新聞・雑誌・段ボール・紙パック以外の、リサイクルできる紙資源のことです。</a:t>
            </a:r>
          </a:p>
          <a:p>
            <a:pPr algn="l">
              <a:lnSpc>
                <a:spcPts val="400"/>
              </a:lnSpc>
            </a:pP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</a:pP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【例】</a:t>
            </a:r>
          </a:p>
          <a:p>
            <a:pPr marL="63500" indent="1524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</a:p>
          <a:p>
            <a:pPr marL="63500" indent="165100" algn="just"/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ts val="2000"/>
              </a:lnSpc>
            </a:pPr>
            <a:endParaRPr lang="en-US" altLang="ja-JP" sz="9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700"/>
              </a:lnSpc>
            </a:pPr>
            <a:r>
              <a:rPr lang="en-US" altLang="ja-JP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紙以外の部分（金具やビニール、プラスチックなど）は取り除</a:t>
            </a:r>
            <a:r>
              <a:rPr lang="ja-JP" altLang="en-US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いてください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700"/>
              </a:lnSpc>
            </a:pPr>
            <a:r>
              <a:rPr lang="en-US" altLang="ja-JP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紙箱は開いて平らにし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てください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。メモなど小さな古紙は、雑誌への挟み込みも可能です。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000" kern="100" dirty="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2065288-875B-4C69-AF71-1B5BFAF42498}"/>
              </a:ext>
            </a:extLst>
          </p:cNvPr>
          <p:cNvGrpSpPr/>
          <p:nvPr/>
        </p:nvGrpSpPr>
        <p:grpSpPr>
          <a:xfrm>
            <a:off x="385019" y="1052517"/>
            <a:ext cx="6226456" cy="968964"/>
            <a:chOff x="0" y="2586"/>
            <a:chExt cx="6226456" cy="968964"/>
          </a:xfrm>
        </p:grpSpPr>
        <p:pic>
          <p:nvPicPr>
            <p:cNvPr id="80" name="図 79" descr="紙箱">
              <a:extLst>
                <a:ext uri="{FF2B5EF4-FFF2-40B4-BE49-F238E27FC236}">
                  <a16:creationId xmlns:a16="http://schemas.microsoft.com/office/drawing/2014/main" id="{655D754F-7097-4A25-B2E4-414D7E5D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"/>
              <a:ext cx="537210" cy="781050"/>
            </a:xfrm>
            <a:prstGeom prst="rect">
              <a:avLst/>
            </a:prstGeom>
            <a:noFill/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E75DEFF6-00A5-43AC-93A7-B7EC16378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08" b="20189"/>
            <a:stretch/>
          </p:blipFill>
          <p:spPr bwMode="auto">
            <a:xfrm rot="21323757">
              <a:off x="2568305" y="365092"/>
              <a:ext cx="1047750" cy="5784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図 81" descr="ティッシュの箱">
              <a:extLst>
                <a:ext uri="{FF2B5EF4-FFF2-40B4-BE49-F238E27FC236}">
                  <a16:creationId xmlns:a16="http://schemas.microsoft.com/office/drawing/2014/main" id="{DD94F4C7-0D44-4972-ACA9-CFCA9C40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507" y="333394"/>
              <a:ext cx="847090" cy="593090"/>
            </a:xfrm>
            <a:prstGeom prst="rect">
              <a:avLst/>
            </a:prstGeom>
            <a:noFill/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C73C332D-0BE3-4D49-B82D-C49FE38F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7572">
              <a:off x="4333044" y="49377"/>
              <a:ext cx="545465" cy="684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図 83" descr="広告ちらし-1">
              <a:extLst>
                <a:ext uri="{FF2B5EF4-FFF2-40B4-BE49-F238E27FC236}">
                  <a16:creationId xmlns:a16="http://schemas.microsoft.com/office/drawing/2014/main" id="{1A868D47-14BB-4848-9AA6-7E8244F71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98" y="2586"/>
              <a:ext cx="612775" cy="79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図 84" descr="カタログ">
              <a:extLst>
                <a:ext uri="{FF2B5EF4-FFF2-40B4-BE49-F238E27FC236}">
                  <a16:creationId xmlns:a16="http://schemas.microsoft.com/office/drawing/2014/main" id="{0956B631-0BB2-4DAF-96E6-482B69E16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6475">
              <a:off x="4150171" y="184907"/>
              <a:ext cx="551815" cy="711835"/>
            </a:xfrm>
            <a:prstGeom prst="rect">
              <a:avLst/>
            </a:prstGeom>
            <a:noFill/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7C19C7D6-537C-4A0E-BCB1-90329156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76" y="46262"/>
              <a:ext cx="1097280" cy="861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Text Box 282">
            <a:extLst>
              <a:ext uri="{FF2B5EF4-FFF2-40B4-BE49-F238E27FC236}">
                <a16:creationId xmlns:a16="http://schemas.microsoft.com/office/drawing/2014/main" id="{583B0399-34CD-4A03-9C77-DA75A043D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09" y="193817"/>
            <a:ext cx="2617823" cy="4749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その他の古紙って？ </a:t>
            </a:r>
            <a:endParaRPr lang="ja-JP" sz="9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55A13ED-2968-4154-B216-B33C98648472}"/>
              </a:ext>
            </a:extLst>
          </p:cNvPr>
          <p:cNvGrpSpPr/>
          <p:nvPr/>
        </p:nvGrpSpPr>
        <p:grpSpPr>
          <a:xfrm>
            <a:off x="88313" y="2043960"/>
            <a:ext cx="6542686" cy="545923"/>
            <a:chOff x="-108935" y="-190569"/>
            <a:chExt cx="6542686" cy="556036"/>
          </a:xfrm>
        </p:grpSpPr>
        <p:sp>
          <p:nvSpPr>
            <p:cNvPr id="89" name="テキスト ボックス 2">
              <a:extLst>
                <a:ext uri="{FF2B5EF4-FFF2-40B4-BE49-F238E27FC236}">
                  <a16:creationId xmlns:a16="http://schemas.microsoft.com/office/drawing/2014/main" id="{00E0CC9D-8C5D-4B30-AE2F-2D4329A87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8935" y="-109901"/>
              <a:ext cx="1333500" cy="47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●お菓子の紙箱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endParaRPr 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endParaRPr 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0" name="テキスト ボックス 2">
              <a:extLst>
                <a:ext uri="{FF2B5EF4-FFF2-40B4-BE49-F238E27FC236}">
                  <a16:creationId xmlns:a16="http://schemas.microsoft.com/office/drawing/2014/main" id="{79B498DB-5472-428F-B1E0-420B6448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149" y="-189223"/>
              <a:ext cx="12954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53035" indent="-1530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●チラシ・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L="133350" algn="di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パンフレット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1" name="テキスト ボックス 2">
              <a:extLst>
                <a:ext uri="{FF2B5EF4-FFF2-40B4-BE49-F238E27FC236}">
                  <a16:creationId xmlns:a16="http://schemas.microsoft.com/office/drawing/2014/main" id="{AEBEC5E7-6109-4C77-B30F-F97C909C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424" y="-190569"/>
              <a:ext cx="113632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53035" indent="-1530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●メモ用紙</a:t>
              </a:r>
              <a:endParaRPr lang="en-US" altLang="ja-JP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L="153035" indent="-153035" algn="just"/>
              <a:r>
                <a:rPr lang="ja-JP" altLang="en-US" sz="12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プリント類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2" name="テキスト ボックス 2">
              <a:extLst>
                <a:ext uri="{FF2B5EF4-FFF2-40B4-BE49-F238E27FC236}">
                  <a16:creationId xmlns:a16="http://schemas.microsoft.com/office/drawing/2014/main" id="{C4303028-FE31-4A23-BF0F-CD4F4EBA9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975" y="-97016"/>
              <a:ext cx="914400" cy="38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●包装紙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　　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3" name="テキスト ボックス 2">
              <a:extLst>
                <a:ext uri="{FF2B5EF4-FFF2-40B4-BE49-F238E27FC236}">
                  <a16:creationId xmlns:a16="http://schemas.microsoft.com/office/drawing/2014/main" id="{7EF4D295-75DB-4A7A-9138-5359AD7B6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683" y="-184417"/>
              <a:ext cx="1562100" cy="51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●ティッシュの紙箱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114300" algn="just"/>
              <a:r>
                <a:rPr lang="ja-JP" sz="9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（ビニールは取り除く）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テキスト ボックス 2">
            <a:extLst>
              <a:ext uri="{FF2B5EF4-FFF2-40B4-BE49-F238E27FC236}">
                <a16:creationId xmlns:a16="http://schemas.microsoft.com/office/drawing/2014/main" id="{1DB2D04E-92FC-4CA4-A3A6-B2E2128BF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1" y="3612230"/>
            <a:ext cx="6010837" cy="374113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ja-JP" sz="1400" u="sng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リサイクルできない紙類は</a:t>
            </a:r>
            <a:r>
              <a:rPr lang="ja-JP" sz="1800" b="1" u="sng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生活ごみ</a:t>
            </a:r>
            <a:r>
              <a:rPr lang="ja-JP" altLang="en-US" sz="1400" u="sng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として排出してください。</a:t>
            </a:r>
            <a:endParaRPr lang="en-US" altLang="ja-JP" sz="1400" u="sng" kern="100" dirty="0">
              <a:ln>
                <a:noFill/>
              </a:ln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例</a:t>
            </a:r>
            <a:r>
              <a:rPr lang="en-US" altLang="ja-JP" sz="14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EF0B3225-4D7C-4E6F-BE65-1EA66D308F9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0" y="4883340"/>
            <a:ext cx="637921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C7017D92-0DE2-4E6B-8AAA-1075D7FADA6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5" y="4114218"/>
            <a:ext cx="6208938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Text Box 283">
            <a:extLst>
              <a:ext uri="{FF2B5EF4-FFF2-40B4-BE49-F238E27FC236}">
                <a16:creationId xmlns:a16="http://schemas.microsoft.com/office/drawing/2014/main" id="{1677AC17-C352-4CDC-9AE2-FF5D610D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99" y="5589703"/>
            <a:ext cx="6690425" cy="9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ts val="1600"/>
              </a:lnSpc>
            </a:pP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×写真　　×油紙　　×金、銀などの金属が箔押しされた紙　×昇華転写紙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（アイロンプリント紙、靴やカバンの詰め物など）　</a:t>
            </a: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×感熱性発泡紙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（立体コピー紙、主に点字関係で使用されるもので、熱を加えたところが盛り上がる紙）　</a:t>
            </a: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×複合素材の紙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（プラスチックフィルムやアルミ箔などを貼り合わせたもの）　</a:t>
            </a: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×合成紙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（プラスチック製品で、正確には紙でないもの）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65100">
              <a:lnSpc>
                <a:spcPts val="1600"/>
              </a:lnSpc>
            </a:pPr>
            <a:r>
              <a:rPr 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en-US" sz="1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0" name="Text Box 282">
            <a:extLst>
              <a:ext uri="{FF2B5EF4-FFF2-40B4-BE49-F238E27FC236}">
                <a16:creationId xmlns:a16="http://schemas.microsoft.com/office/drawing/2014/main" id="{CBC5FF48-B8F3-45EB-9C44-0BAF9739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0" y="3110605"/>
            <a:ext cx="2972653" cy="4749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600" b="1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これらは混ぜないで！</a:t>
            </a: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sz="9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1" name="十字形 110">
            <a:extLst>
              <a:ext uri="{FF2B5EF4-FFF2-40B4-BE49-F238E27FC236}">
                <a16:creationId xmlns:a16="http://schemas.microsoft.com/office/drawing/2014/main" id="{8BD3F043-B1F2-459C-8418-F1CB8F37F24B}"/>
              </a:ext>
            </a:extLst>
          </p:cNvPr>
          <p:cNvSpPr/>
          <p:nvPr/>
        </p:nvSpPr>
        <p:spPr>
          <a:xfrm rot="18933164">
            <a:off x="2501245" y="3057587"/>
            <a:ext cx="490855" cy="509270"/>
          </a:xfrm>
          <a:prstGeom prst="plus">
            <a:avLst>
              <a:gd name="adj" fmla="val 398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289C2FCF-3CEF-4F1B-9194-33E83AAD04E6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44" b="97436" l="395" r="88933">
                        <a14:foregroundMark x1="40316" y1="8013" x2="40316" y2="8013"/>
                        <a14:foregroundMark x1="39526" y1="5128" x2="39526" y2="5128"/>
                        <a14:foregroundMark x1="49802" y1="2564" x2="37945" y2="2244"/>
                        <a14:foregroundMark x1="59289" y1="92308" x2="59289" y2="92308"/>
                        <a14:foregroundMark x1="57312" y1="76603" x2="57312" y2="76603"/>
                        <a14:foregroundMark x1="30830" y1="76923" x2="30830" y2="76923"/>
                        <a14:foregroundMark x1="57312" y1="65064" x2="57312" y2="65064"/>
                        <a14:foregroundMark x1="32806" y1="97756" x2="32806" y2="97756"/>
                        <a14:foregroundMark x1="58893" y1="97115" x2="58893" y2="97115"/>
                        <a14:foregroundMark x1="56917" y1="68269" x2="56917" y2="68269"/>
                        <a14:foregroundMark x1="30830" y1="66667" x2="30830" y2="66667"/>
                        <a14:foregroundMark x1="3953" y1="55769" x2="3953" y2="55769"/>
                        <a14:foregroundMark x1="4743" y1="65705" x2="4743" y2="65705"/>
                        <a14:foregroundMark x1="3162" y1="66667" x2="3162" y2="66667"/>
                        <a14:foregroundMark x1="3162" y1="56731" x2="3162" y2="56731"/>
                        <a14:foregroundMark x1="3162" y1="56731" x2="3162" y2="56731"/>
                        <a14:foregroundMark x1="1581" y1="56731" x2="395" y2="56731"/>
                        <a14:foregroundMark x1="4348" y1="66987" x2="4348" y2="66987"/>
                        <a14:foregroundMark x1="83794" y1="55449" x2="83794" y2="55449"/>
                        <a14:foregroundMark x1="81818" y1="56410" x2="84980" y2="56090"/>
                        <a14:foregroundMark x1="83399" y1="55449" x2="84585" y2="56410"/>
                        <a14:foregroundMark x1="84980" y1="55769" x2="84980" y2="55769"/>
                        <a14:foregroundMark x1="86166" y1="55128" x2="86166" y2="55128"/>
                        <a14:foregroundMark x1="86957" y1="55769" x2="86957" y2="55769"/>
                        <a14:foregroundMark x1="86561" y1="54808" x2="86561" y2="54808"/>
                        <a14:foregroundMark x1="85375" y1="54808" x2="85375" y2="54808"/>
                        <a14:foregroundMark x1="86166" y1="66987" x2="86166" y2="66987"/>
                        <a14:foregroundMark x1="83794" y1="66346" x2="83794" y2="66346"/>
                        <a14:foregroundMark x1="80632" y1="64423" x2="83399" y2="65385"/>
                        <a14:foregroundMark x1="83004" y1="66026" x2="84980" y2="66667"/>
                        <a14:foregroundMark x1="2767" y1="55769" x2="6719" y2="56410"/>
                        <a14:foregroundMark x1="1581" y1="56410" x2="1581" y2="56410"/>
                        <a14:foregroundMark x1="4743" y1="65385" x2="3953" y2="66987"/>
                        <a14:foregroundMark x1="2767" y1="66346" x2="5929" y2="64744"/>
                        <a14:foregroundMark x1="2372" y1="67628" x2="7115" y2="6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0" y="6681896"/>
            <a:ext cx="1029357" cy="12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テキスト ボックス 2">
            <a:extLst>
              <a:ext uri="{FF2B5EF4-FFF2-40B4-BE49-F238E27FC236}">
                <a16:creationId xmlns:a16="http://schemas.microsoft.com/office/drawing/2014/main" id="{8092FD53-EE24-4D8C-9D19-CCBE7984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4" y="6316281"/>
            <a:ext cx="6626225" cy="3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altLang="ja-JP" sz="1200" b="1" kern="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b="1" kern="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これらは、</a:t>
            </a:r>
            <a:r>
              <a:rPr lang="ja-JP" sz="1200" b="1" kern="100" dirty="0">
                <a:effectLst/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紙製容器包装のリサイクルマーク　　がついていても、リサイクルできません！</a:t>
            </a:r>
          </a:p>
        </p:txBody>
      </p:sp>
      <p:pic>
        <p:nvPicPr>
          <p:cNvPr id="114" name="図 113" descr="paper">
            <a:extLst>
              <a:ext uri="{FF2B5EF4-FFF2-40B4-BE49-F238E27FC236}">
                <a16:creationId xmlns:a16="http://schemas.microsoft.com/office/drawing/2014/main" id="{299C4ABE-58EB-4BA9-A972-19C88B0AA6F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98" y="6306166"/>
            <a:ext cx="240133" cy="25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吹き出し: 角を丸めた四角形 114">
            <a:extLst>
              <a:ext uri="{FF2B5EF4-FFF2-40B4-BE49-F238E27FC236}">
                <a16:creationId xmlns:a16="http://schemas.microsoft.com/office/drawing/2014/main" id="{30A62321-B655-4D26-8CC1-0B1A5602C69A}"/>
              </a:ext>
            </a:extLst>
          </p:cNvPr>
          <p:cNvSpPr/>
          <p:nvPr/>
        </p:nvSpPr>
        <p:spPr>
          <a:xfrm>
            <a:off x="1412582" y="6781020"/>
            <a:ext cx="2117349" cy="1081434"/>
          </a:xfrm>
          <a:prstGeom prst="wedgeRoundRectCallout">
            <a:avLst>
              <a:gd name="adj1" fmla="val -55817"/>
              <a:gd name="adj2" fmla="val 12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角丸四角形吹き出し 11">
            <a:extLst>
              <a:ext uri="{FF2B5EF4-FFF2-40B4-BE49-F238E27FC236}">
                <a16:creationId xmlns:a16="http://schemas.microsoft.com/office/drawing/2014/main" id="{8403A4C8-5D4B-4333-A80D-CBA5D3FE4481}"/>
              </a:ext>
            </a:extLst>
          </p:cNvPr>
          <p:cNvSpPr/>
          <p:nvPr/>
        </p:nvSpPr>
        <p:spPr>
          <a:xfrm>
            <a:off x="2686809" y="6848805"/>
            <a:ext cx="3792220" cy="921385"/>
          </a:xfrm>
          <a:prstGeom prst="wedgeRoundRectCallout">
            <a:avLst>
              <a:gd name="adj1" fmla="val 48670"/>
              <a:gd name="adj2" fmla="val -3594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9" name="Text Box 178">
            <a:extLst>
              <a:ext uri="{FF2B5EF4-FFF2-40B4-BE49-F238E27FC236}">
                <a16:creationId xmlns:a16="http://schemas.microsoft.com/office/drawing/2014/main" id="{F370FC79-FD09-4689-8ECC-DCFCFC11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891" y="6977202"/>
            <a:ext cx="2021625" cy="48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ja-JP" sz="1100" kern="10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対象品目や出し方等の詳細は</a:t>
            </a:r>
            <a:endParaRPr lang="en-US" altLang="ja-JP" sz="1100" kern="10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1100" kern="10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堺市ホームページでも</a:t>
            </a:r>
            <a:endParaRPr lang="en-US" altLang="ja-JP" sz="1100" kern="10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1100" kern="10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紹介しています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A8AD649-D156-4C04-ADE0-6F2A1C34B3DB}"/>
              </a:ext>
            </a:extLst>
          </p:cNvPr>
          <p:cNvGrpSpPr/>
          <p:nvPr/>
        </p:nvGrpSpPr>
        <p:grpSpPr>
          <a:xfrm>
            <a:off x="3417151" y="7665114"/>
            <a:ext cx="2218016" cy="383787"/>
            <a:chOff x="-88067" y="21480"/>
            <a:chExt cx="1600002" cy="288925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10A4089E-7528-4522-8DB4-FCBFD72E62F8}"/>
                </a:ext>
              </a:extLst>
            </p:cNvPr>
            <p:cNvGrpSpPr/>
            <p:nvPr/>
          </p:nvGrpSpPr>
          <p:grpSpPr>
            <a:xfrm>
              <a:off x="76200" y="38100"/>
              <a:ext cx="1435735" cy="231775"/>
              <a:chOff x="0" y="0"/>
              <a:chExt cx="1435735" cy="231775"/>
            </a:xfrm>
          </p:grpSpPr>
          <p:sp>
            <p:nvSpPr>
              <p:cNvPr id="124" name="角丸四角形 28">
                <a:extLst>
                  <a:ext uri="{FF2B5EF4-FFF2-40B4-BE49-F238E27FC236}">
                    <a16:creationId xmlns:a16="http://schemas.microsoft.com/office/drawing/2014/main" id="{5EBB3101-F72F-49B1-B78B-0CCA30957FB9}"/>
                  </a:ext>
                </a:extLst>
              </p:cNvPr>
              <p:cNvSpPr/>
              <p:nvPr/>
            </p:nvSpPr>
            <p:spPr>
              <a:xfrm>
                <a:off x="0" y="0"/>
                <a:ext cx="1433830" cy="2317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5" name="角丸四角形 31">
                <a:extLst>
                  <a:ext uri="{FF2B5EF4-FFF2-40B4-BE49-F238E27FC236}">
                    <a16:creationId xmlns:a16="http://schemas.microsoft.com/office/drawing/2014/main" id="{0C81B332-3421-46D2-9935-5D1A344B1AAE}"/>
                  </a:ext>
                </a:extLst>
              </p:cNvPr>
              <p:cNvSpPr/>
              <p:nvPr/>
            </p:nvSpPr>
            <p:spPr>
              <a:xfrm>
                <a:off x="1152525" y="0"/>
                <a:ext cx="283210" cy="23177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DDEF16AD-3940-4A4F-9547-EFCBF843AD88}"/>
                  </a:ext>
                </a:extLst>
              </p:cNvPr>
              <p:cNvGrpSpPr/>
              <p:nvPr/>
            </p:nvGrpSpPr>
            <p:grpSpPr>
              <a:xfrm>
                <a:off x="1189039" y="16433"/>
                <a:ext cx="186713" cy="187222"/>
                <a:chOff x="27885" y="18235"/>
                <a:chExt cx="192905" cy="207739"/>
              </a:xfrm>
            </p:grpSpPr>
            <p:sp>
              <p:nvSpPr>
                <p:cNvPr id="127" name="ドーナツ 218183">
                  <a:extLst>
                    <a:ext uri="{FF2B5EF4-FFF2-40B4-BE49-F238E27FC236}">
                      <a16:creationId xmlns:a16="http://schemas.microsoft.com/office/drawing/2014/main" id="{B865EC97-B45C-4139-9457-193317E7B8D8}"/>
                    </a:ext>
                  </a:extLst>
                </p:cNvPr>
                <p:cNvSpPr/>
                <p:nvPr/>
              </p:nvSpPr>
              <p:spPr>
                <a:xfrm>
                  <a:off x="27885" y="18235"/>
                  <a:ext cx="160983" cy="180431"/>
                </a:xfrm>
                <a:prstGeom prst="donut">
                  <a:avLst>
                    <a:gd name="adj" fmla="val 1354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  <p:cxnSp>
              <p:nvCxnSpPr>
                <p:cNvPr id="128" name="直線コネクタ 127">
                  <a:extLst>
                    <a:ext uri="{FF2B5EF4-FFF2-40B4-BE49-F238E27FC236}">
                      <a16:creationId xmlns:a16="http://schemas.microsoft.com/office/drawing/2014/main" id="{D1AA94A4-943B-4EC6-8C7C-45734C599B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925" y="161925"/>
                  <a:ext cx="58865" cy="640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ACC3C0E3-1CD2-4D95-B654-53B7FCE79D46}"/>
                </a:ext>
              </a:extLst>
            </p:cNvPr>
            <p:cNvSpPr/>
            <p:nvPr/>
          </p:nvSpPr>
          <p:spPr>
            <a:xfrm>
              <a:off x="-88067" y="21480"/>
              <a:ext cx="1275698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sz="105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堺市 その他の古紙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21" name="図 120">
            <a:extLst>
              <a:ext uri="{FF2B5EF4-FFF2-40B4-BE49-F238E27FC236}">
                <a16:creationId xmlns:a16="http://schemas.microsoft.com/office/drawing/2014/main" id="{EFA70D51-A919-4E87-A7B0-7DDEE77521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7291" y="6816587"/>
            <a:ext cx="897879" cy="8603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FA083461-B623-4934-ACB6-88ED09F5BB81}"/>
              </a:ext>
            </a:extLst>
          </p:cNvPr>
          <p:cNvSpPr/>
          <p:nvPr/>
        </p:nvSpPr>
        <p:spPr>
          <a:xfrm>
            <a:off x="1482774" y="6871218"/>
            <a:ext cx="2104989" cy="956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</a:pP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リサイクルできない紙類が混ざると、他のリサイクル可能な紙もリサイクルできなくなっちゃう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んです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…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6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822</Words>
  <Application>Microsoft Office PowerPoint</Application>
  <PresentationFormat>A4 210 x 297 mm</PresentationFormat>
  <Paragraphs>106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AR P浪漫明朝体U</vt:lpstr>
      <vt:lpstr>AR浪漫明朝体U</vt:lpstr>
      <vt:lpstr>HGP創英角ｺﾞｼｯｸUB</vt:lpstr>
      <vt:lpstr>HG丸ｺﾞｼｯｸM-PRO</vt:lpstr>
      <vt:lpstr>ＭＳ Ｐゴシック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堺市</dc:creator>
  <cp:lastModifiedBy>堺市</cp:lastModifiedBy>
  <cp:revision>42</cp:revision>
  <dcterms:created xsi:type="dcterms:W3CDTF">2024-05-31T05:34:16Z</dcterms:created>
  <dcterms:modified xsi:type="dcterms:W3CDTF">2024-07-23T02:26:09Z</dcterms:modified>
</cp:coreProperties>
</file>