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1" r:id="rId2"/>
    <p:sldId id="256" r:id="rId3"/>
    <p:sldId id="273" r:id="rId4"/>
    <p:sldId id="263" r:id="rId5"/>
    <p:sldId id="264" r:id="rId6"/>
    <p:sldId id="265" r:id="rId7"/>
    <p:sldId id="277" r:id="rId8"/>
    <p:sldId id="276" r:id="rId9"/>
    <p:sldId id="268" r:id="rId10"/>
    <p:sldId id="269" r:id="rId11"/>
    <p:sldId id="267" r:id="rId12"/>
    <p:sldId id="271" r:id="rId13"/>
    <p:sldId id="274" r:id="rId14"/>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47" d="100"/>
          <a:sy n="47" d="100"/>
        </p:scale>
        <p:origin x="14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D1EC9-F269-4216-981D-3D8FA6D99346}" type="datetimeFigureOut">
              <a:rPr kumimoji="1" lang="ja-JP" altLang="en-US" smtClean="0"/>
              <a:t>2023/3/15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2351E-F1E5-428F-B0FE-6CB8DF8B064A}" type="slidenum">
              <a:rPr kumimoji="1" lang="ja-JP" altLang="en-US" smtClean="0"/>
              <a:t>‹#›</a:t>
            </a:fld>
            <a:endParaRPr kumimoji="1" lang="ja-JP" altLang="en-US"/>
          </a:p>
        </p:txBody>
      </p:sp>
    </p:spTree>
    <p:extLst>
      <p:ext uri="{BB962C8B-B14F-4D97-AF65-F5344CB8AC3E}">
        <p14:creationId xmlns:p14="http://schemas.microsoft.com/office/powerpoint/2010/main" val="876116395"/>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12351E-F1E5-428F-B0FE-6CB8DF8B064A}" type="slidenum">
              <a:rPr kumimoji="1" lang="ja-JP" altLang="en-US" smtClean="0"/>
              <a:t>4</a:t>
            </a:fld>
            <a:endParaRPr kumimoji="1" lang="ja-JP" altLang="en-US"/>
          </a:p>
        </p:txBody>
      </p:sp>
    </p:spTree>
    <p:extLst>
      <p:ext uri="{BB962C8B-B14F-4D97-AF65-F5344CB8AC3E}">
        <p14:creationId xmlns:p14="http://schemas.microsoft.com/office/powerpoint/2010/main" val="362059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7D89DD6-053F-404B-9DE1-7136D7918530}" type="slidenum">
              <a:rPr kumimoji="1" lang="ja-JP" altLang="en-US" smtClean="0"/>
              <a:t>6</a:t>
            </a:fld>
            <a:endParaRPr kumimoji="1" lang="ja-JP" altLang="en-US"/>
          </a:p>
        </p:txBody>
      </p:sp>
    </p:spTree>
    <p:extLst>
      <p:ext uri="{BB962C8B-B14F-4D97-AF65-F5344CB8AC3E}">
        <p14:creationId xmlns:p14="http://schemas.microsoft.com/office/powerpoint/2010/main" val="237916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12351E-F1E5-428F-B0FE-6CB8DF8B064A}" type="slidenum">
              <a:rPr kumimoji="1" lang="ja-JP" altLang="en-US" smtClean="0"/>
              <a:t>8</a:t>
            </a:fld>
            <a:endParaRPr kumimoji="1" lang="ja-JP" altLang="en-US"/>
          </a:p>
        </p:txBody>
      </p:sp>
    </p:spTree>
    <p:extLst>
      <p:ext uri="{BB962C8B-B14F-4D97-AF65-F5344CB8AC3E}">
        <p14:creationId xmlns:p14="http://schemas.microsoft.com/office/powerpoint/2010/main" val="66918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159191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408005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143308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45845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337704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226478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141058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323841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329000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40222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8D3456-F59B-4AF3-904F-5AB6389E6823}" type="datetimeFigureOut">
              <a:rPr kumimoji="1" lang="ja-JP" altLang="en-US" smtClean="0"/>
              <a:t>2023/3/15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308784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48D3456-F59B-4AF3-904F-5AB6389E6823}" type="datetimeFigureOut">
              <a:rPr kumimoji="1" lang="ja-JP" altLang="en-US" smtClean="0"/>
              <a:t>2023/3/15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CB66D24-78BC-40D9-ABD4-CCAA9356235A}" type="slidenum">
              <a:rPr kumimoji="1" lang="ja-JP" altLang="en-US" smtClean="0"/>
              <a:t>‹#›</a:t>
            </a:fld>
            <a:endParaRPr kumimoji="1" lang="ja-JP" altLang="en-US"/>
          </a:p>
        </p:txBody>
      </p:sp>
    </p:spTree>
    <p:extLst>
      <p:ext uri="{BB962C8B-B14F-4D97-AF65-F5344CB8AC3E}">
        <p14:creationId xmlns:p14="http://schemas.microsoft.com/office/powerpoint/2010/main" val="3581935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07375" y="834392"/>
            <a:ext cx="9819410" cy="3651365"/>
          </a:xfrm>
          <a:prstGeom prst="rect">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3360" b="1" dirty="0">
                <a:solidFill>
                  <a:schemeClr val="bg1"/>
                </a:solidFill>
                <a:latin typeface="Meiryo UI" panose="020B0604030504040204" pitchFamily="50" charset="-128"/>
                <a:ea typeface="Meiryo UI" panose="020B0604030504040204" pitchFamily="50" charset="-128"/>
              </a:rPr>
              <a:t>令和４年度　</a:t>
            </a:r>
            <a:r>
              <a:rPr lang="ja-JP" altLang="en-US" sz="3780" b="1" dirty="0">
                <a:solidFill>
                  <a:schemeClr val="bg1"/>
                </a:solidFill>
                <a:latin typeface="Meiryo UI" panose="020B0604030504040204" pitchFamily="50" charset="-128"/>
                <a:ea typeface="Meiryo UI" panose="020B0604030504040204" pitchFamily="50" charset="-128"/>
              </a:rPr>
              <a:t>堺市医療的ケア児等支援連絡会議</a:t>
            </a:r>
            <a:endParaRPr lang="en-US" altLang="ja-JP" sz="3780" b="1" dirty="0">
              <a:solidFill>
                <a:schemeClr val="bg1"/>
              </a:solidFill>
              <a:latin typeface="Meiryo UI" panose="020B0604030504040204" pitchFamily="50" charset="-128"/>
              <a:ea typeface="Meiryo UI" panose="020B0604030504040204" pitchFamily="50" charset="-128"/>
            </a:endParaRPr>
          </a:p>
          <a:p>
            <a:pPr algn="ctr"/>
            <a:endParaRPr lang="en-US" altLang="ja-JP" sz="3360" b="1" dirty="0">
              <a:solidFill>
                <a:schemeClr val="bg1"/>
              </a:solidFill>
              <a:latin typeface="Meiryo UI" panose="020B0604030504040204" pitchFamily="50" charset="-128"/>
              <a:ea typeface="Meiryo UI" panose="020B0604030504040204" pitchFamily="50" charset="-128"/>
            </a:endParaRPr>
          </a:p>
          <a:p>
            <a:pPr algn="ctr"/>
            <a:r>
              <a:rPr lang="ja-JP" altLang="en-US" sz="3360" dirty="0">
                <a:solidFill>
                  <a:schemeClr val="bg1"/>
                </a:solidFill>
                <a:latin typeface="Meiryo UI" panose="020B0604030504040204" pitchFamily="50" charset="-128"/>
                <a:ea typeface="Meiryo UI" panose="020B0604030504040204" pitchFamily="50" charset="-128"/>
              </a:rPr>
              <a:t>令和</a:t>
            </a:r>
            <a:r>
              <a:rPr lang="en-US" altLang="ja-JP" sz="3360" dirty="0">
                <a:solidFill>
                  <a:schemeClr val="bg1"/>
                </a:solidFill>
                <a:latin typeface="Meiryo UI" panose="020B0604030504040204" pitchFamily="50" charset="-128"/>
                <a:ea typeface="Meiryo UI" panose="020B0604030504040204" pitchFamily="50" charset="-128"/>
              </a:rPr>
              <a:t>5</a:t>
            </a:r>
            <a:r>
              <a:rPr lang="ja-JP" altLang="en-US" sz="3360" dirty="0">
                <a:solidFill>
                  <a:schemeClr val="bg1"/>
                </a:solidFill>
                <a:latin typeface="Meiryo UI" panose="020B0604030504040204" pitchFamily="50" charset="-128"/>
                <a:ea typeface="Meiryo UI" panose="020B0604030504040204" pitchFamily="50" charset="-128"/>
              </a:rPr>
              <a:t>年</a:t>
            </a:r>
            <a:r>
              <a:rPr lang="en-US" altLang="ja-JP" sz="3360" dirty="0">
                <a:solidFill>
                  <a:schemeClr val="bg1"/>
                </a:solidFill>
                <a:latin typeface="Meiryo UI" panose="020B0604030504040204" pitchFamily="50" charset="-128"/>
                <a:ea typeface="Meiryo UI" panose="020B0604030504040204" pitchFamily="50" charset="-128"/>
              </a:rPr>
              <a:t>3</a:t>
            </a:r>
            <a:r>
              <a:rPr lang="ja-JP" altLang="en-US" sz="3360" dirty="0">
                <a:solidFill>
                  <a:schemeClr val="bg1"/>
                </a:solidFill>
                <a:latin typeface="Meiryo UI" panose="020B0604030504040204" pitchFamily="50" charset="-128"/>
                <a:ea typeface="Meiryo UI" panose="020B0604030504040204" pitchFamily="50" charset="-128"/>
              </a:rPr>
              <a:t>月</a:t>
            </a:r>
            <a:r>
              <a:rPr lang="en-US" altLang="ja-JP" sz="3360" dirty="0">
                <a:solidFill>
                  <a:schemeClr val="bg1"/>
                </a:solidFill>
                <a:latin typeface="Meiryo UI" panose="020B0604030504040204" pitchFamily="50" charset="-128"/>
                <a:ea typeface="Meiryo UI" panose="020B0604030504040204" pitchFamily="50" charset="-128"/>
              </a:rPr>
              <a:t>15</a:t>
            </a:r>
            <a:r>
              <a:rPr lang="ja-JP" altLang="en-US" sz="3360" dirty="0">
                <a:solidFill>
                  <a:schemeClr val="bg1"/>
                </a:solidFill>
                <a:latin typeface="Meiryo UI" panose="020B0604030504040204" pitchFamily="50" charset="-128"/>
                <a:ea typeface="Meiryo UI" panose="020B0604030504040204" pitchFamily="50" charset="-128"/>
              </a:rPr>
              <a:t>日（水）</a:t>
            </a:r>
            <a:r>
              <a:rPr lang="en-US" altLang="ja-JP" sz="3360" dirty="0">
                <a:solidFill>
                  <a:schemeClr val="bg1"/>
                </a:solidFill>
                <a:latin typeface="Meiryo UI" panose="020B0604030504040204" pitchFamily="50" charset="-128"/>
                <a:ea typeface="Meiryo UI" panose="020B0604030504040204" pitchFamily="50" charset="-128"/>
              </a:rPr>
              <a:t>18</a:t>
            </a:r>
            <a:r>
              <a:rPr lang="ja-JP" altLang="en-US" sz="3360" dirty="0">
                <a:solidFill>
                  <a:schemeClr val="bg1"/>
                </a:solidFill>
                <a:latin typeface="Meiryo UI" panose="020B0604030504040204" pitchFamily="50" charset="-128"/>
                <a:ea typeface="Meiryo UI" panose="020B0604030504040204" pitchFamily="50" charset="-128"/>
              </a:rPr>
              <a:t>時</a:t>
            </a:r>
            <a:r>
              <a:rPr lang="en-US" altLang="ja-JP" sz="3360" dirty="0">
                <a:solidFill>
                  <a:schemeClr val="bg1"/>
                </a:solidFill>
                <a:latin typeface="Meiryo UI" panose="020B0604030504040204" pitchFamily="50" charset="-128"/>
                <a:ea typeface="Meiryo UI" panose="020B0604030504040204" pitchFamily="50" charset="-128"/>
              </a:rPr>
              <a:t>30</a:t>
            </a:r>
            <a:r>
              <a:rPr lang="ja-JP" altLang="en-US" sz="3360" dirty="0">
                <a:solidFill>
                  <a:schemeClr val="bg1"/>
                </a:solidFill>
                <a:latin typeface="Meiryo UI" panose="020B0604030504040204" pitchFamily="50" charset="-128"/>
                <a:ea typeface="Meiryo UI" panose="020B0604030504040204" pitchFamily="50" charset="-128"/>
              </a:rPr>
              <a:t>分</a:t>
            </a:r>
            <a:r>
              <a:rPr lang="en-US" altLang="ja-JP" sz="3360" dirty="0">
                <a:solidFill>
                  <a:schemeClr val="bg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159106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CA0538B-CE6B-4C86-B4F7-2A1F9832743F}"/>
              </a:ext>
            </a:extLst>
          </p:cNvPr>
          <p:cNvSpPr txBox="1"/>
          <p:nvPr/>
        </p:nvSpPr>
        <p:spPr>
          <a:xfrm>
            <a:off x="0" y="169502"/>
            <a:ext cx="4916556" cy="480131"/>
          </a:xfrm>
          <a:prstGeom prst="rect">
            <a:avLst/>
          </a:prstGeom>
          <a:noFill/>
        </p:spPr>
        <p:txBody>
          <a:bodyPr wrap="square" rtlCol="0">
            <a:spAutoFit/>
          </a:bodyPr>
          <a:lstStyle/>
          <a:p>
            <a:r>
              <a:rPr kumimoji="1" lang="ja-JP" altLang="en-US" sz="2520" b="1" dirty="0">
                <a:latin typeface="HG丸ｺﾞｼｯｸM-PRO" panose="020F0600000000000000" pitchFamily="50" charset="-128"/>
                <a:ea typeface="HG丸ｺﾞｼｯｸM-PRO" panose="020F0600000000000000" pitchFamily="50" charset="-128"/>
              </a:rPr>
              <a:t>医療的ケア看護職員配置の流れ</a:t>
            </a:r>
          </a:p>
        </p:txBody>
      </p:sp>
      <p:sp>
        <p:nvSpPr>
          <p:cNvPr id="7" name="テキスト ボックス 6">
            <a:extLst>
              <a:ext uri="{FF2B5EF4-FFF2-40B4-BE49-F238E27FC236}">
                <a16:creationId xmlns:a16="http://schemas.microsoft.com/office/drawing/2014/main" id="{6E3C4B6B-AA39-4A8A-AC06-32353FD1889F}"/>
              </a:ext>
            </a:extLst>
          </p:cNvPr>
          <p:cNvSpPr txBox="1"/>
          <p:nvPr/>
        </p:nvSpPr>
        <p:spPr>
          <a:xfrm>
            <a:off x="565866" y="3799754"/>
            <a:ext cx="10862807" cy="1643527"/>
          </a:xfrm>
          <a:prstGeom prst="rect">
            <a:avLst/>
          </a:prstGeom>
          <a:solidFill>
            <a:schemeClr val="accent1">
              <a:lumMod val="40000"/>
              <a:lumOff val="60000"/>
            </a:schemeClr>
          </a:solidFill>
        </p:spPr>
        <p:txBody>
          <a:bodyPr wrap="square" rtlCol="0">
            <a:spAutoFit/>
          </a:bodyPr>
          <a:lstStyle/>
          <a:p>
            <a:r>
              <a:rPr lang="ja-JP" altLang="en-US"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〇</a:t>
            </a:r>
            <a:r>
              <a:rPr lang="ja-JP"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当該児童生徒の主治医が、学校での看護職員による医療的ケアの必要性</a:t>
            </a:r>
            <a:r>
              <a:rPr lang="ja-JP" altLang="en-US"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を認め、かつ、保護者の協力が得られる場合に、対象児童生徒の在籍す</a:t>
            </a:r>
            <a:endParaRPr lang="en-US"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る学校に看護職員を配置する。配置形態等は、教育委員会が予算の範囲</a:t>
            </a:r>
            <a:endParaRPr lang="en-US"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内で決定する。</a:t>
            </a:r>
            <a:endParaRPr kumimoji="1" lang="ja-JP" altLang="en-US" sz="252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C664E504-120F-4760-A905-D5C34883C6D6}"/>
              </a:ext>
            </a:extLst>
          </p:cNvPr>
          <p:cNvSpPr txBox="1"/>
          <p:nvPr/>
        </p:nvSpPr>
        <p:spPr>
          <a:xfrm>
            <a:off x="602971" y="787027"/>
            <a:ext cx="10825703" cy="480131"/>
          </a:xfrm>
          <a:prstGeom prst="rect">
            <a:avLst/>
          </a:prstGeom>
          <a:solidFill>
            <a:schemeClr val="accent1">
              <a:lumMod val="40000"/>
              <a:lumOff val="60000"/>
            </a:schemeClr>
          </a:solidFill>
        </p:spPr>
        <p:txBody>
          <a:bodyPr wrap="square" rtlCol="0">
            <a:spAutoFit/>
          </a:bodyPr>
          <a:lstStyle/>
          <a:p>
            <a:r>
              <a:rPr kumimoji="1" lang="ja-JP" altLang="en-US" sz="2520" dirty="0">
                <a:latin typeface="HG丸ｺﾞｼｯｸM-PRO" panose="020F0600000000000000" pitchFamily="50" charset="-128"/>
                <a:ea typeface="HG丸ｺﾞｼｯｸM-PRO" panose="020F0600000000000000" pitchFamily="50" charset="-128"/>
              </a:rPr>
              <a:t>〇就学相談等で、日常的に医療的ケアが必要であると相談がある</a:t>
            </a:r>
          </a:p>
        </p:txBody>
      </p:sp>
      <p:sp>
        <p:nvSpPr>
          <p:cNvPr id="6" name="テキスト ボックス 5">
            <a:extLst>
              <a:ext uri="{FF2B5EF4-FFF2-40B4-BE49-F238E27FC236}">
                <a16:creationId xmlns:a16="http://schemas.microsoft.com/office/drawing/2014/main" id="{BEDEBDCA-B7E8-4C81-AE95-B85D32E5CB52}"/>
              </a:ext>
            </a:extLst>
          </p:cNvPr>
          <p:cNvSpPr txBox="1"/>
          <p:nvPr/>
        </p:nvSpPr>
        <p:spPr>
          <a:xfrm>
            <a:off x="565866" y="1906499"/>
            <a:ext cx="10862807" cy="1212640"/>
          </a:xfrm>
          <a:prstGeom prst="rect">
            <a:avLst/>
          </a:prstGeom>
          <a:solidFill>
            <a:schemeClr val="accent1">
              <a:lumMod val="40000"/>
              <a:lumOff val="60000"/>
            </a:schemeClr>
          </a:solidFill>
        </p:spPr>
        <p:txBody>
          <a:bodyPr wrap="square" rtlCol="0">
            <a:spAutoFit/>
          </a:bodyPr>
          <a:lstStyle/>
          <a:p>
            <a:r>
              <a:rPr kumimoji="1" lang="ja-JP" altLang="en-US" sz="2520" dirty="0">
                <a:latin typeface="HG丸ｺﾞｼｯｸM-PRO" panose="020F0600000000000000" pitchFamily="50" charset="-128"/>
                <a:ea typeface="HG丸ｺﾞｼｯｸM-PRO" panose="020F0600000000000000" pitchFamily="50" charset="-128"/>
              </a:rPr>
              <a:t>〇医療的ケアについて、本人・保護者、学校、市教委で面談を行う</a:t>
            </a:r>
            <a:endParaRPr kumimoji="1" lang="en-US" altLang="ja-JP" sz="2520" dirty="0">
              <a:latin typeface="HG丸ｺﾞｼｯｸM-PRO" panose="020F0600000000000000" pitchFamily="50" charset="-128"/>
              <a:ea typeface="HG丸ｺﾞｼｯｸM-PRO" panose="020F0600000000000000" pitchFamily="50" charset="-128"/>
            </a:endParaRPr>
          </a:p>
          <a:p>
            <a:r>
              <a:rPr kumimoji="1" lang="ja-JP" altLang="en-US" sz="2520" dirty="0">
                <a:latin typeface="HG丸ｺﾞｼｯｸM-PRO" panose="020F0600000000000000" pitchFamily="50" charset="-128"/>
                <a:ea typeface="HG丸ｺﾞｼｯｸM-PRO" panose="020F0600000000000000" pitchFamily="50" charset="-128"/>
              </a:rPr>
              <a:t>　</a:t>
            </a:r>
            <a:r>
              <a:rPr kumimoji="1" lang="ja-JP" altLang="en-US" sz="2240" dirty="0">
                <a:latin typeface="HG丸ｺﾞｼｯｸM-PRO" panose="020F0600000000000000" pitchFamily="50" charset="-128"/>
                <a:ea typeface="HG丸ｺﾞｼｯｸM-PRO" panose="020F0600000000000000" pitchFamily="50" charset="-128"/>
              </a:rPr>
              <a:t>面談では、本人の状況、医療的ケアの内容、看護職員の配置形態、指示書につい　</a:t>
            </a:r>
            <a:endParaRPr kumimoji="1" lang="en-US" altLang="ja-JP" sz="2240" dirty="0">
              <a:latin typeface="HG丸ｺﾞｼｯｸM-PRO" panose="020F0600000000000000" pitchFamily="50" charset="-128"/>
              <a:ea typeface="HG丸ｺﾞｼｯｸM-PRO" panose="020F0600000000000000" pitchFamily="50" charset="-128"/>
            </a:endParaRPr>
          </a:p>
          <a:p>
            <a:r>
              <a:rPr kumimoji="1" lang="ja-JP" altLang="en-US" sz="2240" dirty="0">
                <a:latin typeface="HG丸ｺﾞｼｯｸM-PRO" panose="020F0600000000000000" pitchFamily="50" charset="-128"/>
                <a:ea typeface="HG丸ｺﾞｼｯｸM-PRO" panose="020F0600000000000000" pitchFamily="50" charset="-128"/>
              </a:rPr>
              <a:t>　て等の話をする。ケースによっては、数回行う。</a:t>
            </a:r>
            <a:endParaRPr kumimoji="1" lang="en-US" altLang="ja-JP" sz="2240" dirty="0">
              <a:latin typeface="HG丸ｺﾞｼｯｸM-PRO" panose="020F0600000000000000" pitchFamily="50" charset="-128"/>
              <a:ea typeface="HG丸ｺﾞｼｯｸM-PRO" panose="020F0600000000000000" pitchFamily="50" charset="-128"/>
            </a:endParaRPr>
          </a:p>
        </p:txBody>
      </p:sp>
      <p:sp>
        <p:nvSpPr>
          <p:cNvPr id="13" name="矢印: 下 12">
            <a:extLst>
              <a:ext uri="{FF2B5EF4-FFF2-40B4-BE49-F238E27FC236}">
                <a16:creationId xmlns:a16="http://schemas.microsoft.com/office/drawing/2014/main" id="{BD30D13B-CB86-4F04-9FD3-C42712F788EA}"/>
              </a:ext>
            </a:extLst>
          </p:cNvPr>
          <p:cNvSpPr/>
          <p:nvPr/>
        </p:nvSpPr>
        <p:spPr>
          <a:xfrm>
            <a:off x="5055704" y="1361088"/>
            <a:ext cx="1224502" cy="514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sp>
        <p:nvSpPr>
          <p:cNvPr id="14" name="矢印: 下 13">
            <a:extLst>
              <a:ext uri="{FF2B5EF4-FFF2-40B4-BE49-F238E27FC236}">
                <a16:creationId xmlns:a16="http://schemas.microsoft.com/office/drawing/2014/main" id="{C6613C57-A57C-4C4B-9F89-DD9F3D3A3D39}"/>
              </a:ext>
            </a:extLst>
          </p:cNvPr>
          <p:cNvSpPr/>
          <p:nvPr/>
        </p:nvSpPr>
        <p:spPr>
          <a:xfrm>
            <a:off x="5122955" y="3260896"/>
            <a:ext cx="1224502" cy="514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sp>
        <p:nvSpPr>
          <p:cNvPr id="22" name="矢印: 下 21">
            <a:extLst>
              <a:ext uri="{FF2B5EF4-FFF2-40B4-BE49-F238E27FC236}">
                <a16:creationId xmlns:a16="http://schemas.microsoft.com/office/drawing/2014/main" id="{8475337D-AC92-49B1-B635-CA93097A0BF9}"/>
              </a:ext>
            </a:extLst>
          </p:cNvPr>
          <p:cNvSpPr/>
          <p:nvPr/>
        </p:nvSpPr>
        <p:spPr>
          <a:xfrm>
            <a:off x="5176298" y="5507480"/>
            <a:ext cx="1224502" cy="514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sp>
        <p:nvSpPr>
          <p:cNvPr id="23" name="テキスト ボックス 22">
            <a:extLst>
              <a:ext uri="{FF2B5EF4-FFF2-40B4-BE49-F238E27FC236}">
                <a16:creationId xmlns:a16="http://schemas.microsoft.com/office/drawing/2014/main" id="{8984CB17-BA6F-4E10-A3E2-9282AFAFC489}"/>
              </a:ext>
            </a:extLst>
          </p:cNvPr>
          <p:cNvSpPr txBox="1"/>
          <p:nvPr/>
        </p:nvSpPr>
        <p:spPr>
          <a:xfrm>
            <a:off x="565867" y="6097699"/>
            <a:ext cx="10825703" cy="867930"/>
          </a:xfrm>
          <a:prstGeom prst="rect">
            <a:avLst/>
          </a:prstGeom>
          <a:solidFill>
            <a:schemeClr val="accent1">
              <a:lumMod val="40000"/>
              <a:lumOff val="60000"/>
            </a:schemeClr>
          </a:solidFill>
        </p:spPr>
        <p:txBody>
          <a:bodyPr wrap="square" rtlCol="0">
            <a:spAutoFit/>
          </a:bodyPr>
          <a:lstStyle/>
          <a:p>
            <a:r>
              <a:rPr kumimoji="1" lang="ja-JP" altLang="en-US" sz="2520" dirty="0">
                <a:latin typeface="HG丸ｺﾞｼｯｸM-PRO" panose="020F0600000000000000" pitchFamily="50" charset="-128"/>
                <a:ea typeface="HG丸ｺﾞｼｯｸM-PRO" panose="020F0600000000000000" pitchFamily="50" charset="-128"/>
              </a:rPr>
              <a:t>〇医療的ケア実施に向けて、学校は、保護者、主治医と連携して校内体制</a:t>
            </a:r>
            <a:endParaRPr kumimoji="1" lang="en-US" altLang="ja-JP" sz="2520" dirty="0">
              <a:latin typeface="HG丸ｺﾞｼｯｸM-PRO" panose="020F0600000000000000" pitchFamily="50" charset="-128"/>
              <a:ea typeface="HG丸ｺﾞｼｯｸM-PRO" panose="020F0600000000000000" pitchFamily="50" charset="-128"/>
            </a:endParaRPr>
          </a:p>
          <a:p>
            <a:r>
              <a:rPr kumimoji="1" lang="ja-JP" altLang="en-US" sz="2520" dirty="0">
                <a:latin typeface="HG丸ｺﾞｼｯｸM-PRO" panose="020F0600000000000000" pitchFamily="50" charset="-128"/>
                <a:ea typeface="HG丸ｺﾞｼｯｸM-PRO" panose="020F0600000000000000" pitchFamily="50" charset="-128"/>
              </a:rPr>
              <a:t>　を整備する</a:t>
            </a:r>
          </a:p>
        </p:txBody>
      </p:sp>
      <p:graphicFrame>
        <p:nvGraphicFramePr>
          <p:cNvPr id="3" name="表 2"/>
          <p:cNvGraphicFramePr>
            <a:graphicFrameLocks noGrp="1"/>
          </p:cNvGraphicFramePr>
          <p:nvPr>
            <p:extLst>
              <p:ext uri="{D42A27DB-BD31-4B8C-83A1-F6EECF244321}">
                <p14:modId xmlns:p14="http://schemas.microsoft.com/office/powerpoint/2010/main" val="2372690781"/>
              </p:ext>
            </p:extLst>
          </p:nvPr>
        </p:nvGraphicFramePr>
        <p:xfrm>
          <a:off x="336606" y="7403592"/>
          <a:ext cx="11887199" cy="1797558"/>
        </p:xfrm>
        <a:graphic>
          <a:graphicData uri="http://schemas.openxmlformats.org/drawingml/2006/table">
            <a:tbl>
              <a:tblPr firstRow="1" bandRow="1">
                <a:tableStyleId>{5C22544A-7EE6-4342-B048-85BDC9FD1C3A}</a:tableStyleId>
              </a:tblPr>
              <a:tblGrid>
                <a:gridCol w="11887199">
                  <a:extLst>
                    <a:ext uri="{9D8B030D-6E8A-4147-A177-3AD203B41FA5}">
                      <a16:colId xmlns:a16="http://schemas.microsoft.com/office/drawing/2014/main" val="877043821"/>
                    </a:ext>
                  </a:extLst>
                </a:gridCol>
              </a:tblGrid>
              <a:tr h="513588">
                <a:tc>
                  <a:txBody>
                    <a:bodyP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今後について</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192529198"/>
                  </a:ext>
                </a:extLst>
              </a:tr>
              <a:tr h="128397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丸ｺﾞｼｯｸM-PRO" panose="020F0600000000000000" pitchFamily="50" charset="-128"/>
                          <a:ea typeface="HG丸ｺﾞｼｯｸM-PRO" panose="020F0600000000000000" pitchFamily="50" charset="-128"/>
                        </a:rPr>
                        <a:t>医療的ケアが必要な</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児童生徒は年々増加しており、今後、直接雇用の看護職員の人数を増やすこと、堺市の医療的ケア実施のガイドラインを作成すること、指導看護師を配置すること等が課題となってくる。</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89630293"/>
                  </a:ext>
                </a:extLst>
              </a:tr>
            </a:tbl>
          </a:graphicData>
        </a:graphic>
      </p:graphicFrame>
      <p:sp>
        <p:nvSpPr>
          <p:cNvPr id="12" name="正方形/長方形 11"/>
          <p:cNvSpPr/>
          <p:nvPr/>
        </p:nvSpPr>
        <p:spPr>
          <a:xfrm>
            <a:off x="11245887" y="169502"/>
            <a:ext cx="1367443" cy="3855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3-2</a:t>
            </a:r>
            <a:endParaRPr lang="ja-JP" altLang="en-US" sz="189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3417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smtClean="0">
                <a:latin typeface="Meiryo UI" panose="020B0604030504040204" pitchFamily="50" charset="-128"/>
                <a:ea typeface="Meiryo UI" panose="020B0604030504040204" pitchFamily="50" charset="-128"/>
              </a:rPr>
              <a:t>令和</a:t>
            </a:r>
            <a:r>
              <a:rPr lang="en-US" altLang="ja-JP" sz="2400" b="1" dirty="0" smtClean="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年度医療的ケア児等コーディネーター養成</a:t>
            </a:r>
            <a:r>
              <a:rPr lang="ja-JP" altLang="en-US" sz="2400" b="1" dirty="0" smtClean="0">
                <a:latin typeface="Meiryo UI" panose="020B0604030504040204" pitchFamily="50" charset="-128"/>
                <a:ea typeface="Meiryo UI" panose="020B0604030504040204" pitchFamily="50" charset="-128"/>
              </a:rPr>
              <a:t>研修について</a:t>
            </a:r>
            <a:endParaRPr lang="ja-JP" altLang="ja-JP"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0782995" y="188248"/>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ja-JP" altLang="en-US" sz="1890" b="1" dirty="0">
                <a:latin typeface="Meiryo UI" panose="020B0604030504040204" pitchFamily="50" charset="-128"/>
                <a:ea typeface="Meiryo UI" panose="020B0604030504040204" pitchFamily="50" charset="-128"/>
              </a:rPr>
              <a:t>４</a:t>
            </a:r>
            <a:r>
              <a:rPr lang="en-US" altLang="ja-JP" sz="1890" b="1" dirty="0" smtClean="0">
                <a:latin typeface="Meiryo UI" panose="020B0604030504040204" pitchFamily="50" charset="-128"/>
                <a:ea typeface="Meiryo UI" panose="020B0604030504040204" pitchFamily="50" charset="-128"/>
              </a:rPr>
              <a:t>-2</a:t>
            </a:r>
            <a:endParaRPr lang="ja-JP" altLang="en-US" sz="1890" b="1" dirty="0">
              <a:latin typeface="Meiryo UI" panose="020B0604030504040204" pitchFamily="50" charset="-128"/>
              <a:ea typeface="Meiryo UI" panose="020B0604030504040204" pitchFamily="50" charset="-128"/>
            </a:endParaRPr>
          </a:p>
        </p:txBody>
      </p:sp>
      <p:sp>
        <p:nvSpPr>
          <p:cNvPr id="2" name="正方形/長方形 1"/>
          <p:cNvSpPr/>
          <p:nvPr/>
        </p:nvSpPr>
        <p:spPr>
          <a:xfrm>
            <a:off x="152400" y="840452"/>
            <a:ext cx="12439650" cy="13093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b="1" kern="100" dirty="0">
                <a:latin typeface="Meiryo UI" panose="020B0604030504040204" pitchFamily="50" charset="-128"/>
                <a:ea typeface="Meiryo UI" panose="020B0604030504040204" pitchFamily="50" charset="-128"/>
              </a:rPr>
              <a:t>■</a:t>
            </a:r>
            <a:r>
              <a:rPr lang="ja-JP" altLang="ja-JP" sz="2000" b="1" kern="100" dirty="0" smtClean="0">
                <a:latin typeface="Meiryo UI" panose="020B0604030504040204" pitchFamily="50" charset="-128"/>
                <a:ea typeface="Meiryo UI" panose="020B0604030504040204" pitchFamily="50" charset="-128"/>
              </a:rPr>
              <a:t>開催日程</a:t>
            </a:r>
            <a:r>
              <a:rPr lang="ja-JP" altLang="en-US" sz="2000" kern="100" dirty="0" smtClean="0">
                <a:latin typeface="Meiryo UI" panose="020B0604030504040204" pitchFamily="50" charset="-128"/>
                <a:ea typeface="Meiryo UI" panose="020B0604030504040204" pitchFamily="50" charset="-128"/>
              </a:rPr>
              <a:t>　講義：</a:t>
            </a:r>
            <a:r>
              <a:rPr lang="zh-TW" altLang="en-US" sz="2000" kern="100" dirty="0" smtClean="0">
                <a:latin typeface="Meiryo UI" panose="020B0604030504040204" pitchFamily="50" charset="-128"/>
                <a:ea typeface="Meiryo UI" panose="020B0604030504040204" pitchFamily="50" charset="-128"/>
              </a:rPr>
              <a:t>令和</a:t>
            </a:r>
            <a:r>
              <a:rPr lang="en-US" altLang="zh-TW" sz="2000" kern="100" dirty="0">
                <a:latin typeface="Meiryo UI" panose="020B0604030504040204" pitchFamily="50" charset="-128"/>
                <a:ea typeface="Meiryo UI" panose="020B0604030504040204" pitchFamily="50" charset="-128"/>
              </a:rPr>
              <a:t>4</a:t>
            </a:r>
            <a:r>
              <a:rPr lang="zh-TW" altLang="en-US" sz="2000" kern="100" dirty="0">
                <a:latin typeface="Meiryo UI" panose="020B0604030504040204" pitchFamily="50" charset="-128"/>
                <a:ea typeface="Meiryo UI" panose="020B0604030504040204" pitchFamily="50" charset="-128"/>
              </a:rPr>
              <a:t>年</a:t>
            </a:r>
            <a:r>
              <a:rPr lang="en-US" altLang="zh-TW" sz="2000" kern="100" dirty="0">
                <a:latin typeface="Meiryo UI" panose="020B0604030504040204" pitchFamily="50" charset="-128"/>
                <a:ea typeface="Meiryo UI" panose="020B0604030504040204" pitchFamily="50" charset="-128"/>
              </a:rPr>
              <a:t>12</a:t>
            </a:r>
            <a:r>
              <a:rPr lang="zh-TW" altLang="en-US" sz="2000" kern="100" dirty="0">
                <a:latin typeface="Meiryo UI" panose="020B0604030504040204" pitchFamily="50" charset="-128"/>
                <a:ea typeface="Meiryo UI" panose="020B0604030504040204" pitchFamily="50" charset="-128"/>
              </a:rPr>
              <a:t>月</a:t>
            </a:r>
            <a:r>
              <a:rPr lang="en-US" altLang="zh-TW" sz="2000" kern="100" dirty="0">
                <a:latin typeface="Meiryo UI" panose="020B0604030504040204" pitchFamily="50" charset="-128"/>
                <a:ea typeface="Meiryo UI" panose="020B0604030504040204" pitchFamily="50" charset="-128"/>
              </a:rPr>
              <a:t>2</a:t>
            </a:r>
            <a:r>
              <a:rPr lang="zh-TW" altLang="en-US" sz="2000" kern="100" dirty="0">
                <a:latin typeface="Meiryo UI" panose="020B0604030504040204" pitchFamily="50" charset="-128"/>
                <a:ea typeface="Meiryo UI" panose="020B0604030504040204" pitchFamily="50" charset="-128"/>
              </a:rPr>
              <a:t>日（金）、</a:t>
            </a:r>
            <a:r>
              <a:rPr lang="en-US" altLang="zh-TW" sz="2000" kern="100" dirty="0">
                <a:latin typeface="Meiryo UI" panose="020B0604030504040204" pitchFamily="50" charset="-128"/>
                <a:ea typeface="Meiryo UI" panose="020B0604030504040204" pitchFamily="50" charset="-128"/>
              </a:rPr>
              <a:t>3</a:t>
            </a:r>
            <a:r>
              <a:rPr lang="zh-TW" altLang="en-US" sz="2000" kern="100" dirty="0">
                <a:latin typeface="Meiryo UI" panose="020B0604030504040204" pitchFamily="50" charset="-128"/>
                <a:ea typeface="Meiryo UI" panose="020B0604030504040204" pitchFamily="50" charset="-128"/>
              </a:rPr>
              <a:t>日（土</a:t>
            </a:r>
            <a:r>
              <a:rPr lang="zh-TW" altLang="en-US" sz="2000" kern="100" dirty="0" smtClean="0">
                <a:latin typeface="Meiryo UI" panose="020B0604030504040204" pitchFamily="50" charset="-128"/>
                <a:ea typeface="Meiryo UI" panose="020B0604030504040204" pitchFamily="50" charset="-128"/>
              </a:rPr>
              <a:t>）</a:t>
            </a:r>
            <a:endParaRPr lang="en-US" altLang="zh-TW" sz="2000" kern="100" dirty="0" smtClean="0">
              <a:latin typeface="Meiryo UI" panose="020B0604030504040204" pitchFamily="50" charset="-128"/>
              <a:ea typeface="Meiryo UI" panose="020B0604030504040204" pitchFamily="50" charset="-128"/>
            </a:endParaRPr>
          </a:p>
          <a:p>
            <a:r>
              <a:rPr lang="ja-JP" altLang="en-US" sz="2000" kern="100" dirty="0" smtClean="0">
                <a:latin typeface="Meiryo UI" panose="020B0604030504040204" pitchFamily="50" charset="-128"/>
                <a:ea typeface="Meiryo UI" panose="020B0604030504040204" pitchFamily="50" charset="-128"/>
              </a:rPr>
              <a:t>　　　　 　　　　演習</a:t>
            </a:r>
            <a:r>
              <a:rPr lang="ja-JP" altLang="en-US" sz="2000" kern="100" dirty="0">
                <a:latin typeface="Meiryo UI" panose="020B0604030504040204" pitchFamily="50" charset="-128"/>
                <a:ea typeface="Meiryo UI" panose="020B0604030504040204" pitchFamily="50" charset="-128"/>
              </a:rPr>
              <a:t>：令和</a:t>
            </a:r>
            <a:r>
              <a:rPr lang="en-US" altLang="ja-JP" sz="2000" kern="100" dirty="0">
                <a:latin typeface="Meiryo UI" panose="020B0604030504040204" pitchFamily="50" charset="-128"/>
                <a:ea typeface="Meiryo UI" panose="020B0604030504040204" pitchFamily="50" charset="-128"/>
              </a:rPr>
              <a:t>4</a:t>
            </a:r>
            <a:r>
              <a:rPr lang="ja-JP" altLang="en-US" sz="2000" kern="100" dirty="0">
                <a:latin typeface="Meiryo UI" panose="020B0604030504040204" pitchFamily="50" charset="-128"/>
                <a:ea typeface="Meiryo UI" panose="020B0604030504040204" pitchFamily="50" charset="-128"/>
              </a:rPr>
              <a:t>年</a:t>
            </a:r>
            <a:r>
              <a:rPr lang="en-US" altLang="ja-JP" sz="2000" kern="100" dirty="0">
                <a:latin typeface="Meiryo UI" panose="020B0604030504040204" pitchFamily="50" charset="-128"/>
                <a:ea typeface="Meiryo UI" panose="020B0604030504040204" pitchFamily="50" charset="-128"/>
              </a:rPr>
              <a:t>12</a:t>
            </a:r>
            <a:r>
              <a:rPr lang="ja-JP" altLang="en-US" sz="2000" kern="100" dirty="0">
                <a:latin typeface="Meiryo UI" panose="020B0604030504040204" pitchFamily="50" charset="-128"/>
                <a:ea typeface="Meiryo UI" panose="020B0604030504040204" pitchFamily="50" charset="-128"/>
              </a:rPr>
              <a:t>月</a:t>
            </a:r>
            <a:r>
              <a:rPr lang="en-US" altLang="ja-JP" sz="2000" kern="100" dirty="0">
                <a:latin typeface="Meiryo UI" panose="020B0604030504040204" pitchFamily="50" charset="-128"/>
                <a:ea typeface="Meiryo UI" panose="020B0604030504040204" pitchFamily="50" charset="-128"/>
              </a:rPr>
              <a:t>16</a:t>
            </a:r>
            <a:r>
              <a:rPr lang="ja-JP" altLang="en-US" sz="2000" kern="100" dirty="0">
                <a:latin typeface="Meiryo UI" panose="020B0604030504040204" pitchFamily="50" charset="-128"/>
                <a:ea typeface="Meiryo UI" panose="020B0604030504040204" pitchFamily="50" charset="-128"/>
              </a:rPr>
              <a:t>日（金）、</a:t>
            </a:r>
            <a:r>
              <a:rPr lang="en-US" altLang="ja-JP" sz="2000" kern="100" dirty="0">
                <a:latin typeface="Meiryo UI" panose="020B0604030504040204" pitchFamily="50" charset="-128"/>
                <a:ea typeface="Meiryo UI" panose="020B0604030504040204" pitchFamily="50" charset="-128"/>
              </a:rPr>
              <a:t>17</a:t>
            </a:r>
            <a:r>
              <a:rPr lang="ja-JP" altLang="en-US" sz="2000" kern="100" dirty="0">
                <a:latin typeface="Meiryo UI" panose="020B0604030504040204" pitchFamily="50" charset="-128"/>
                <a:ea typeface="Meiryo UI" panose="020B0604030504040204" pitchFamily="50" charset="-128"/>
              </a:rPr>
              <a:t>日（土）　　</a:t>
            </a:r>
            <a:endParaRPr lang="en-US" altLang="ja-JP" sz="2000" kern="100" dirty="0" smtClean="0">
              <a:latin typeface="Meiryo UI" panose="020B0604030504040204" pitchFamily="50" charset="-128"/>
              <a:ea typeface="Meiryo UI" panose="020B0604030504040204" pitchFamily="50" charset="-128"/>
            </a:endParaRPr>
          </a:p>
          <a:p>
            <a:r>
              <a:rPr lang="ja-JP" altLang="en-US" sz="2000" kern="100" dirty="0" smtClean="0">
                <a:latin typeface="Meiryo UI" panose="020B0604030504040204" pitchFamily="50" charset="-128"/>
                <a:ea typeface="Meiryo UI" panose="020B0604030504040204" pitchFamily="50" charset="-128"/>
              </a:rPr>
              <a:t>　</a:t>
            </a:r>
            <a:r>
              <a:rPr lang="en-US" altLang="ja-JP" sz="2000" kern="100" dirty="0" smtClean="0">
                <a:latin typeface="Meiryo UI" panose="020B0604030504040204" pitchFamily="50" charset="-128"/>
                <a:ea typeface="Meiryo UI" panose="020B0604030504040204" pitchFamily="50" charset="-128"/>
              </a:rPr>
              <a:t>※ </a:t>
            </a:r>
            <a:r>
              <a:rPr lang="ja-JP" altLang="en-US" sz="2000" kern="100" dirty="0" smtClean="0">
                <a:latin typeface="Meiryo UI" panose="020B0604030504040204" pitchFamily="50" charset="-128"/>
                <a:ea typeface="Meiryo UI" panose="020B0604030504040204" pitchFamily="50" charset="-128"/>
              </a:rPr>
              <a:t>詳細は</a:t>
            </a:r>
            <a:r>
              <a:rPr lang="ja-JP" altLang="en-US" sz="2000" b="1" kern="100" dirty="0" smtClean="0">
                <a:solidFill>
                  <a:srgbClr val="FF0000"/>
                </a:solidFill>
                <a:latin typeface="Meiryo UI" panose="020B0604030504040204" pitchFamily="50" charset="-128"/>
                <a:ea typeface="Meiryo UI" panose="020B0604030504040204" pitchFamily="50" charset="-128"/>
              </a:rPr>
              <a:t>資料</a:t>
            </a:r>
            <a:r>
              <a:rPr lang="en-US" altLang="ja-JP" sz="2000" b="1" kern="100" dirty="0" smtClean="0">
                <a:solidFill>
                  <a:srgbClr val="FF0000"/>
                </a:solidFill>
                <a:latin typeface="Meiryo UI" panose="020B0604030504040204" pitchFamily="50" charset="-128"/>
                <a:ea typeface="Meiryo UI" panose="020B0604030504040204" pitchFamily="50" charset="-128"/>
              </a:rPr>
              <a:t>4-</a:t>
            </a:r>
            <a:r>
              <a:rPr lang="en-US" altLang="ja-JP" sz="2000" b="1" kern="100" dirty="0">
                <a:solidFill>
                  <a:srgbClr val="FF0000"/>
                </a:solidFill>
                <a:latin typeface="Meiryo UI" panose="020B0604030504040204" pitchFamily="50" charset="-128"/>
                <a:ea typeface="Meiryo UI" panose="020B0604030504040204" pitchFamily="50" charset="-128"/>
              </a:rPr>
              <a:t>1</a:t>
            </a:r>
            <a:r>
              <a:rPr lang="ja-JP" altLang="en-US" sz="2000" b="1" kern="100" dirty="0" smtClean="0">
                <a:solidFill>
                  <a:srgbClr val="FF0000"/>
                </a:solidFill>
                <a:latin typeface="Meiryo UI" panose="020B0604030504040204" pitchFamily="50" charset="-128"/>
                <a:ea typeface="Meiryo UI" panose="020B0604030504040204" pitchFamily="50" charset="-128"/>
              </a:rPr>
              <a:t>「</a:t>
            </a:r>
            <a:r>
              <a:rPr lang="ja-JP" altLang="en-US" sz="2000" b="1" kern="100" dirty="0">
                <a:solidFill>
                  <a:srgbClr val="FF0000"/>
                </a:solidFill>
                <a:latin typeface="Meiryo UI" panose="020B0604030504040204" pitchFamily="50" charset="-128"/>
                <a:ea typeface="Meiryo UI" panose="020B0604030504040204" pitchFamily="50" charset="-128"/>
              </a:rPr>
              <a:t>令和</a:t>
            </a:r>
            <a:r>
              <a:rPr lang="en-US" altLang="ja-JP" sz="2000" b="1" kern="100" dirty="0">
                <a:solidFill>
                  <a:srgbClr val="FF0000"/>
                </a:solidFill>
                <a:latin typeface="Meiryo UI" panose="020B0604030504040204" pitchFamily="50" charset="-128"/>
                <a:ea typeface="Meiryo UI" panose="020B0604030504040204" pitchFamily="50" charset="-128"/>
              </a:rPr>
              <a:t>4</a:t>
            </a:r>
            <a:r>
              <a:rPr lang="ja-JP" altLang="en-US" sz="2000" b="1" kern="100" dirty="0">
                <a:solidFill>
                  <a:srgbClr val="FF0000"/>
                </a:solidFill>
                <a:latin typeface="Meiryo UI" panose="020B0604030504040204" pitchFamily="50" charset="-128"/>
                <a:ea typeface="Meiryo UI" panose="020B0604030504040204" pitchFamily="50" charset="-128"/>
              </a:rPr>
              <a:t>年度　医療的ケア児等コーディネーター養成研修実施要項」</a:t>
            </a:r>
            <a:r>
              <a:rPr lang="ja-JP" altLang="en-US" sz="2000" kern="100" dirty="0">
                <a:latin typeface="Meiryo UI" panose="020B0604030504040204" pitchFamily="50" charset="-128"/>
                <a:ea typeface="Meiryo UI" panose="020B0604030504040204" pitchFamily="50" charset="-128"/>
              </a:rPr>
              <a:t>の</a:t>
            </a:r>
            <a:r>
              <a:rPr lang="ja-JP" altLang="en-US" sz="2000" kern="100" dirty="0" smtClean="0">
                <a:latin typeface="Meiryo UI" panose="020B0604030504040204" pitchFamily="50" charset="-128"/>
                <a:ea typeface="Meiryo UI" panose="020B0604030504040204" pitchFamily="50" charset="-128"/>
              </a:rPr>
              <a:t>とおり</a:t>
            </a:r>
            <a:endParaRPr lang="en-US" altLang="ja-JP" sz="2000" kern="100" dirty="0" smtClean="0">
              <a:latin typeface="Meiryo UI" panose="020B0604030504040204" pitchFamily="50" charset="-128"/>
              <a:ea typeface="Meiryo UI" panose="020B0604030504040204" pitchFamily="50" charset="-128"/>
            </a:endParaRPr>
          </a:p>
          <a:p>
            <a:r>
              <a:rPr lang="ja-JP" altLang="en-US" sz="2000" kern="100" dirty="0" smtClean="0">
                <a:latin typeface="Meiryo UI" panose="020B0604030504040204" pitchFamily="50" charset="-128"/>
                <a:ea typeface="Meiryo UI" panose="020B0604030504040204" pitchFamily="50" charset="-128"/>
              </a:rPr>
              <a:t>　</a:t>
            </a:r>
            <a:r>
              <a:rPr lang="en-US" altLang="ja-JP" sz="2000" kern="100" dirty="0" smtClean="0">
                <a:latin typeface="Meiryo UI" panose="020B0604030504040204" pitchFamily="50" charset="-128"/>
                <a:ea typeface="Meiryo UI" panose="020B0604030504040204" pitchFamily="50" charset="-128"/>
              </a:rPr>
              <a:t>※ </a:t>
            </a:r>
            <a:r>
              <a:rPr lang="ja-JP" altLang="en-US" sz="2000" kern="100" dirty="0" smtClean="0">
                <a:latin typeface="Meiryo UI" panose="020B0604030504040204" pitchFamily="50" charset="-128"/>
                <a:ea typeface="Meiryo UI" panose="020B0604030504040204" pitchFamily="50" charset="-128"/>
              </a:rPr>
              <a:t>令和</a:t>
            </a:r>
            <a:r>
              <a:rPr lang="en-US" altLang="ja-JP" sz="2000" kern="100" dirty="0">
                <a:latin typeface="Meiryo UI" panose="020B0604030504040204" pitchFamily="50" charset="-128"/>
                <a:ea typeface="Meiryo UI" panose="020B0604030504040204" pitchFamily="50" charset="-128"/>
              </a:rPr>
              <a:t>4</a:t>
            </a:r>
            <a:r>
              <a:rPr lang="ja-JP" altLang="en-US" sz="2000" kern="100" dirty="0">
                <a:latin typeface="Meiryo UI" panose="020B0604030504040204" pitchFamily="50" charset="-128"/>
                <a:ea typeface="Meiryo UI" panose="020B0604030504040204" pitchFamily="50" charset="-128"/>
              </a:rPr>
              <a:t>年度より、社会医療法人ペガサスに委託して</a:t>
            </a:r>
            <a:r>
              <a:rPr lang="ja-JP" altLang="en-US" sz="2000" kern="100" dirty="0" smtClean="0">
                <a:latin typeface="Meiryo UI" panose="020B0604030504040204" pitchFamily="50" charset="-128"/>
                <a:ea typeface="Meiryo UI" panose="020B0604030504040204" pitchFamily="50" charset="-128"/>
              </a:rPr>
              <a:t>実施</a:t>
            </a:r>
            <a:endParaRPr lang="ja-JP" altLang="en-US" sz="2000" kern="100" dirty="0">
              <a:latin typeface="Meiryo UI" panose="020B0604030504040204" pitchFamily="50" charset="-128"/>
              <a:ea typeface="Meiryo UI" panose="020B0604030504040204" pitchFamily="50" charset="-128"/>
            </a:endParaRPr>
          </a:p>
        </p:txBody>
      </p:sp>
      <p:sp>
        <p:nvSpPr>
          <p:cNvPr id="6" name="正方形/長方形 5"/>
          <p:cNvSpPr/>
          <p:nvPr/>
        </p:nvSpPr>
        <p:spPr>
          <a:xfrm>
            <a:off x="152400" y="2263593"/>
            <a:ext cx="6800850" cy="20481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受講者について</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受講者数　</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１名（辞退者を除く申込数　</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１名</a:t>
            </a:r>
            <a:r>
              <a:rPr kumimoji="1" lang="ja-JP" altLang="en-US" sz="2000" dirty="0" smtClean="0">
                <a:latin typeface="Meiryo UI" panose="020B0604030504040204" pitchFamily="50" charset="-128"/>
                <a:ea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修了者数　</a:t>
            </a:r>
            <a:r>
              <a:rPr kumimoji="1" lang="en-US" altLang="ja-JP" sz="2000" dirty="0">
                <a:latin typeface="Meiryo UI" panose="020B0604030504040204" pitchFamily="50" charset="-128"/>
                <a:ea typeface="Meiryo UI" panose="020B0604030504040204" pitchFamily="50" charset="-128"/>
              </a:rPr>
              <a:t>30</a:t>
            </a:r>
            <a:r>
              <a:rPr kumimoji="1" lang="ja-JP" altLang="en-US" sz="2000" dirty="0">
                <a:latin typeface="Meiryo UI" panose="020B0604030504040204" pitchFamily="50" charset="-128"/>
                <a:ea typeface="Meiryo UI" panose="020B0604030504040204" pitchFamily="50" charset="-128"/>
              </a:rPr>
              <a:t>名（１名欠席</a:t>
            </a:r>
            <a:r>
              <a:rPr kumimoji="1" lang="ja-JP" altLang="en-US" sz="2000" dirty="0" smtClean="0">
                <a:latin typeface="Meiryo UI" panose="020B0604030504040204" pitchFamily="50" charset="-128"/>
                <a:ea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参考≫</a:t>
            </a: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令和</a:t>
            </a:r>
            <a:r>
              <a:rPr kumimoji="1" lang="en-US" altLang="ja-JP" sz="2000" dirty="0">
                <a:latin typeface="Meiryo UI" panose="020B0604030504040204" pitchFamily="50" charset="-128"/>
                <a:ea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rPr>
              <a:t>年度受講者数</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24</a:t>
            </a:r>
            <a:r>
              <a:rPr kumimoji="1" lang="ja-JP" altLang="en-US" sz="2000" dirty="0" smtClean="0">
                <a:latin typeface="Meiryo UI" panose="020B0604030504040204" pitchFamily="50" charset="-128"/>
                <a:ea typeface="Meiryo UI" panose="020B0604030504040204" pitchFamily="50" charset="-128"/>
              </a:rPr>
              <a:t>名 修了者数</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23</a:t>
            </a:r>
            <a:r>
              <a:rPr kumimoji="1" lang="ja-JP" altLang="en-US" sz="2000" dirty="0">
                <a:latin typeface="Meiryo UI" panose="020B0604030504040204" pitchFamily="50" charset="-128"/>
                <a:ea typeface="Meiryo UI" panose="020B0604030504040204" pitchFamily="50" charset="-128"/>
              </a:rPr>
              <a:t>名</a:t>
            </a: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令和元年度</a:t>
            </a:r>
            <a:r>
              <a:rPr kumimoji="1" lang="en-US" altLang="ja-JP" sz="2000" dirty="0">
                <a:latin typeface="Meiryo UI" panose="020B0604030504040204" pitchFamily="50" charset="-128"/>
                <a:ea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rPr>
              <a:t>年度延べ修了者数</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88</a:t>
            </a:r>
            <a:r>
              <a:rPr kumimoji="1" lang="ja-JP" altLang="en-US" sz="2000" dirty="0" smtClean="0">
                <a:latin typeface="Meiryo UI" panose="020B0604030504040204" pitchFamily="50" charset="-128"/>
                <a:ea typeface="Meiryo UI" panose="020B0604030504040204" pitchFamily="50" charset="-128"/>
              </a:rPr>
              <a:t>名</a:t>
            </a:r>
            <a:endParaRPr kumimoji="1" lang="ja-JP" altLang="en-US" sz="2000" dirty="0">
              <a:latin typeface="Meiryo UI" panose="020B0604030504040204" pitchFamily="50" charset="-128"/>
              <a:ea typeface="Meiryo UI" panose="020B0604030504040204" pitchFamily="50" charset="-128"/>
            </a:endParaRPr>
          </a:p>
        </p:txBody>
      </p:sp>
      <p:sp>
        <p:nvSpPr>
          <p:cNvPr id="8" name="正方形/長方形 7"/>
          <p:cNvSpPr/>
          <p:nvPr/>
        </p:nvSpPr>
        <p:spPr>
          <a:xfrm>
            <a:off x="152400" y="4589273"/>
            <a:ext cx="12439650" cy="37345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■研修アンケートについて</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①　</a:t>
            </a:r>
            <a:r>
              <a:rPr kumimoji="1" lang="ja-JP" altLang="en-US" sz="2000" dirty="0" smtClean="0">
                <a:latin typeface="Meiryo UI" panose="020B0604030504040204" pitchFamily="50" charset="-128"/>
                <a:ea typeface="Meiryo UI" panose="020B0604030504040204" pitchFamily="50" charset="-128"/>
              </a:rPr>
              <a:t>各講義ごとのアンケート・レポート</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全て</a:t>
            </a:r>
            <a:r>
              <a:rPr kumimoji="1" lang="ja-JP" altLang="en-US" sz="2000" dirty="0">
                <a:latin typeface="Meiryo UI" panose="020B0604030504040204" pitchFamily="50" charset="-128"/>
                <a:ea typeface="Meiryo UI" panose="020B0604030504040204" pitchFamily="50" charset="-128"/>
              </a:rPr>
              <a:t>の講義・演習において、下記３項目について選択式（４段階）で</a:t>
            </a:r>
            <a:r>
              <a:rPr kumimoji="1" lang="ja-JP" altLang="en-US" sz="2000" dirty="0" smtClean="0">
                <a:latin typeface="Meiryo UI" panose="020B0604030504040204" pitchFamily="50" charset="-128"/>
                <a:ea typeface="Meiryo UI" panose="020B0604030504040204" pitchFamily="50" charset="-128"/>
              </a:rPr>
              <a:t>アンケート</a:t>
            </a:r>
            <a:r>
              <a:rPr kumimoji="1" lang="ja-JP" altLang="en-US" sz="2000" dirty="0">
                <a:latin typeface="Meiryo UI" panose="020B0604030504040204" pitchFamily="50" charset="-128"/>
                <a:ea typeface="Meiryo UI" panose="020B0604030504040204" pitchFamily="50" charset="-128"/>
              </a:rPr>
              <a:t>を</a:t>
            </a:r>
            <a:r>
              <a:rPr kumimoji="1" lang="ja-JP" altLang="en-US" sz="2000" dirty="0" smtClean="0">
                <a:latin typeface="Meiryo UI" panose="020B0604030504040204" pitchFamily="50" charset="-128"/>
                <a:ea typeface="Meiryo UI" panose="020B0604030504040204" pitchFamily="50" charset="-128"/>
              </a:rPr>
              <a:t>実施。</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理解度</a:t>
            </a: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ほぼ</a:t>
            </a:r>
            <a:r>
              <a:rPr kumimoji="1" lang="ja-JP" altLang="en-US" sz="2000" dirty="0">
                <a:latin typeface="Meiryo UI" panose="020B0604030504040204" pitchFamily="50" charset="-128"/>
                <a:ea typeface="Meiryo UI" panose="020B0604030504040204" pitchFamily="50" charset="-128"/>
              </a:rPr>
              <a:t>すべての項目において、全員が十分もしくは概ね理解が深まったとの回答。</a:t>
            </a:r>
          </a:p>
          <a:p>
            <a:r>
              <a:rPr kumimoji="1" lang="ja-JP" altLang="en-US" sz="2000" dirty="0" smtClean="0">
                <a:latin typeface="Meiryo UI" panose="020B0604030504040204" pitchFamily="50" charset="-128"/>
                <a:ea typeface="Meiryo UI" panose="020B0604030504040204" pitchFamily="50" charset="-128"/>
              </a:rPr>
              <a:t>　　     有用度</a:t>
            </a: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講義</a:t>
            </a:r>
            <a:r>
              <a:rPr kumimoji="1" lang="ja-JP" altLang="en-US" sz="2000" dirty="0">
                <a:latin typeface="Meiryo UI" panose="020B0604030504040204" pitchFamily="50" charset="-128"/>
                <a:ea typeface="Meiryo UI" panose="020B0604030504040204" pitchFamily="50" charset="-128"/>
              </a:rPr>
              <a:t>については全ての受講者が役立つ、概ね役立つと回答。演習についても</a:t>
            </a:r>
            <a:r>
              <a:rPr kumimoji="1" lang="en-US" altLang="ja-JP" sz="2000" dirty="0">
                <a:latin typeface="Meiryo UI" panose="020B0604030504040204" pitchFamily="50" charset="-128"/>
                <a:ea typeface="Meiryo UI" panose="020B0604030504040204" pitchFamily="50" charset="-128"/>
              </a:rPr>
              <a:t>9</a:t>
            </a:r>
            <a:r>
              <a:rPr kumimoji="1" lang="ja-JP" altLang="en-US" sz="2000" dirty="0">
                <a:latin typeface="Meiryo UI" panose="020B0604030504040204" pitchFamily="50" charset="-128"/>
                <a:ea typeface="Meiryo UI" panose="020B0604030504040204" pitchFamily="50" charset="-128"/>
              </a:rPr>
              <a:t>割以上の受講者</a:t>
            </a:r>
            <a:r>
              <a:rPr kumimoji="1" lang="ja-JP" altLang="en-US" sz="2000" dirty="0" smtClean="0">
                <a:latin typeface="Meiryo UI" panose="020B0604030504040204" pitchFamily="50" charset="-128"/>
                <a:ea typeface="Meiryo UI" panose="020B0604030504040204" pitchFamily="50" charset="-128"/>
              </a:rPr>
              <a:t>が</a:t>
            </a:r>
            <a:endParaRPr kumimoji="1" lang="en-US" altLang="ja-JP" sz="2000" dirty="0" smtClean="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役立つと回答</a:t>
            </a:r>
            <a:r>
              <a:rPr kumimoji="1" lang="ja-JP" altLang="en-US" sz="2000" dirty="0">
                <a:latin typeface="Meiryo UI" panose="020B0604030504040204" pitchFamily="50" charset="-128"/>
                <a:ea typeface="Meiryo UI" panose="020B0604030504040204" pitchFamily="50" charset="-128"/>
              </a:rPr>
              <a:t>し、あとはすべてどちらかというと役立つと回答。</a:t>
            </a:r>
          </a:p>
          <a:p>
            <a:r>
              <a:rPr kumimoji="1" lang="ja-JP" altLang="en-US" sz="2000" dirty="0" smtClean="0">
                <a:latin typeface="Meiryo UI" panose="020B0604030504040204" pitchFamily="50" charset="-128"/>
                <a:ea typeface="Meiryo UI" panose="020B0604030504040204" pitchFamily="50" charset="-128"/>
              </a:rPr>
              <a:t>         難易度</a:t>
            </a: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講義</a:t>
            </a:r>
            <a:r>
              <a:rPr kumimoji="1" lang="ja-JP" altLang="en-US" sz="2000" dirty="0">
                <a:latin typeface="Meiryo UI" panose="020B0604030504040204" pitchFamily="50" charset="-128"/>
                <a:ea typeface="Meiryo UI" panose="020B0604030504040204" pitchFamily="50" charset="-128"/>
              </a:rPr>
              <a:t>については</a:t>
            </a:r>
            <a:r>
              <a:rPr kumimoji="1" lang="en-US" altLang="ja-JP" sz="2000" dirty="0">
                <a:latin typeface="Meiryo UI" panose="020B0604030504040204" pitchFamily="50" charset="-128"/>
                <a:ea typeface="Meiryo UI" panose="020B0604030504040204" pitchFamily="50" charset="-128"/>
              </a:rPr>
              <a:t>7</a:t>
            </a:r>
            <a:r>
              <a:rPr kumimoji="1" lang="ja-JP" altLang="en-US" sz="2000" dirty="0">
                <a:latin typeface="Meiryo UI" panose="020B0604030504040204" pitchFamily="50" charset="-128"/>
                <a:ea typeface="Meiryo UI" panose="020B0604030504040204" pitchFamily="50" charset="-128"/>
              </a:rPr>
              <a:t>割がやや難しかったと回答、演習は半数がやや難しかったと回答</a:t>
            </a:r>
            <a:r>
              <a:rPr kumimoji="1" lang="ja-JP" altLang="en-US" sz="2000" dirty="0" smtClean="0">
                <a:latin typeface="Meiryo UI" panose="020B0604030504040204" pitchFamily="50" charset="-128"/>
                <a:ea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3</a:t>
            </a:r>
            <a:r>
              <a:rPr kumimoji="1" lang="ja-JP" altLang="en-US" sz="2000" dirty="0">
                <a:latin typeface="Meiryo UI" panose="020B0604030504040204" pitchFamily="50" charset="-128"/>
                <a:ea typeface="Meiryo UI" panose="020B0604030504040204" pitchFamily="50" charset="-128"/>
              </a:rPr>
              <a:t>割強</a:t>
            </a:r>
            <a:r>
              <a:rPr kumimoji="1" lang="ja-JP" altLang="en-US" sz="2000" dirty="0" smtClean="0">
                <a:latin typeface="Meiryo UI" panose="020B0604030504040204" pitchFamily="50" charset="-128"/>
                <a:ea typeface="Meiryo UI" panose="020B0604030504040204" pitchFamily="50" charset="-128"/>
              </a:rPr>
              <a:t>が難しかった</a:t>
            </a:r>
            <a:r>
              <a:rPr kumimoji="1" lang="ja-JP" altLang="en-US" sz="2000" dirty="0">
                <a:latin typeface="Meiryo UI" panose="020B0604030504040204" pitchFamily="50" charset="-128"/>
                <a:ea typeface="Meiryo UI" panose="020B0604030504040204" pitchFamily="50" charset="-128"/>
              </a:rPr>
              <a:t>と回答</a:t>
            </a:r>
            <a:r>
              <a:rPr kumimoji="1" lang="ja-JP" altLang="en-US" sz="2000" dirty="0" smtClean="0">
                <a:latin typeface="Meiryo UI" panose="020B0604030504040204" pitchFamily="50" charset="-128"/>
                <a:ea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②　全体アンケート</a:t>
            </a:r>
          </a:p>
          <a:p>
            <a:r>
              <a:rPr kumimoji="1" lang="ja-JP" altLang="en-US" sz="2000" dirty="0">
                <a:latin typeface="Meiryo UI" panose="020B0604030504040204" pitchFamily="50" charset="-128"/>
                <a:ea typeface="Meiryo UI" panose="020B0604030504040204" pitchFamily="50" charset="-128"/>
              </a:rPr>
              <a:t>	次のような意見があった（一部抜粋・要約）</a:t>
            </a: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様々</a:t>
            </a:r>
            <a:r>
              <a:rPr kumimoji="1" lang="ja-JP" altLang="en-US" sz="2000" dirty="0">
                <a:latin typeface="Meiryo UI" panose="020B0604030504040204" pitchFamily="50" charset="-128"/>
                <a:ea typeface="Meiryo UI" panose="020B0604030504040204" pitchFamily="50" charset="-128"/>
              </a:rPr>
              <a:t>な職種の方が参加するで、横のつながりを持てる機会に</a:t>
            </a:r>
            <a:r>
              <a:rPr kumimoji="1" lang="ja-JP" altLang="en-US" sz="2000" dirty="0" smtClean="0">
                <a:latin typeface="Meiryo UI" panose="020B0604030504040204" pitchFamily="50" charset="-128"/>
                <a:ea typeface="Meiryo UI" panose="020B0604030504040204" pitchFamily="50" charset="-128"/>
              </a:rPr>
              <a:t>つながる</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多職種</a:t>
            </a:r>
            <a:r>
              <a:rPr kumimoji="1" lang="ja-JP" altLang="en-US" sz="2000" dirty="0">
                <a:latin typeface="Meiryo UI" panose="020B0604030504040204" pitchFamily="50" charset="-128"/>
                <a:ea typeface="Meiryo UI" panose="020B0604030504040204" pitchFamily="50" charset="-128"/>
              </a:rPr>
              <a:t>連携の重要性を</a:t>
            </a:r>
            <a:r>
              <a:rPr kumimoji="1" lang="ja-JP" altLang="en-US" sz="2000" dirty="0" smtClean="0">
                <a:latin typeface="Meiryo UI" panose="020B0604030504040204" pitchFamily="50" charset="-128"/>
                <a:ea typeface="Meiryo UI" panose="020B0604030504040204" pitchFamily="50" charset="-128"/>
              </a:rPr>
              <a:t>感じた</a:t>
            </a:r>
            <a:r>
              <a:rPr kumimoji="1" lang="en-US" altLang="ja-JP" sz="2000" dirty="0">
                <a:latin typeface="Meiryo UI" panose="020B0604030504040204" pitchFamily="50" charset="-128"/>
                <a:ea typeface="Meiryo UI" panose="020B0604030504040204" pitchFamily="50" charset="-128"/>
              </a:rPr>
              <a:t> </a:t>
            </a:r>
            <a:endParaRPr kumimoji="1" lang="en-US" altLang="ja-JP" sz="2000" dirty="0" smtClean="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本人</a:t>
            </a:r>
            <a:r>
              <a:rPr kumimoji="1" lang="ja-JP" altLang="en-US" sz="2000" dirty="0">
                <a:latin typeface="Meiryo UI" panose="020B0604030504040204" pitchFamily="50" charset="-128"/>
                <a:ea typeface="Meiryo UI" panose="020B0604030504040204" pitchFamily="50" charset="-128"/>
              </a:rPr>
              <a:t>をとりまく家庭や関係機関などに視野を広めて</a:t>
            </a:r>
            <a:r>
              <a:rPr kumimoji="1" lang="ja-JP" altLang="en-US" sz="2000" dirty="0" smtClean="0">
                <a:latin typeface="Meiryo UI" panose="020B0604030504040204" pitchFamily="50" charset="-128"/>
                <a:ea typeface="Meiryo UI" panose="020B0604030504040204" pitchFamily="50" charset="-128"/>
              </a:rPr>
              <a:t>いきたい</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成人後</a:t>
            </a:r>
            <a:r>
              <a:rPr kumimoji="1" lang="ja-JP" altLang="en-US" sz="2000" dirty="0">
                <a:latin typeface="Meiryo UI" panose="020B0604030504040204" pitchFamily="50" charset="-128"/>
                <a:ea typeface="Meiryo UI" panose="020B0604030504040204" pitchFamily="50" charset="-128"/>
              </a:rPr>
              <a:t>の支援についても知りたい　　</a:t>
            </a:r>
            <a:r>
              <a:rPr kumimoji="1" lang="ja-JP" altLang="en-US" sz="2000" dirty="0" smtClean="0">
                <a:latin typeface="Meiryo UI" panose="020B0604030504040204" pitchFamily="50" charset="-128"/>
                <a:ea typeface="Meiryo UI" panose="020B0604030504040204" pitchFamily="50" charset="-128"/>
              </a:rPr>
              <a:t>等</a:t>
            </a:r>
            <a:endParaRPr kumimoji="1" lang="en-US" altLang="ja-JP" sz="2000" dirty="0" smtClean="0">
              <a:latin typeface="Meiryo UI" panose="020B0604030504040204" pitchFamily="50" charset="-128"/>
              <a:ea typeface="Meiryo UI" panose="020B0604030504040204" pitchFamily="50" charset="-128"/>
            </a:endParaRPr>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837523"/>
            <a:ext cx="4343400" cy="2657778"/>
          </a:xfrm>
          <a:prstGeom prst="rect">
            <a:avLst/>
          </a:prstGeom>
          <a:noFill/>
          <a:ln>
            <a:noFill/>
          </a:ln>
        </p:spPr>
      </p:pic>
      <p:sp>
        <p:nvSpPr>
          <p:cNvPr id="10" name="正方形/長方形 9"/>
          <p:cNvSpPr/>
          <p:nvPr/>
        </p:nvSpPr>
        <p:spPr>
          <a:xfrm>
            <a:off x="152400" y="8417822"/>
            <a:ext cx="12439650" cy="10309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■フォローアップ研修について</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令和</a:t>
            </a:r>
            <a:r>
              <a:rPr kumimoji="1" lang="en-US" altLang="ja-JP" sz="2000" dirty="0">
                <a:latin typeface="Meiryo UI" panose="020B0604030504040204" pitchFamily="50" charset="-128"/>
                <a:ea typeface="Meiryo UI" panose="020B0604030504040204" pitchFamily="50" charset="-128"/>
              </a:rPr>
              <a:t>5</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24</a:t>
            </a:r>
            <a:r>
              <a:rPr kumimoji="1" lang="ja-JP" altLang="en-US" sz="2000" dirty="0">
                <a:latin typeface="Meiryo UI" panose="020B0604030504040204" pitchFamily="50" charset="-128"/>
                <a:ea typeface="Meiryo UI" panose="020B0604030504040204" pitchFamily="50" charset="-128"/>
              </a:rPr>
              <a:t>日にオンライン・対面のハイブリットで開催　また、施設見学（ペガサス福泉中央こども園）も実施　　</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参加者</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20</a:t>
            </a:r>
            <a:r>
              <a:rPr kumimoji="1" lang="ja-JP" altLang="en-US" sz="2000" dirty="0" smtClean="0">
                <a:latin typeface="Meiryo UI" panose="020B0604030504040204" pitchFamily="50" charset="-128"/>
                <a:ea typeface="Meiryo UI" panose="020B0604030504040204" pitchFamily="50" charset="-128"/>
              </a:rPr>
              <a:t>名（うち</a:t>
            </a:r>
            <a:r>
              <a:rPr kumimoji="1" lang="en-US" altLang="ja-JP" sz="2000" dirty="0" smtClean="0">
                <a:latin typeface="Meiryo UI" panose="020B0604030504040204" pitchFamily="50" charset="-128"/>
                <a:ea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rPr>
              <a:t>名は、施設見学のみ）</a:t>
            </a:r>
            <a:r>
              <a:rPr kumimoji="1" lang="ja-JP" altLang="en-US" sz="2000" smtClean="0">
                <a:latin typeface="Meiryo UI" panose="020B0604030504040204" pitchFamily="50" charset="-128"/>
                <a:ea typeface="Meiryo UI" panose="020B0604030504040204" pitchFamily="50" charset="-128"/>
              </a:rPr>
              <a:t>　</a:t>
            </a:r>
            <a:endParaRPr kumimoji="1" lang="en-US" altLang="ja-JP" sz="20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1439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a:latin typeface="Meiryo UI" panose="020B0604030504040204" pitchFamily="50" charset="-128"/>
                <a:ea typeface="Meiryo UI" panose="020B0604030504040204" pitchFamily="50" charset="-128"/>
              </a:rPr>
              <a:t>医療的ケア児及びその家族に対する支援に関する法律の周知について</a:t>
            </a:r>
            <a:endParaRPr lang="ja-JP" altLang="ja-JP"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0935395" y="188248"/>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5</a:t>
            </a:r>
          </a:p>
        </p:txBody>
      </p:sp>
      <p:pic>
        <p:nvPicPr>
          <p:cNvPr id="6" name="図 5"/>
          <p:cNvPicPr>
            <a:picLocks noChangeAspect="1"/>
          </p:cNvPicPr>
          <p:nvPr/>
        </p:nvPicPr>
        <p:blipFill>
          <a:blip r:embed="rId2"/>
          <a:stretch>
            <a:fillRect/>
          </a:stretch>
        </p:blipFill>
        <p:spPr>
          <a:xfrm>
            <a:off x="271807" y="1138496"/>
            <a:ext cx="12257986" cy="7793702"/>
          </a:xfrm>
          <a:prstGeom prst="rect">
            <a:avLst/>
          </a:prstGeom>
        </p:spPr>
      </p:pic>
      <p:sp>
        <p:nvSpPr>
          <p:cNvPr id="10" name="正方形/長方形 9"/>
          <p:cNvSpPr/>
          <p:nvPr/>
        </p:nvSpPr>
        <p:spPr>
          <a:xfrm>
            <a:off x="5295900" y="8932198"/>
            <a:ext cx="7505700" cy="571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　　　　　　　　　　　　　　　　　　　　　　　　　　　（厚生労働省作成資料）</a:t>
            </a:r>
            <a:endParaRPr kumimoji="1" lang="ja-JP" altLang="en-US" dirty="0">
              <a:latin typeface="Meiryo UI" panose="020B0604030504040204" pitchFamily="50" charset="-128"/>
              <a:ea typeface="Meiryo UI" panose="020B0604030504040204" pitchFamily="50" charset="-128"/>
            </a:endParaRPr>
          </a:p>
        </p:txBody>
      </p:sp>
      <p:sp>
        <p:nvSpPr>
          <p:cNvPr id="2" name="角丸四角形 1"/>
          <p:cNvSpPr/>
          <p:nvPr/>
        </p:nvSpPr>
        <p:spPr>
          <a:xfrm>
            <a:off x="5524500" y="4724399"/>
            <a:ext cx="6852893" cy="653847"/>
          </a:xfrm>
          <a:prstGeom prst="roundRect">
            <a:avLst/>
          </a:prstGeom>
          <a:noFill/>
          <a:ln w="130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706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smtClean="0">
                <a:latin typeface="Meiryo UI" panose="020B0604030504040204" pitchFamily="50" charset="-128"/>
                <a:ea typeface="Meiryo UI" panose="020B0604030504040204" pitchFamily="50" charset="-128"/>
              </a:rPr>
              <a:t>医療的ケア指示書について</a:t>
            </a:r>
            <a:endParaRPr lang="ja-JP" altLang="ja-JP"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0935395" y="188248"/>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資料６</a:t>
            </a:r>
            <a:endParaRPr lang="en-US" altLang="ja-JP" sz="1890" b="1"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45440" y="872380"/>
            <a:ext cx="5897022" cy="8552701"/>
          </a:xfrm>
          <a:prstGeom prst="rect">
            <a:avLst/>
          </a:prstGeom>
        </p:spPr>
      </p:pic>
      <p:pic>
        <p:nvPicPr>
          <p:cNvPr id="5" name="図 4"/>
          <p:cNvPicPr>
            <a:picLocks noChangeAspect="1"/>
          </p:cNvPicPr>
          <p:nvPr/>
        </p:nvPicPr>
        <p:blipFill>
          <a:blip r:embed="rId3"/>
          <a:stretch>
            <a:fillRect/>
          </a:stretch>
        </p:blipFill>
        <p:spPr>
          <a:xfrm>
            <a:off x="6787080" y="995680"/>
            <a:ext cx="5718957" cy="8306103"/>
          </a:xfrm>
          <a:prstGeom prst="rect">
            <a:avLst/>
          </a:prstGeom>
        </p:spPr>
      </p:pic>
    </p:spTree>
    <p:extLst>
      <p:ext uri="{BB962C8B-B14F-4D97-AF65-F5344CB8AC3E}">
        <p14:creationId xmlns:p14="http://schemas.microsoft.com/office/powerpoint/2010/main" val="51360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a:latin typeface="Meiryo UI" panose="020B0604030504040204" pitchFamily="50" charset="-128"/>
                <a:ea typeface="Meiryo UI" panose="020B0604030504040204" pitchFamily="50" charset="-128"/>
              </a:rPr>
              <a:t>令和４年度　堺市医療的ケア児等支援連絡会議　</a:t>
            </a:r>
          </a:p>
        </p:txBody>
      </p:sp>
      <p:sp>
        <p:nvSpPr>
          <p:cNvPr id="7" name="正方形/長方形 6"/>
          <p:cNvSpPr/>
          <p:nvPr/>
        </p:nvSpPr>
        <p:spPr>
          <a:xfrm>
            <a:off x="10782995" y="120015"/>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次第</a:t>
            </a:r>
            <a:endParaRPr lang="ja-JP" altLang="en-US" sz="1890" b="1" dirty="0">
              <a:latin typeface="Meiryo UI" panose="020B0604030504040204" pitchFamily="50" charset="-128"/>
              <a:ea typeface="Meiryo UI" panose="020B0604030504040204" pitchFamily="50" charset="-128"/>
            </a:endParaRPr>
          </a:p>
        </p:txBody>
      </p:sp>
      <p:sp>
        <p:nvSpPr>
          <p:cNvPr id="2" name="正方形/長方形 1"/>
          <p:cNvSpPr/>
          <p:nvPr/>
        </p:nvSpPr>
        <p:spPr>
          <a:xfrm>
            <a:off x="781050" y="1085849"/>
            <a:ext cx="3676650" cy="8572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zh-TW" altLang="en-US" sz="3200" b="1" dirty="0">
                <a:latin typeface="Meiryo UI" panose="020B0604030504040204" pitchFamily="50" charset="-128"/>
                <a:ea typeface="Meiryo UI" panose="020B0604030504040204" pitchFamily="50" charset="-128"/>
              </a:rPr>
              <a:t>１　関係機関</a:t>
            </a:r>
            <a:r>
              <a:rPr kumimoji="1" lang="zh-TW" altLang="en-US" sz="3200" b="1" dirty="0" smtClean="0">
                <a:latin typeface="Meiryo UI" panose="020B0604030504040204" pitchFamily="50" charset="-128"/>
                <a:ea typeface="Meiryo UI" panose="020B0604030504040204" pitchFamily="50" charset="-128"/>
              </a:rPr>
              <a:t>紹介</a:t>
            </a:r>
            <a:endParaRPr kumimoji="1" lang="en-US" altLang="zh-TW" sz="3200" b="1"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781050" y="2266948"/>
            <a:ext cx="11695430" cy="25527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b="1" dirty="0" smtClean="0">
                <a:latin typeface="Meiryo UI" panose="020B0604030504040204" pitchFamily="50" charset="-128"/>
                <a:ea typeface="Meiryo UI" panose="020B0604030504040204" pitchFamily="50" charset="-128"/>
              </a:rPr>
              <a:t>２　議題</a:t>
            </a:r>
            <a:endParaRPr kumimoji="1" lang="en-US" altLang="ja-JP" sz="3200" b="1" dirty="0" smtClean="0">
              <a:latin typeface="Meiryo UI" panose="020B0604030504040204" pitchFamily="50" charset="-128"/>
              <a:ea typeface="Meiryo UI" panose="020B0604030504040204" pitchFamily="50" charset="-128"/>
            </a:endParaRPr>
          </a:p>
          <a:p>
            <a:r>
              <a:rPr kumimoji="1" lang="ja-JP" altLang="en-US" sz="2800" dirty="0" smtClean="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１）大阪府医療的ケア児支援センターの設置について</a:t>
            </a:r>
          </a:p>
          <a:p>
            <a:r>
              <a:rPr kumimoji="1" lang="ja-JP" altLang="en-US" sz="2800" dirty="0">
                <a:latin typeface="Meiryo UI" panose="020B0604030504040204" pitchFamily="50" charset="-128"/>
                <a:ea typeface="Meiryo UI" panose="020B0604030504040204" pitchFamily="50" charset="-128"/>
              </a:rPr>
              <a:t>　　（２）堺市における医療的ケア児等支援のための施策について</a:t>
            </a:r>
          </a:p>
          <a:p>
            <a:r>
              <a:rPr kumimoji="1" lang="ja-JP" altLang="en-US" sz="2800" dirty="0">
                <a:latin typeface="Meiryo UI" panose="020B0604030504040204" pitchFamily="50" charset="-128"/>
                <a:ea typeface="Meiryo UI" panose="020B0604030504040204" pitchFamily="50" charset="-128"/>
              </a:rPr>
              <a:t>　　（３）医療的ケア児等コーディネーター養成研修について</a:t>
            </a:r>
          </a:p>
          <a:p>
            <a:r>
              <a:rPr kumimoji="1" lang="ja-JP" altLang="en-US" sz="2800" dirty="0">
                <a:latin typeface="Meiryo UI" panose="020B0604030504040204" pitchFamily="50" charset="-128"/>
                <a:ea typeface="Meiryo UI" panose="020B0604030504040204" pitchFamily="50" charset="-128"/>
              </a:rPr>
              <a:t>　　（４）医療的ケア児及びその家族に対する支援に関する法律の周知について</a:t>
            </a:r>
          </a:p>
          <a:p>
            <a:r>
              <a:rPr kumimoji="1" lang="ja-JP" altLang="en-US" sz="2800" dirty="0">
                <a:latin typeface="Meiryo UI" panose="020B0604030504040204" pitchFamily="50" charset="-128"/>
                <a:ea typeface="Meiryo UI" panose="020B0604030504040204" pitchFamily="50" charset="-128"/>
              </a:rPr>
              <a:t>　　（５）その他連絡</a:t>
            </a:r>
            <a:r>
              <a:rPr kumimoji="1" lang="ja-JP" altLang="en-US" sz="2800" dirty="0" smtClean="0">
                <a:latin typeface="Meiryo UI" panose="020B0604030504040204" pitchFamily="50" charset="-128"/>
                <a:ea typeface="Meiryo UI" panose="020B0604030504040204" pitchFamily="50" charset="-128"/>
              </a:rPr>
              <a:t>事項</a:t>
            </a:r>
            <a:endParaRPr kumimoji="1" lang="ja-JP" altLang="en-US" sz="2800" dirty="0">
              <a:latin typeface="Meiryo UI" panose="020B0604030504040204" pitchFamily="50" charset="-128"/>
              <a:ea typeface="Meiryo UI" panose="020B0604030504040204" pitchFamily="50" charset="-128"/>
            </a:endParaRPr>
          </a:p>
        </p:txBody>
      </p:sp>
      <p:sp>
        <p:nvSpPr>
          <p:cNvPr id="9" name="正方形/長方形 8"/>
          <p:cNvSpPr/>
          <p:nvPr/>
        </p:nvSpPr>
        <p:spPr>
          <a:xfrm>
            <a:off x="952500" y="4904736"/>
            <a:ext cx="10896600" cy="42767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latin typeface="Meiryo UI" panose="020B0604030504040204" pitchFamily="50" charset="-128"/>
                <a:ea typeface="Meiryo UI" panose="020B0604030504040204" pitchFamily="50" charset="-128"/>
              </a:rPr>
              <a:t>＜資料＞</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資料</a:t>
            </a:r>
            <a:r>
              <a:rPr kumimoji="1" lang="ja-JP" altLang="en-US" sz="2000" dirty="0">
                <a:latin typeface="Meiryo UI" panose="020B0604030504040204" pitchFamily="50" charset="-128"/>
                <a:ea typeface="Meiryo UI" panose="020B0604030504040204" pitchFamily="50" charset="-128"/>
              </a:rPr>
              <a:t>１－１　　堺市医療的ケア児等支援連絡会議　出席者名簿　　</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１－２　　堺市医療的ケア児等支援連絡会議　事務局名簿</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１－３　　堺市医療的ケア児等支援連絡会議　設置要綱</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２　　　</a:t>
            </a:r>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医療的ケア児に対する支援体制について（大阪府）</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３－１　　堺市の状況について</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３－２　　堺市立小中支援学校の医療的ケアについて</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４－１　　令和４年度医療的ケア児等コーディネーター養成研修　実施要項</a:t>
            </a: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４－２　　医療的ケア児等コーディネーター養成研修報告書</a:t>
            </a:r>
          </a:p>
          <a:p>
            <a:r>
              <a:rPr kumimoji="1" lang="ja-JP" altLang="en-US" sz="2000" dirty="0" smtClean="0">
                <a:latin typeface="Meiryo UI" panose="020B0604030504040204" pitchFamily="50" charset="-128"/>
                <a:ea typeface="Meiryo UI" panose="020B0604030504040204" pitchFamily="50" charset="-128"/>
              </a:rPr>
              <a:t> 資料５　　　</a:t>
            </a:r>
            <a:r>
              <a:rPr kumimoji="1" lang="ja-JP" altLang="en-US" sz="2000" dirty="0">
                <a:latin typeface="Meiryo UI" panose="020B0604030504040204" pitchFamily="50" charset="-128"/>
                <a:ea typeface="Meiryo UI" panose="020B0604030504040204" pitchFamily="50" charset="-128"/>
              </a:rPr>
              <a:t>　　医療的ケア児及びその家族に対する支援に関する法律の周知に</a:t>
            </a:r>
            <a:r>
              <a:rPr kumimoji="1" lang="ja-JP" altLang="en-US" sz="2000" dirty="0" smtClean="0">
                <a:latin typeface="Meiryo UI" panose="020B0604030504040204" pitchFamily="50" charset="-128"/>
                <a:ea typeface="Meiryo UI" panose="020B0604030504040204" pitchFamily="50" charset="-128"/>
              </a:rPr>
              <a:t>ついて</a:t>
            </a:r>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資料</a:t>
            </a:r>
            <a:r>
              <a:rPr kumimoji="1" lang="ja-JP" altLang="en-US" sz="2000" dirty="0">
                <a:latin typeface="Meiryo UI" panose="020B0604030504040204" pitchFamily="50" charset="-128"/>
                <a:ea typeface="Meiryo UI" panose="020B0604030504040204" pitchFamily="50" charset="-128"/>
              </a:rPr>
              <a:t>６　　　　</a:t>
            </a:r>
            <a:r>
              <a:rPr kumimoji="1" lang="ja-JP" altLang="en-US" sz="2000" dirty="0" smtClean="0">
                <a:latin typeface="Meiryo UI" panose="020B0604030504040204" pitchFamily="50" charset="-128"/>
                <a:ea typeface="Meiryo UI" panose="020B0604030504040204" pitchFamily="50" charset="-128"/>
              </a:rPr>
              <a:t>　医療的</a:t>
            </a:r>
            <a:r>
              <a:rPr kumimoji="1" lang="ja-JP" altLang="en-US" sz="2000" dirty="0">
                <a:latin typeface="Meiryo UI" panose="020B0604030504040204" pitchFamily="50" charset="-128"/>
                <a:ea typeface="Meiryo UI" panose="020B0604030504040204" pitchFamily="50" charset="-128"/>
              </a:rPr>
              <a:t>ケア指示書（参考様式</a:t>
            </a:r>
            <a:r>
              <a:rPr kumimoji="1" lang="ja-JP" altLang="en-US"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5984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a:latin typeface="Meiryo UI" panose="020B0604030504040204" pitchFamily="50" charset="-128"/>
                <a:ea typeface="Meiryo UI" panose="020B0604030504040204" pitchFamily="50" charset="-128"/>
              </a:rPr>
              <a:t>令和４年度　堺市医療的ケア児等支援連絡会議　出席者名簿</a:t>
            </a:r>
          </a:p>
        </p:txBody>
      </p:sp>
      <p:graphicFrame>
        <p:nvGraphicFramePr>
          <p:cNvPr id="6" name="表 5"/>
          <p:cNvGraphicFramePr>
            <a:graphicFrameLocks noGrp="1"/>
          </p:cNvGraphicFramePr>
          <p:nvPr>
            <p:extLst>
              <p:ext uri="{D42A27DB-BD31-4B8C-83A1-F6EECF244321}">
                <p14:modId xmlns:p14="http://schemas.microsoft.com/office/powerpoint/2010/main" val="4053621365"/>
              </p:ext>
            </p:extLst>
          </p:nvPr>
        </p:nvGraphicFramePr>
        <p:xfrm>
          <a:off x="388094" y="952500"/>
          <a:ext cx="12025412" cy="8021400"/>
        </p:xfrm>
        <a:graphic>
          <a:graphicData uri="http://schemas.openxmlformats.org/drawingml/2006/table">
            <a:tbl>
              <a:tblPr>
                <a:tableStyleId>{5940675A-B579-460E-94D1-54222C63F5DA}</a:tableStyleId>
              </a:tblPr>
              <a:tblGrid>
                <a:gridCol w="5526095">
                  <a:extLst>
                    <a:ext uri="{9D8B030D-6E8A-4147-A177-3AD203B41FA5}">
                      <a16:colId xmlns:a16="http://schemas.microsoft.com/office/drawing/2014/main" val="83688152"/>
                    </a:ext>
                  </a:extLst>
                </a:gridCol>
                <a:gridCol w="3452294">
                  <a:extLst>
                    <a:ext uri="{9D8B030D-6E8A-4147-A177-3AD203B41FA5}">
                      <a16:colId xmlns:a16="http://schemas.microsoft.com/office/drawing/2014/main" val="1061289429"/>
                    </a:ext>
                  </a:extLst>
                </a:gridCol>
                <a:gridCol w="3047023">
                  <a:extLst>
                    <a:ext uri="{9D8B030D-6E8A-4147-A177-3AD203B41FA5}">
                      <a16:colId xmlns:a16="http://schemas.microsoft.com/office/drawing/2014/main" val="3547272602"/>
                    </a:ext>
                  </a:extLst>
                </a:gridCol>
              </a:tblGrid>
              <a:tr h="533400">
                <a:tc>
                  <a:txBody>
                    <a:bodyPr/>
                    <a:lstStyle/>
                    <a:p>
                      <a:pPr algn="ctr" fontAlgn="ctr"/>
                      <a:r>
                        <a:rPr lang="ja-JP" altLang="en-US" sz="2000" b="1" u="none" strike="noStrike" dirty="0" smtClean="0">
                          <a:effectLst/>
                          <a:latin typeface="Meiryo UI" panose="020B0604030504040204" pitchFamily="50" charset="-128"/>
                          <a:ea typeface="Meiryo UI" panose="020B0604030504040204" pitchFamily="50" charset="-128"/>
                        </a:rPr>
                        <a:t>関　係　機　関</a:t>
                      </a:r>
                      <a:endParaRPr lang="ja-JP" altLang="en-US" sz="2000" b="1" i="0" u="none" strike="noStrike" dirty="0">
                        <a:effectLst/>
                        <a:latin typeface="Meiryo UI" panose="020B0604030504040204" pitchFamily="50" charset="-128"/>
                        <a:ea typeface="Meiryo UI" panose="020B0604030504040204" pitchFamily="50" charset="-128"/>
                      </a:endParaRPr>
                    </a:p>
                  </a:txBody>
                  <a:tcPr marL="9370" marR="9370" marT="9370" marB="0" anchor="ctr"/>
                </a:tc>
                <a:tc gridSpan="2">
                  <a:txBody>
                    <a:bodyPr/>
                    <a:lstStyle/>
                    <a:p>
                      <a:pPr algn="ctr" fontAlgn="ctr"/>
                      <a:r>
                        <a:rPr lang="ja-JP" altLang="en-US" sz="2000" b="1" u="none" strike="noStrike" dirty="0" smtClean="0">
                          <a:effectLst/>
                          <a:latin typeface="Meiryo UI" panose="020B0604030504040204" pitchFamily="50" charset="-128"/>
                          <a:ea typeface="Meiryo UI" panose="020B0604030504040204" pitchFamily="50" charset="-128"/>
                        </a:rPr>
                        <a:t>出　席　者</a:t>
                      </a:r>
                      <a:endParaRPr lang="ja-JP" altLang="en-US" sz="2000" b="1" i="0" u="none" strike="noStrike" dirty="0">
                        <a:effectLst/>
                        <a:latin typeface="Meiryo UI" panose="020B0604030504040204" pitchFamily="50" charset="-128"/>
                        <a:ea typeface="Meiryo UI" panose="020B0604030504040204" pitchFamily="50" charset="-128"/>
                      </a:endParaRPr>
                    </a:p>
                  </a:txBody>
                  <a:tcPr marL="9370" marR="9370" marT="9370" marB="0" anchor="ctr"/>
                </a:tc>
                <a:tc hMerge="1">
                  <a:txBody>
                    <a:bodyPr/>
                    <a:lstStyle/>
                    <a:p>
                      <a:endParaRPr kumimoji="1" lang="ja-JP" altLang="en-US"/>
                    </a:p>
                  </a:txBody>
                  <a:tcPr/>
                </a:tc>
                <a:extLst>
                  <a:ext uri="{0D108BD9-81ED-4DB2-BD59-A6C34878D82A}">
                    <a16:rowId xmlns:a16="http://schemas.microsoft.com/office/drawing/2014/main" val="1709722212"/>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地方</a:t>
                      </a:r>
                      <a:r>
                        <a:rPr lang="ja-JP" altLang="en-US" sz="1500" u="none" strike="noStrike" dirty="0">
                          <a:effectLst/>
                          <a:latin typeface="Meiryo UI" panose="020B0604030504040204" pitchFamily="50" charset="-128"/>
                          <a:ea typeface="Meiryo UI" panose="020B0604030504040204" pitchFamily="50" charset="-128"/>
                        </a:rPr>
                        <a:t>独立行政法人大阪府立病院機構　大阪母子医療センター</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新生児科　副部長</a:t>
                      </a:r>
                      <a:br>
                        <a:rPr lang="ja-JP" altLang="en-US" sz="1500" u="none" strike="noStrike" dirty="0">
                          <a:effectLst/>
                          <a:latin typeface="Meiryo UI" panose="020B0604030504040204" pitchFamily="50" charset="-128"/>
                          <a:ea typeface="Meiryo UI" panose="020B0604030504040204" pitchFamily="50" charset="-128"/>
                        </a:rPr>
                      </a:br>
                      <a:r>
                        <a:rPr lang="ja-JP" altLang="en-US" sz="1500" u="none" strike="noStrike" dirty="0">
                          <a:effectLst/>
                          <a:latin typeface="Meiryo UI" panose="020B0604030504040204" pitchFamily="50" charset="-128"/>
                          <a:ea typeface="Meiryo UI" panose="020B0604030504040204" pitchFamily="50" charset="-128"/>
                        </a:rPr>
                        <a:t>患者支援センター　副センター長</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望月　成隆</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3722735026"/>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医療</a:t>
                      </a:r>
                      <a:r>
                        <a:rPr lang="ja-JP" altLang="en-US" sz="1500" u="none" strike="noStrike" dirty="0">
                          <a:effectLst/>
                          <a:latin typeface="Meiryo UI" panose="020B0604030504040204" pitchFamily="50" charset="-128"/>
                          <a:ea typeface="Meiryo UI" panose="020B0604030504040204" pitchFamily="50" charset="-128"/>
                        </a:rPr>
                        <a:t>法人輝優会　かがやきクリニック</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院長</a:t>
                      </a:r>
                      <a:endParaRPr lang="ja-JP" altLang="en-US" sz="1800" b="0" i="0" u="none" strike="noStrike" dirty="0">
                        <a:solidFill>
                          <a:srgbClr val="FF0000"/>
                        </a:solidFill>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南條　浩輝</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400873454"/>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社会</a:t>
                      </a:r>
                      <a:r>
                        <a:rPr lang="ja-JP" altLang="en-US" sz="1500" u="none" strike="noStrike" dirty="0">
                          <a:effectLst/>
                          <a:latin typeface="Meiryo UI" panose="020B0604030504040204" pitchFamily="50" charset="-128"/>
                          <a:ea typeface="Meiryo UI" panose="020B0604030504040204" pitchFamily="50" charset="-128"/>
                        </a:rPr>
                        <a:t>医療法人　生長会　ベルランド総合病院</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副院長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沖永　剛志</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3482684236"/>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a:t>
                      </a:r>
                      <a:r>
                        <a:rPr lang="zh-CN" altLang="en-US" sz="1500" u="none" strike="noStrike" dirty="0" smtClean="0">
                          <a:effectLst/>
                          <a:latin typeface="Meiryo UI" panose="020B0604030504040204" pitchFamily="50" charset="-128"/>
                          <a:ea typeface="Meiryo UI" panose="020B0604030504040204" pitchFamily="50" charset="-128"/>
                        </a:rPr>
                        <a:t>社会</a:t>
                      </a:r>
                      <a:r>
                        <a:rPr lang="zh-CN" altLang="en-US" sz="1500" u="none" strike="noStrike" dirty="0">
                          <a:effectLst/>
                          <a:latin typeface="Meiryo UI" panose="020B0604030504040204" pitchFamily="50" charset="-128"/>
                          <a:ea typeface="Meiryo UI" panose="020B0604030504040204" pitchFamily="50" charset="-128"/>
                        </a:rPr>
                        <a:t>医療法人　同仁会　耳原総合病院</a:t>
                      </a:r>
                      <a:endParaRPr lang="zh-CN"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zh-TW" altLang="en-US" sz="1800" u="none" strike="noStrike" dirty="0">
                          <a:effectLst/>
                          <a:latin typeface="Meiryo UI" panose="020B0604030504040204" pitchFamily="50" charset="-128"/>
                          <a:ea typeface="Meiryo UI" panose="020B0604030504040204" pitchFamily="50" charset="-128"/>
                        </a:rPr>
                        <a:t>小児科　部長</a:t>
                      </a:r>
                      <a:endParaRPr lang="zh-TW"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藤井　</a:t>
                      </a:r>
                      <a:r>
                        <a:rPr lang="ja-JP" altLang="en-US" sz="1800" u="none" strike="noStrike" dirty="0" smtClean="0">
                          <a:effectLst/>
                          <a:latin typeface="Meiryo UI" panose="020B0604030504040204" pitchFamily="50" charset="-128"/>
                          <a:ea typeface="Meiryo UI" panose="020B0604030504040204" pitchFamily="50" charset="-128"/>
                        </a:rPr>
                        <a:t>建一　</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4070075021"/>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堺</a:t>
                      </a:r>
                      <a:r>
                        <a:rPr lang="ja-JP" altLang="en-US" sz="1500" u="none" strike="noStrike" dirty="0">
                          <a:effectLst/>
                          <a:latin typeface="Meiryo UI" panose="020B0604030504040204" pitchFamily="50" charset="-128"/>
                          <a:ea typeface="Meiryo UI" panose="020B0604030504040204" pitchFamily="50" charset="-128"/>
                        </a:rPr>
                        <a:t>市立重症心身障害者（児）支援センター　ベルデさかい</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センター長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児玉　和夫</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984606958"/>
                  </a:ext>
                </a:extLst>
              </a:tr>
              <a:tr h="576000">
                <a:tc>
                  <a:txBody>
                    <a:bodyPr/>
                    <a:lstStyle/>
                    <a:p>
                      <a:pPr marL="0" marR="0" lvl="0" indent="0" algn="l" defTabSz="1280160" rtl="0" eaLnBrk="1" fontAlgn="ctr" latinLnBrk="0" hangingPunct="1">
                        <a:lnSpc>
                          <a:spcPct val="100000"/>
                        </a:lnSpc>
                        <a:spcBef>
                          <a:spcPts val="0"/>
                        </a:spcBef>
                        <a:spcAft>
                          <a:spcPts val="0"/>
                        </a:spcAft>
                        <a:buClrTx/>
                        <a:buSzTx/>
                        <a:buFontTx/>
                        <a:buNone/>
                        <a:tabLst/>
                        <a:defRPr/>
                      </a:pPr>
                      <a:r>
                        <a:rPr lang="ja-JP" altLang="en-US" sz="1500" u="none" strike="noStrike" dirty="0" smtClean="0">
                          <a:effectLst/>
                          <a:latin typeface="Meiryo UI" panose="020B0604030504040204" pitchFamily="50" charset="-128"/>
                          <a:ea typeface="Meiryo UI" panose="020B0604030504040204" pitchFamily="50" charset="-128"/>
                        </a:rPr>
                        <a:t>　堺市立重症心身障害者（児）支援センター　ベルデさかい</a:t>
                      </a:r>
                      <a:endParaRPr lang="ja-JP" altLang="en-US" sz="1500" b="0" i="0" u="none" strike="noStrike" dirty="0" smtClean="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b="0" i="0" u="none" strike="noStrike" dirty="0" smtClean="0">
                          <a:effectLst/>
                          <a:latin typeface="Meiryo UI" panose="020B0604030504040204" pitchFamily="50" charset="-128"/>
                          <a:ea typeface="Meiryo UI" panose="020B0604030504040204" pitchFamily="50" charset="-128"/>
                        </a:rPr>
                        <a:t>副センター長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b="0" i="0" u="none" strike="noStrike" dirty="0" smtClean="0">
                          <a:effectLst/>
                          <a:latin typeface="Meiryo UI" panose="020B0604030504040204" pitchFamily="50" charset="-128"/>
                          <a:ea typeface="Meiryo UI" panose="020B0604030504040204" pitchFamily="50" charset="-128"/>
                        </a:rPr>
                        <a:t>中谷　勝利</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185286276"/>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堺市</a:t>
                      </a:r>
                      <a:r>
                        <a:rPr lang="ja-JP" altLang="en-US" sz="1500" u="none" strike="noStrike" dirty="0">
                          <a:effectLst/>
                          <a:latin typeface="Meiryo UI" panose="020B0604030504040204" pitchFamily="50" charset="-128"/>
                          <a:ea typeface="Meiryo UI" panose="020B0604030504040204" pitchFamily="50" charset="-128"/>
                        </a:rPr>
                        <a:t>社会福祉事業団　堺市立第１も</a:t>
                      </a:r>
                      <a:r>
                        <a:rPr lang="ja-JP" altLang="en-US" sz="1500" u="none" strike="noStrike" dirty="0" err="1" smtClean="0">
                          <a:effectLst/>
                          <a:latin typeface="Meiryo UI" panose="020B0604030504040204" pitchFamily="50" charset="-128"/>
                          <a:ea typeface="Meiryo UI" panose="020B0604030504040204" pitchFamily="50" charset="-128"/>
                        </a:rPr>
                        <a:t>ず</a:t>
                      </a:r>
                      <a:r>
                        <a:rPr lang="ja-JP" altLang="en-US" sz="1500" u="none" strike="noStrike" dirty="0">
                          <a:effectLst/>
                          <a:latin typeface="Meiryo UI" panose="020B0604030504040204" pitchFamily="50" charset="-128"/>
                          <a:ea typeface="Meiryo UI" panose="020B0604030504040204" pitchFamily="50" charset="-128"/>
                        </a:rPr>
                        <a:t>園</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　園長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岡田　ひろみ</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642213612"/>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社会</a:t>
                      </a:r>
                      <a:r>
                        <a:rPr lang="ja-JP" altLang="en-US" sz="1500" u="none" strike="noStrike" dirty="0">
                          <a:effectLst/>
                          <a:latin typeface="Meiryo UI" panose="020B0604030504040204" pitchFamily="50" charset="-128"/>
                          <a:ea typeface="Meiryo UI" panose="020B0604030504040204" pitchFamily="50" charset="-128"/>
                        </a:rPr>
                        <a:t>医療法人ペガサス　ペガサス訪問看護ステーション</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　管理所長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稲積　眞琴</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530245923"/>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社会</a:t>
                      </a:r>
                      <a:r>
                        <a:rPr lang="ja-JP" altLang="en-US" sz="1500" u="none" strike="noStrike" dirty="0">
                          <a:effectLst/>
                          <a:latin typeface="Meiryo UI" panose="020B0604030504040204" pitchFamily="50" charset="-128"/>
                          <a:ea typeface="Meiryo UI" panose="020B0604030504040204" pitchFamily="50" charset="-128"/>
                        </a:rPr>
                        <a:t>医療法人ペガサス　ペガサスレスパイトケアセンター</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副主任</a:t>
                      </a:r>
                      <a:endParaRPr lang="ja-JP" altLang="en-US" sz="1800" b="0" i="0" u="none" strike="noStrike" dirty="0">
                        <a:solidFill>
                          <a:srgbClr val="FF0000"/>
                        </a:solidFill>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山下　由華</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458173952"/>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社会</a:t>
                      </a:r>
                      <a:r>
                        <a:rPr lang="ja-JP" altLang="en-US" sz="1500" u="none" strike="noStrike" dirty="0">
                          <a:effectLst/>
                          <a:latin typeface="Meiryo UI" panose="020B0604030504040204" pitchFamily="50" charset="-128"/>
                          <a:ea typeface="Meiryo UI" panose="020B0604030504040204" pitchFamily="50" charset="-128"/>
                        </a:rPr>
                        <a:t>福祉法人コスモス　</a:t>
                      </a:r>
                      <a:endParaRPr lang="en-US" altLang="ja-JP" sz="1500" u="none" strike="noStrike" dirty="0" smtClean="0">
                        <a:effectLst/>
                        <a:latin typeface="Meiryo UI" panose="020B0604030504040204" pitchFamily="50" charset="-128"/>
                        <a:ea typeface="Meiryo UI" panose="020B0604030504040204" pitchFamily="50" charset="-128"/>
                      </a:endParaRPr>
                    </a:p>
                    <a:p>
                      <a:pPr algn="l" fontAlgn="ctr"/>
                      <a:r>
                        <a:rPr lang="ja-JP" altLang="en-US" sz="1500" u="none" strike="noStrike" dirty="0" smtClean="0">
                          <a:effectLst/>
                          <a:latin typeface="Meiryo UI" panose="020B0604030504040204" pitchFamily="50" charset="-128"/>
                          <a:ea typeface="Meiryo UI" panose="020B0604030504040204" pitchFamily="50" charset="-128"/>
                        </a:rPr>
                        <a:t>　ふれあい</a:t>
                      </a:r>
                      <a:r>
                        <a:rPr lang="ja-JP" altLang="en-US" sz="1500" u="none" strike="noStrike" dirty="0">
                          <a:effectLst/>
                          <a:latin typeface="Meiryo UI" panose="020B0604030504040204" pitchFamily="50" charset="-128"/>
                          <a:ea typeface="Meiryo UI" panose="020B0604030504040204" pitchFamily="50" charset="-128"/>
                        </a:rPr>
                        <a:t>の里かたくら</a:t>
                      </a:r>
                      <a:r>
                        <a:rPr lang="en-US" altLang="ja-JP" sz="1500" u="none" strike="noStrike" dirty="0">
                          <a:effectLst/>
                          <a:latin typeface="Meiryo UI" panose="020B0604030504040204" pitchFamily="50" charset="-128"/>
                          <a:ea typeface="Meiryo UI" panose="020B0604030504040204" pitchFamily="50" charset="-128"/>
                        </a:rPr>
                        <a:t>/</a:t>
                      </a:r>
                      <a:r>
                        <a:rPr lang="ja-JP" altLang="en-US" sz="1500" u="none" strike="noStrike" dirty="0">
                          <a:effectLst/>
                          <a:latin typeface="Meiryo UI" panose="020B0604030504040204" pitchFamily="50" charset="-128"/>
                          <a:ea typeface="Meiryo UI" panose="020B0604030504040204" pitchFamily="50" charset="-128"/>
                        </a:rPr>
                        <a:t>総合生活支援センターそら</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施設長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上之薗　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1099855323"/>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合同</a:t>
                      </a:r>
                      <a:r>
                        <a:rPr lang="ja-JP" altLang="en-US" sz="1500" u="none" strike="noStrike" dirty="0">
                          <a:effectLst/>
                          <a:latin typeface="Meiryo UI" panose="020B0604030504040204" pitchFamily="50" charset="-128"/>
                          <a:ea typeface="Meiryo UI" panose="020B0604030504040204" pitchFamily="50" charset="-128"/>
                        </a:rPr>
                        <a:t>会社</a:t>
                      </a:r>
                      <a:r>
                        <a:rPr lang="en-US" altLang="ja-JP" sz="1500" u="none" strike="noStrike" dirty="0">
                          <a:effectLst/>
                          <a:latin typeface="Meiryo UI" panose="020B0604030504040204" pitchFamily="50" charset="-128"/>
                          <a:ea typeface="Meiryo UI" panose="020B0604030504040204" pitchFamily="50" charset="-128"/>
                        </a:rPr>
                        <a:t>With</a:t>
                      </a:r>
                      <a:r>
                        <a:rPr lang="ja-JP" altLang="en-US" sz="1500" u="none" strike="noStrike" dirty="0">
                          <a:effectLst/>
                          <a:latin typeface="Meiryo UI" panose="020B0604030504040204" pitchFamily="50" charset="-128"/>
                          <a:ea typeface="Meiryo UI" panose="020B0604030504040204" pitchFamily="50" charset="-128"/>
                        </a:rPr>
                        <a:t>　ハートプラン</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代表社員</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荒木 裕美子</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561988923"/>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特定</a:t>
                      </a:r>
                      <a:r>
                        <a:rPr lang="ja-JP" altLang="en-US" sz="1500" u="none" strike="noStrike" dirty="0">
                          <a:effectLst/>
                          <a:latin typeface="Meiryo UI" panose="020B0604030504040204" pitchFamily="50" charset="-128"/>
                          <a:ea typeface="Meiryo UI" panose="020B0604030504040204" pitchFamily="50" charset="-128"/>
                        </a:rPr>
                        <a:t>非営利活動法人　堺市相談支援ネット　総合相談情報センター</a:t>
                      </a:r>
                      <a:br>
                        <a:rPr lang="ja-JP" altLang="en-US" sz="1500" u="none" strike="noStrike" dirty="0">
                          <a:effectLst/>
                          <a:latin typeface="Meiryo UI" panose="020B0604030504040204" pitchFamily="50" charset="-128"/>
                          <a:ea typeface="Meiryo UI" panose="020B0604030504040204" pitchFamily="50" charset="-128"/>
                        </a:rPr>
                      </a:br>
                      <a:r>
                        <a:rPr lang="ja-JP" altLang="en-US" sz="1500" u="none" strike="noStrike" dirty="0" smtClean="0">
                          <a:effectLst/>
                          <a:latin typeface="Meiryo UI" panose="020B0604030504040204" pitchFamily="50" charset="-128"/>
                          <a:ea typeface="Meiryo UI" panose="020B0604030504040204" pitchFamily="50" charset="-128"/>
                        </a:rPr>
                        <a:t>　西区</a:t>
                      </a:r>
                      <a:r>
                        <a:rPr lang="ja-JP" altLang="en-US" sz="1500" u="none" strike="noStrike" dirty="0">
                          <a:effectLst/>
                          <a:latin typeface="Meiryo UI" panose="020B0604030504040204" pitchFamily="50" charset="-128"/>
                          <a:ea typeface="Meiryo UI" panose="020B0604030504040204" pitchFamily="50" charset="-128"/>
                        </a:rPr>
                        <a:t>障害者基幹相談支援センター</a:t>
                      </a:r>
                      <a:endParaRPr lang="ja-JP"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センター長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上田　尋子</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2025986230"/>
                  </a:ext>
                </a:extLst>
              </a:tr>
              <a:tr h="576000">
                <a:tc>
                  <a:txBody>
                    <a:bodyPr/>
                    <a:lstStyle/>
                    <a:p>
                      <a:pPr algn="l" fontAlgn="ctr"/>
                      <a:r>
                        <a:rPr lang="ja-JP" altLang="en-US" sz="1500" u="none" strike="noStrike" dirty="0" smtClean="0">
                          <a:effectLst/>
                          <a:latin typeface="Meiryo UI" panose="020B0604030504040204" pitchFamily="50" charset="-128"/>
                          <a:ea typeface="Meiryo UI" panose="020B0604030504040204" pitchFamily="50" charset="-128"/>
                        </a:rPr>
                        <a:t>　</a:t>
                      </a:r>
                      <a:r>
                        <a:rPr lang="zh-CN" altLang="en-US" sz="1500" u="none" strike="noStrike" dirty="0" smtClean="0">
                          <a:effectLst/>
                          <a:latin typeface="Meiryo UI" panose="020B0604030504040204" pitchFamily="50" charset="-128"/>
                          <a:ea typeface="Meiryo UI" panose="020B0604030504040204" pitchFamily="50" charset="-128"/>
                        </a:rPr>
                        <a:t>大阪</a:t>
                      </a:r>
                      <a:r>
                        <a:rPr lang="zh-CN" altLang="en-US" sz="1500" u="none" strike="noStrike" dirty="0">
                          <a:effectLst/>
                          <a:latin typeface="Meiryo UI" panose="020B0604030504040204" pitchFamily="50" charset="-128"/>
                          <a:ea typeface="Meiryo UI" panose="020B0604030504040204" pitchFamily="50" charset="-128"/>
                        </a:rPr>
                        <a:t>府立堺支援学校</a:t>
                      </a:r>
                      <a:endParaRPr lang="zh-CN" altLang="en-US" sz="15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校長</a:t>
                      </a:r>
                      <a:endParaRPr lang="ja-JP" altLang="en-US" sz="1800" b="0" i="0" u="none" strike="noStrike" dirty="0">
                        <a:effectLst/>
                        <a:latin typeface="Meiryo UI" panose="020B0604030504040204" pitchFamily="50" charset="-128"/>
                        <a:ea typeface="Meiryo UI" panose="020B0604030504040204" pitchFamily="50" charset="-128"/>
                      </a:endParaRPr>
                    </a:p>
                  </a:txBody>
                  <a:tcPr marL="9370" marR="9370" marT="9370" marB="0" anchor="ct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rPr>
                        <a:t>欠席のご連絡をいただいています</a:t>
                      </a:r>
                      <a:br>
                        <a:rPr lang="ja-JP" altLang="en-US" sz="13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a:t>
                      </a:r>
                      <a:r>
                        <a:rPr lang="ja-JP" altLang="en-US" sz="1800" u="none" strike="noStrike" dirty="0">
                          <a:effectLst/>
                          <a:latin typeface="Meiryo UI" panose="020B0604030504040204" pitchFamily="50" charset="-128"/>
                          <a:ea typeface="Meiryo UI" panose="020B0604030504040204" pitchFamily="50" charset="-128"/>
                        </a:rPr>
                        <a:t>西浦　由夏</a:t>
                      </a:r>
                      <a:r>
                        <a:rPr lang="ja-JP" altLang="en-US" sz="1600" u="none" strike="noStrike" dirty="0">
                          <a:effectLst/>
                          <a:latin typeface="Meiryo UI" panose="020B0604030504040204" pitchFamily="50" charset="-128"/>
                          <a:ea typeface="Meiryo UI" panose="020B0604030504040204" pitchFamily="50" charset="-128"/>
                        </a:rPr>
                        <a:t>）</a:t>
                      </a:r>
                      <a:endParaRPr lang="ja-JP" altLang="en-US" sz="1600" b="0" i="0" u="none" strike="noStrike" dirty="0">
                        <a:effectLst/>
                        <a:latin typeface="Meiryo UI" panose="020B0604030504040204" pitchFamily="50" charset="-128"/>
                        <a:ea typeface="Meiryo UI" panose="020B0604030504040204" pitchFamily="50" charset="-128"/>
                      </a:endParaRPr>
                    </a:p>
                  </a:txBody>
                  <a:tcPr marL="9370" marR="9370" marT="9370" marB="0" anchor="ctr"/>
                </a:tc>
                <a:extLst>
                  <a:ext uri="{0D108BD9-81ED-4DB2-BD59-A6C34878D82A}">
                    <a16:rowId xmlns:a16="http://schemas.microsoft.com/office/drawing/2014/main" val="816001494"/>
                  </a:ext>
                </a:extLst>
              </a:tr>
            </a:tbl>
          </a:graphicData>
        </a:graphic>
      </p:graphicFrame>
      <p:sp>
        <p:nvSpPr>
          <p:cNvPr id="7" name="正方形/長方形 6"/>
          <p:cNvSpPr/>
          <p:nvPr/>
        </p:nvSpPr>
        <p:spPr>
          <a:xfrm>
            <a:off x="10782995" y="120015"/>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a:latin typeface="Meiryo UI" panose="020B0604030504040204" pitchFamily="50" charset="-128"/>
                <a:ea typeface="Meiryo UI" panose="020B0604030504040204" pitchFamily="50" charset="-128"/>
              </a:rPr>
              <a:t>資料</a:t>
            </a:r>
            <a:r>
              <a:rPr lang="en-US" altLang="ja-JP" sz="1890" b="1" dirty="0">
                <a:latin typeface="Meiryo UI" panose="020B0604030504040204" pitchFamily="50" charset="-128"/>
                <a:ea typeface="Meiryo UI" panose="020B0604030504040204" pitchFamily="50" charset="-128"/>
              </a:rPr>
              <a:t>1-1</a:t>
            </a:r>
            <a:endParaRPr lang="ja-JP" altLang="en-US" sz="1890" b="1" dirty="0">
              <a:latin typeface="Meiryo UI" panose="020B0604030504040204" pitchFamily="50" charset="-128"/>
              <a:ea typeface="Meiryo UI" panose="020B0604030504040204" pitchFamily="50" charset="-128"/>
            </a:endParaRPr>
          </a:p>
        </p:txBody>
      </p:sp>
      <p:sp>
        <p:nvSpPr>
          <p:cNvPr id="2" name="正方形/長方形 1"/>
          <p:cNvSpPr/>
          <p:nvPr/>
        </p:nvSpPr>
        <p:spPr>
          <a:xfrm>
            <a:off x="10782995" y="8979734"/>
            <a:ext cx="1338828" cy="369332"/>
          </a:xfrm>
          <a:prstGeom prst="rect">
            <a:avLst/>
          </a:prstGeom>
        </p:spPr>
        <p:txBody>
          <a:bodyPr wrap="none">
            <a:spAutoFit/>
          </a:bodyPr>
          <a:lstStyle/>
          <a:p>
            <a:r>
              <a:rPr lang="ja-JP" altLang="en-US" dirty="0"/>
              <a:t>（敬称略）</a:t>
            </a:r>
          </a:p>
        </p:txBody>
      </p:sp>
    </p:spTree>
    <p:extLst>
      <p:ext uri="{BB962C8B-B14F-4D97-AF65-F5344CB8AC3E}">
        <p14:creationId xmlns:p14="http://schemas.microsoft.com/office/powerpoint/2010/main" val="310085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a:latin typeface="Meiryo UI" panose="020B0604030504040204" pitchFamily="50" charset="-128"/>
                <a:ea typeface="Meiryo UI" panose="020B0604030504040204" pitchFamily="50" charset="-128"/>
              </a:rPr>
              <a:t>令和４年度　堺市医療的ケア児等支援連絡会議　事務局</a:t>
            </a:r>
            <a:r>
              <a:rPr lang="ja-JP" altLang="en-US" sz="2400" b="1" dirty="0" smtClean="0">
                <a:latin typeface="Meiryo UI" panose="020B0604030504040204" pitchFamily="50" charset="-128"/>
                <a:ea typeface="Meiryo UI" panose="020B0604030504040204" pitchFamily="50" charset="-128"/>
              </a:rPr>
              <a:t>名簿</a:t>
            </a:r>
            <a:endParaRPr lang="ja-JP" altLang="en-US"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0782995" y="120015"/>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1-2</a:t>
            </a:r>
            <a:endParaRPr lang="ja-JP" altLang="en-US" sz="1890" b="1"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70061528"/>
              </p:ext>
            </p:extLst>
          </p:nvPr>
        </p:nvGraphicFramePr>
        <p:xfrm>
          <a:off x="376496" y="1219200"/>
          <a:ext cx="12048607" cy="6977379"/>
        </p:xfrm>
        <a:graphic>
          <a:graphicData uri="http://schemas.openxmlformats.org/drawingml/2006/table">
            <a:tbl>
              <a:tblPr>
                <a:tableStyleId>{5940675A-B579-460E-94D1-54222C63F5DA}</a:tableStyleId>
              </a:tblPr>
              <a:tblGrid>
                <a:gridCol w="2692959">
                  <a:extLst>
                    <a:ext uri="{9D8B030D-6E8A-4147-A177-3AD203B41FA5}">
                      <a16:colId xmlns:a16="http://schemas.microsoft.com/office/drawing/2014/main" val="2717359504"/>
                    </a:ext>
                  </a:extLst>
                </a:gridCol>
                <a:gridCol w="1232745">
                  <a:extLst>
                    <a:ext uri="{9D8B030D-6E8A-4147-A177-3AD203B41FA5}">
                      <a16:colId xmlns:a16="http://schemas.microsoft.com/office/drawing/2014/main" val="2784884345"/>
                    </a:ext>
                  </a:extLst>
                </a:gridCol>
                <a:gridCol w="2037640">
                  <a:extLst>
                    <a:ext uri="{9D8B030D-6E8A-4147-A177-3AD203B41FA5}">
                      <a16:colId xmlns:a16="http://schemas.microsoft.com/office/drawing/2014/main" val="4182441259"/>
                    </a:ext>
                  </a:extLst>
                </a:gridCol>
                <a:gridCol w="142240">
                  <a:extLst>
                    <a:ext uri="{9D8B030D-6E8A-4147-A177-3AD203B41FA5}">
                      <a16:colId xmlns:a16="http://schemas.microsoft.com/office/drawing/2014/main" val="4107474136"/>
                    </a:ext>
                  </a:extLst>
                </a:gridCol>
                <a:gridCol w="2783840">
                  <a:extLst>
                    <a:ext uri="{9D8B030D-6E8A-4147-A177-3AD203B41FA5}">
                      <a16:colId xmlns:a16="http://schemas.microsoft.com/office/drawing/2014/main" val="2355249593"/>
                    </a:ext>
                  </a:extLst>
                </a:gridCol>
                <a:gridCol w="1198880">
                  <a:extLst>
                    <a:ext uri="{9D8B030D-6E8A-4147-A177-3AD203B41FA5}">
                      <a16:colId xmlns:a16="http://schemas.microsoft.com/office/drawing/2014/main" val="38256179"/>
                    </a:ext>
                  </a:extLst>
                </a:gridCol>
                <a:gridCol w="1960303">
                  <a:extLst>
                    <a:ext uri="{9D8B030D-6E8A-4147-A177-3AD203B41FA5}">
                      <a16:colId xmlns:a16="http://schemas.microsoft.com/office/drawing/2014/main" val="3350446236"/>
                    </a:ext>
                  </a:extLst>
                </a:gridCol>
              </a:tblGrid>
              <a:tr h="662195">
                <a:tc>
                  <a:txBody>
                    <a:bodyPr/>
                    <a:lstStyle/>
                    <a:p>
                      <a:pPr algn="ctr" fontAlgn="ctr"/>
                      <a:r>
                        <a:rPr lang="ja-JP" altLang="en-US" sz="2400" b="1" u="none" strike="noStrike" dirty="0">
                          <a:effectLst/>
                          <a:latin typeface="Meiryo UI" panose="020B0604030504040204" pitchFamily="50" charset="-128"/>
                          <a:ea typeface="Meiryo UI" panose="020B0604030504040204" pitchFamily="50" charset="-128"/>
                        </a:rPr>
                        <a:t>所属</a:t>
                      </a: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2400" b="1" u="none" strike="noStrike" dirty="0">
                          <a:effectLst/>
                          <a:latin typeface="Meiryo UI" panose="020B0604030504040204" pitchFamily="50" charset="-128"/>
                          <a:ea typeface="Meiryo UI" panose="020B0604030504040204" pitchFamily="50" charset="-128"/>
                        </a:rPr>
                        <a:t>役職等</a:t>
                      </a: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2400" b="1" u="none" strike="noStrike" dirty="0">
                          <a:effectLst/>
                          <a:latin typeface="Meiryo UI" panose="020B0604030504040204" pitchFamily="50" charset="-128"/>
                          <a:ea typeface="Meiryo UI" panose="020B0604030504040204" pitchFamily="50" charset="-128"/>
                        </a:rPr>
                        <a:t>氏名</a:t>
                      </a: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lnR w="12700" cap="flat" cmpd="sng" algn="ctr">
                      <a:solidFill>
                        <a:schemeClr val="tx1"/>
                      </a:solidFill>
                      <a:prstDash val="solid"/>
                      <a:round/>
                      <a:headEnd type="none" w="med" len="med"/>
                      <a:tailEnd type="none" w="med" len="med"/>
                    </a:lnR>
                  </a:tcPr>
                </a:tc>
                <a:tc rowSpan="8">
                  <a:txBody>
                    <a:bodyPr/>
                    <a:lstStyle/>
                    <a:p>
                      <a:pPr algn="ctr" fontAlgn="ct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2400" b="1" u="none" strike="noStrike" dirty="0">
                          <a:effectLst/>
                          <a:latin typeface="Meiryo UI" panose="020B0604030504040204" pitchFamily="50" charset="-128"/>
                          <a:ea typeface="Meiryo UI" panose="020B0604030504040204" pitchFamily="50" charset="-128"/>
                        </a:rPr>
                        <a:t>所属</a:t>
                      </a: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lnL w="12700" cap="flat" cmpd="sng" algn="ctr">
                      <a:solidFill>
                        <a:schemeClr val="tx1"/>
                      </a:solidFill>
                      <a:prstDash val="solid"/>
                      <a:round/>
                      <a:headEnd type="none" w="med" len="med"/>
                      <a:tailEnd type="none" w="med" len="med"/>
                    </a:lnL>
                  </a:tcPr>
                </a:tc>
                <a:tc>
                  <a:txBody>
                    <a:bodyPr/>
                    <a:lstStyle/>
                    <a:p>
                      <a:pPr algn="ctr" fontAlgn="ctr"/>
                      <a:r>
                        <a:rPr lang="ja-JP" altLang="en-US" sz="2400" b="1" u="none" strike="noStrike" dirty="0">
                          <a:effectLst/>
                          <a:latin typeface="Meiryo UI" panose="020B0604030504040204" pitchFamily="50" charset="-128"/>
                          <a:ea typeface="Meiryo UI" panose="020B0604030504040204" pitchFamily="50" charset="-128"/>
                        </a:rPr>
                        <a:t>役職等</a:t>
                      </a: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2400" b="1" u="none" strike="noStrike" dirty="0">
                          <a:effectLst/>
                          <a:latin typeface="Meiryo UI" panose="020B0604030504040204" pitchFamily="50" charset="-128"/>
                          <a:ea typeface="Meiryo UI" panose="020B0604030504040204" pitchFamily="50" charset="-128"/>
                        </a:rPr>
                        <a:t>氏名</a:t>
                      </a:r>
                      <a:endParaRPr lang="ja-JP" altLang="en-US" sz="2400" b="1" i="0" u="none" strike="noStrike" dirty="0">
                        <a:effectLst/>
                        <a:latin typeface="Meiryo UI" panose="020B0604030504040204" pitchFamily="50" charset="-128"/>
                        <a:ea typeface="Meiryo UI" panose="020B0604030504040204" pitchFamily="50" charset="-128"/>
                      </a:endParaRPr>
                    </a:p>
                  </a:txBody>
                  <a:tcPr marL="10002" marR="10002" marT="10002" marB="0" anchor="ctr"/>
                </a:tc>
                <a:extLst>
                  <a:ext uri="{0D108BD9-81ED-4DB2-BD59-A6C34878D82A}">
                    <a16:rowId xmlns:a16="http://schemas.microsoft.com/office/drawing/2014/main" val="1830660558"/>
                  </a:ext>
                </a:extLst>
              </a:tr>
              <a:tr h="918886">
                <a:tc>
                  <a:txBody>
                    <a:bodyPr/>
                    <a:lstStyle/>
                    <a:p>
                      <a:pPr algn="l" fontAlgn="ctr"/>
                      <a:r>
                        <a:rPr lang="ja-JP" altLang="en-US" sz="1800" u="none" strike="noStrike" dirty="0" smtClean="0">
                          <a:effectLst/>
                          <a:latin typeface="Meiryo UI" panose="020B0604030504040204" pitchFamily="50" charset="-128"/>
                          <a:ea typeface="Meiryo UI" panose="020B0604030504040204" pitchFamily="50" charset="-128"/>
                        </a:rPr>
                        <a:t>　</a:t>
                      </a:r>
                      <a:r>
                        <a:rPr lang="zh-TW" altLang="en-US" sz="1800" u="none" strike="noStrike" dirty="0" smtClean="0">
                          <a:effectLst/>
                          <a:latin typeface="Meiryo UI" panose="020B0604030504040204" pitchFamily="50" charset="-128"/>
                          <a:ea typeface="Meiryo UI" panose="020B0604030504040204" pitchFamily="50" charset="-128"/>
                        </a:rPr>
                        <a:t>健康</a:t>
                      </a:r>
                      <a:r>
                        <a:rPr lang="zh-TW" altLang="en-US" sz="1800" u="none" strike="noStrike" dirty="0">
                          <a:effectLst/>
                          <a:latin typeface="Meiryo UI" panose="020B0604030504040204" pitchFamily="50" charset="-128"/>
                          <a:ea typeface="Meiryo UI" panose="020B0604030504040204" pitchFamily="50" charset="-128"/>
                        </a:rPr>
                        <a:t>福祉局　障害福祉部　</a:t>
                      </a:r>
                      <a:endParaRPr lang="en-US" altLang="zh-TW" sz="1800" u="none" strike="noStrike" dirty="0" smtClean="0">
                        <a:effectLst/>
                        <a:latin typeface="Meiryo UI" panose="020B0604030504040204" pitchFamily="50" charset="-128"/>
                        <a:ea typeface="Meiryo UI" panose="020B0604030504040204" pitchFamily="50" charset="-128"/>
                      </a:endParaRPr>
                    </a:p>
                    <a:p>
                      <a:pPr algn="l" fontAlgn="ctr"/>
                      <a:r>
                        <a:rPr lang="ja-JP" altLang="en-US" sz="1800" u="none" strike="noStrike" dirty="0" smtClean="0">
                          <a:effectLst/>
                          <a:latin typeface="Meiryo UI" panose="020B0604030504040204" pitchFamily="50" charset="-128"/>
                          <a:ea typeface="Meiryo UI" panose="020B0604030504040204" pitchFamily="50" charset="-128"/>
                        </a:rPr>
                        <a:t>　</a:t>
                      </a:r>
                      <a:r>
                        <a:rPr lang="zh-TW" altLang="en-US" sz="1800" u="none" strike="noStrike" dirty="0" smtClean="0">
                          <a:effectLst/>
                          <a:latin typeface="Meiryo UI" panose="020B0604030504040204" pitchFamily="50" charset="-128"/>
                          <a:ea typeface="Meiryo UI" panose="020B0604030504040204" pitchFamily="50" charset="-128"/>
                        </a:rPr>
                        <a:t>障害</a:t>
                      </a:r>
                      <a:r>
                        <a:rPr lang="zh-TW" altLang="en-US" sz="1800" u="none" strike="noStrike" dirty="0">
                          <a:effectLst/>
                          <a:latin typeface="Meiryo UI" panose="020B0604030504040204" pitchFamily="50" charset="-128"/>
                          <a:ea typeface="Meiryo UI" panose="020B0604030504040204" pitchFamily="50" charset="-128"/>
                        </a:rPr>
                        <a:t>支援課</a:t>
                      </a:r>
                      <a:endParaRPr lang="zh-TW"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課長</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effectLst/>
                          <a:latin typeface="Meiryo UI" panose="020B0604030504040204" pitchFamily="50" charset="-128"/>
                          <a:ea typeface="Meiryo UI" panose="020B0604030504040204" pitchFamily="50" charset="-128"/>
                        </a:rPr>
                        <a:t>　鳫</a:t>
                      </a:r>
                      <a:r>
                        <a:rPr lang="ja-JP" altLang="en-US" sz="2000" u="none" strike="noStrike" dirty="0">
                          <a:effectLst/>
                          <a:latin typeface="Meiryo UI" panose="020B0604030504040204" pitchFamily="50" charset="-128"/>
                          <a:ea typeface="Meiryo UI" panose="020B0604030504040204" pitchFamily="50" charset="-128"/>
                        </a:rPr>
                        <a:t>野 雪保</a:t>
                      </a: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R w="12700" cap="flat" cmpd="sng" algn="ctr">
                      <a:solidFill>
                        <a:schemeClr val="tx1"/>
                      </a:solidFill>
                      <a:prstDash val="solid"/>
                      <a:round/>
                      <a:headEnd type="none" w="med" len="med"/>
                      <a:tailEnd type="none" w="med" len="med"/>
                    </a:lnR>
                  </a:tcPr>
                </a:tc>
                <a:tc vMerge="1">
                  <a:txBody>
                    <a:bodyPr/>
                    <a:lstStyle/>
                    <a:p>
                      <a:pPr algn="l" fontAlgn="ct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子ども</a:t>
                      </a:r>
                      <a:r>
                        <a:rPr lang="ja-JP" altLang="en-US" sz="1800" b="0" i="0" u="none" strike="noStrike" dirty="0">
                          <a:effectLst/>
                          <a:latin typeface="Meiryo UI" panose="020B0604030504040204" pitchFamily="50" charset="-128"/>
                          <a:ea typeface="Meiryo UI" panose="020B0604030504040204" pitchFamily="50" charset="-128"/>
                        </a:rPr>
                        <a:t>青少年局　</a:t>
                      </a:r>
                      <a:r>
                        <a:rPr lang="ja-JP" altLang="en-US" sz="1800" b="0" i="0" u="none" strike="noStrike" dirty="0" smtClean="0">
                          <a:effectLst/>
                          <a:latin typeface="Meiryo UI" panose="020B0604030504040204" pitchFamily="50" charset="-128"/>
                          <a:ea typeface="Meiryo UI" panose="020B0604030504040204" pitchFamily="50" charset="-128"/>
                        </a:rPr>
                        <a:t>子ども青</a:t>
                      </a:r>
                      <a:endParaRPr lang="en-US" altLang="ja-JP"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effectLst/>
                          <a:latin typeface="Meiryo UI" panose="020B0604030504040204" pitchFamily="50" charset="-128"/>
                          <a:ea typeface="Meiryo UI" panose="020B0604030504040204" pitchFamily="50" charset="-128"/>
                        </a:rPr>
                        <a:t>　少年育成部</a:t>
                      </a:r>
                      <a:r>
                        <a:rPr lang="ja-JP" altLang="en-US" sz="1800" b="0" i="0" u="none" strike="noStrike" dirty="0">
                          <a:effectLst/>
                          <a:latin typeface="Meiryo UI" panose="020B0604030504040204" pitchFamily="50" charset="-128"/>
                          <a:ea typeface="Meiryo UI" panose="020B0604030504040204" pitchFamily="50" charset="-128"/>
                        </a:rPr>
                        <a:t>　子ども育成課</a:t>
                      </a:r>
                    </a:p>
                  </a:txBody>
                  <a:tcPr marL="10002" marR="10002" marT="10002" marB="0" anchor="ctr">
                    <a:lnL w="12700" cap="flat" cmpd="sng" algn="ctr">
                      <a:solidFill>
                        <a:schemeClr val="tx1"/>
                      </a:solidFill>
                      <a:prstDash val="solid"/>
                      <a:round/>
                      <a:headEnd type="none" w="med" len="med"/>
                      <a:tailEnd type="none" w="med" len="med"/>
                    </a:lnL>
                  </a:tcP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主幹</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尾形</a:t>
                      </a:r>
                      <a:r>
                        <a:rPr lang="ja-JP" altLang="en-US" sz="2000" b="0" i="0" u="none" strike="noStrike" dirty="0">
                          <a:effectLst/>
                          <a:latin typeface="Meiryo UI" panose="020B0604030504040204" pitchFamily="50" charset="-128"/>
                          <a:ea typeface="Meiryo UI" panose="020B0604030504040204" pitchFamily="50" charset="-128"/>
                        </a:rPr>
                        <a:t>　治世子</a:t>
                      </a:r>
                    </a:p>
                  </a:txBody>
                  <a:tcPr marL="10002" marR="10002" marT="10002" marB="0" anchor="ctr"/>
                </a:tc>
                <a:extLst>
                  <a:ext uri="{0D108BD9-81ED-4DB2-BD59-A6C34878D82A}">
                    <a16:rowId xmlns:a16="http://schemas.microsoft.com/office/drawing/2014/main" val="627513158"/>
                  </a:ext>
                </a:extLst>
              </a:tr>
              <a:tr h="899383">
                <a:tc>
                  <a:txBody>
                    <a:bodyPr/>
                    <a:lstStyle/>
                    <a:p>
                      <a:pPr algn="l" fontAlgn="ctr"/>
                      <a:r>
                        <a:rPr lang="ja-JP" altLang="en-US" sz="1800" u="none" strike="noStrike" dirty="0" smtClean="0">
                          <a:effectLst/>
                          <a:latin typeface="Meiryo UI" panose="020B0604030504040204" pitchFamily="50" charset="-128"/>
                          <a:ea typeface="Meiryo UI" panose="020B0604030504040204" pitchFamily="50" charset="-128"/>
                        </a:rPr>
                        <a:t>　同　</a:t>
                      </a:r>
                      <a:r>
                        <a:rPr lang="zh-TW" altLang="en-US" sz="1800" u="none" strike="noStrike" dirty="0" smtClean="0">
                          <a:effectLst/>
                          <a:latin typeface="Meiryo UI" panose="020B0604030504040204" pitchFamily="50" charset="-128"/>
                          <a:ea typeface="Meiryo UI" panose="020B0604030504040204" pitchFamily="50" charset="-128"/>
                        </a:rPr>
                        <a:t>障害支援課</a:t>
                      </a:r>
                      <a:endParaRPr lang="zh-TW"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課長補佐</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effectLst/>
                          <a:latin typeface="Meiryo UI" panose="020B0604030504040204" pitchFamily="50" charset="-128"/>
                          <a:ea typeface="Meiryo UI" panose="020B0604030504040204" pitchFamily="50" charset="-128"/>
                        </a:rPr>
                        <a:t>　中野</a:t>
                      </a:r>
                      <a:r>
                        <a:rPr lang="ja-JP" altLang="en-US" sz="2000" u="none" strike="noStrike" dirty="0">
                          <a:effectLst/>
                          <a:latin typeface="Meiryo UI" panose="020B0604030504040204" pitchFamily="50" charset="-128"/>
                          <a:ea typeface="Meiryo UI" panose="020B0604030504040204" pitchFamily="50" charset="-128"/>
                        </a:rPr>
                        <a:t>　大介</a:t>
                      </a: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R w="12700" cap="flat" cmpd="sng" algn="ctr">
                      <a:solidFill>
                        <a:schemeClr val="tx1"/>
                      </a:solidFill>
                      <a:prstDash val="solid"/>
                      <a:round/>
                      <a:headEnd type="none" w="med" len="med"/>
                      <a:tailEnd type="none" w="med" len="med"/>
                    </a:lnR>
                  </a:tcPr>
                </a:tc>
                <a:tc vMerge="1">
                  <a:txBody>
                    <a:bodyPr/>
                    <a:lstStyle/>
                    <a:p>
                      <a:pPr algn="l" fontAlgn="ct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同</a:t>
                      </a:r>
                      <a:r>
                        <a:rPr lang="ja-JP" altLang="en-US" sz="1800" b="0" i="0" u="none" strike="noStrike" dirty="0">
                          <a:effectLst/>
                          <a:latin typeface="Meiryo UI" panose="020B0604030504040204" pitchFamily="50" charset="-128"/>
                          <a:ea typeface="Meiryo UI" panose="020B0604030504040204" pitchFamily="50" charset="-128"/>
                        </a:rPr>
                        <a:t>　子育て支援部　</a:t>
                      </a:r>
                      <a:endParaRPr lang="en-US" altLang="ja-JP"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effectLst/>
                          <a:latin typeface="Meiryo UI" panose="020B0604030504040204" pitchFamily="50" charset="-128"/>
                          <a:ea typeface="Meiryo UI" panose="020B0604030504040204" pitchFamily="50" charset="-128"/>
                        </a:rPr>
                        <a:t>　幼</a:t>
                      </a:r>
                      <a:r>
                        <a:rPr lang="ja-JP" altLang="en-US" sz="1800" b="0" i="0" u="none" strike="noStrike" dirty="0">
                          <a:effectLst/>
                          <a:latin typeface="Meiryo UI" panose="020B0604030504040204" pitchFamily="50" charset="-128"/>
                          <a:ea typeface="Meiryo UI" panose="020B0604030504040204" pitchFamily="50" charset="-128"/>
                        </a:rPr>
                        <a:t>保運営課</a:t>
                      </a:r>
                    </a:p>
                  </a:txBody>
                  <a:tcPr marL="10002" marR="10002" marT="10002" marB="0" anchor="ctr">
                    <a:lnL w="12700" cap="flat" cmpd="sng" algn="ctr">
                      <a:solidFill>
                        <a:schemeClr val="tx1"/>
                      </a:solidFill>
                      <a:prstDash val="solid"/>
                      <a:round/>
                      <a:headEnd type="none" w="med" len="med"/>
                      <a:tailEnd type="none" w="med" len="med"/>
                    </a:lnL>
                  </a:tcP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主幹</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唐</a:t>
                      </a:r>
                      <a:r>
                        <a:rPr lang="ja-JP" altLang="en-US" sz="2000" b="0" i="0" u="none" strike="noStrike" dirty="0">
                          <a:effectLst/>
                          <a:latin typeface="Meiryo UI" panose="020B0604030504040204" pitchFamily="50" charset="-128"/>
                          <a:ea typeface="Meiryo UI" panose="020B0604030504040204" pitchFamily="50" charset="-128"/>
                        </a:rPr>
                        <a:t>谷　和代</a:t>
                      </a:r>
                    </a:p>
                  </a:txBody>
                  <a:tcPr marL="10002" marR="10002" marT="10002" marB="0" anchor="ctr"/>
                </a:tc>
                <a:extLst>
                  <a:ext uri="{0D108BD9-81ED-4DB2-BD59-A6C34878D82A}">
                    <a16:rowId xmlns:a16="http://schemas.microsoft.com/office/drawing/2014/main" val="1753089293"/>
                  </a:ext>
                </a:extLst>
              </a:tr>
              <a:tr h="899383">
                <a:tc>
                  <a:txBody>
                    <a:bodyPr/>
                    <a:lstStyle/>
                    <a:p>
                      <a:pPr algn="l" fontAlgn="ctr"/>
                      <a:r>
                        <a:rPr lang="ja-JP" altLang="en-US" sz="1800" u="none" strike="noStrike" dirty="0" smtClean="0">
                          <a:effectLst/>
                          <a:latin typeface="Meiryo UI" panose="020B0604030504040204" pitchFamily="50" charset="-128"/>
                          <a:ea typeface="Meiryo UI" panose="020B0604030504040204" pitchFamily="50" charset="-128"/>
                        </a:rPr>
                        <a:t>　同　</a:t>
                      </a:r>
                      <a:r>
                        <a:rPr lang="zh-TW" altLang="en-US" sz="1800" u="none" strike="noStrike" dirty="0" smtClean="0">
                          <a:effectLst/>
                          <a:latin typeface="Meiryo UI" panose="020B0604030504040204" pitchFamily="50" charset="-128"/>
                          <a:ea typeface="Meiryo UI" panose="020B0604030504040204" pitchFamily="50" charset="-128"/>
                        </a:rPr>
                        <a:t>障害支援課</a:t>
                      </a:r>
                      <a:endParaRPr lang="zh-TW" altLang="en-US"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u="none" strike="noStrike" dirty="0" smtClean="0">
                          <a:effectLst/>
                          <a:latin typeface="Meiryo UI" panose="020B0604030504040204" pitchFamily="50" charset="-128"/>
                          <a:ea typeface="Meiryo UI" panose="020B0604030504040204" pitchFamily="50" charset="-128"/>
                        </a:rPr>
                        <a:t>　在宅福祉サービス係</a:t>
                      </a:r>
                      <a:endParaRPr lang="zh-TW"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係長</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effectLst/>
                          <a:latin typeface="Meiryo UI" panose="020B0604030504040204" pitchFamily="50" charset="-128"/>
                          <a:ea typeface="Meiryo UI" panose="020B0604030504040204" pitchFamily="50" charset="-128"/>
                        </a:rPr>
                        <a:t>　井上 </a:t>
                      </a:r>
                      <a:r>
                        <a:rPr lang="ja-JP" altLang="en-US" sz="2000" u="none" strike="noStrike" dirty="0">
                          <a:effectLst/>
                          <a:latin typeface="Meiryo UI" panose="020B0604030504040204" pitchFamily="50" charset="-128"/>
                          <a:ea typeface="Meiryo UI" panose="020B0604030504040204" pitchFamily="50" charset="-128"/>
                        </a:rPr>
                        <a:t>智博</a:t>
                      </a: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R w="12700" cap="flat" cmpd="sng" algn="ctr">
                      <a:solidFill>
                        <a:schemeClr val="tx1"/>
                      </a:solidFill>
                      <a:prstDash val="solid"/>
                      <a:round/>
                      <a:headEnd type="none" w="med" len="med"/>
                      <a:tailEnd type="none" w="med" len="med"/>
                    </a:lnR>
                  </a:tcPr>
                </a:tc>
                <a:tc vMerge="1">
                  <a:txBody>
                    <a:bodyPr/>
                    <a:lstStyle/>
                    <a:p>
                      <a:pPr algn="l" fontAlgn="ct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同</a:t>
                      </a:r>
                      <a:r>
                        <a:rPr lang="ja-JP" altLang="en-US" sz="1800" b="0" i="0" u="none" strike="noStrike" dirty="0">
                          <a:effectLst/>
                          <a:latin typeface="Meiryo UI" panose="020B0604030504040204" pitchFamily="50" charset="-128"/>
                          <a:ea typeface="Meiryo UI" panose="020B0604030504040204" pitchFamily="50" charset="-128"/>
                        </a:rPr>
                        <a:t>　子育て支援部　</a:t>
                      </a:r>
                      <a:endParaRPr lang="en-US" altLang="ja-JP"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effectLst/>
                          <a:latin typeface="Meiryo UI" panose="020B0604030504040204" pitchFamily="50" charset="-128"/>
                          <a:ea typeface="Meiryo UI" panose="020B0604030504040204" pitchFamily="50" charset="-128"/>
                        </a:rPr>
                        <a:t>　幼</a:t>
                      </a:r>
                      <a:r>
                        <a:rPr lang="ja-JP" altLang="en-US" sz="1800" b="0" i="0" u="none" strike="noStrike" dirty="0">
                          <a:effectLst/>
                          <a:latin typeface="Meiryo UI" panose="020B0604030504040204" pitchFamily="50" charset="-128"/>
                          <a:ea typeface="Meiryo UI" panose="020B0604030504040204" pitchFamily="50" charset="-128"/>
                        </a:rPr>
                        <a:t>保運営課</a:t>
                      </a:r>
                    </a:p>
                  </a:txBody>
                  <a:tcPr marL="10002" marR="10002" marT="10002" marB="0" anchor="ctr">
                    <a:lnL w="12700" cap="flat" cmpd="sng" algn="ctr">
                      <a:solidFill>
                        <a:schemeClr val="tx1"/>
                      </a:solidFill>
                      <a:prstDash val="solid"/>
                      <a:round/>
                      <a:headEnd type="none" w="med" len="med"/>
                      <a:tailEnd type="none" w="med" len="med"/>
                    </a:lnL>
                  </a:tcP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主査</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中野</a:t>
                      </a:r>
                      <a:r>
                        <a:rPr lang="ja-JP" altLang="en-US" sz="2000" b="0" i="0" u="none" strike="noStrike" dirty="0">
                          <a:effectLst/>
                          <a:latin typeface="Meiryo UI" panose="020B0604030504040204" pitchFamily="50" charset="-128"/>
                          <a:ea typeface="Meiryo UI" panose="020B0604030504040204" pitchFamily="50" charset="-128"/>
                        </a:rPr>
                        <a:t>　朋子</a:t>
                      </a:r>
                    </a:p>
                  </a:txBody>
                  <a:tcPr marL="10002" marR="10002" marT="10002" marB="0" anchor="ctr"/>
                </a:tc>
                <a:extLst>
                  <a:ext uri="{0D108BD9-81ED-4DB2-BD59-A6C34878D82A}">
                    <a16:rowId xmlns:a16="http://schemas.microsoft.com/office/drawing/2014/main" val="3545061518"/>
                  </a:ext>
                </a:extLst>
              </a:tr>
              <a:tr h="8993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effectLst/>
                          <a:latin typeface="Meiryo UI" panose="020B0604030504040204" pitchFamily="50" charset="-128"/>
                          <a:ea typeface="Meiryo UI" panose="020B0604030504040204" pitchFamily="50" charset="-128"/>
                        </a:rPr>
                        <a:t>　同　</a:t>
                      </a:r>
                      <a:r>
                        <a:rPr lang="zh-TW" altLang="en-US" sz="1800" u="none" strike="noStrike" dirty="0" smtClean="0">
                          <a:effectLst/>
                          <a:latin typeface="Meiryo UI" panose="020B0604030504040204" pitchFamily="50" charset="-128"/>
                          <a:ea typeface="Meiryo UI" panose="020B0604030504040204" pitchFamily="50" charset="-128"/>
                        </a:rPr>
                        <a:t>障害支援課</a:t>
                      </a:r>
                      <a:endParaRPr lang="zh-TW" altLang="en-US"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u="none" strike="noStrike" dirty="0">
                          <a:effectLst/>
                          <a:latin typeface="Meiryo UI" panose="020B0604030504040204" pitchFamily="50" charset="-128"/>
                          <a:ea typeface="Meiryo UI" panose="020B0604030504040204" pitchFamily="50" charset="-128"/>
                        </a:rPr>
                        <a:t>　障害児・発達障害支援係</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係長</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effectLst/>
                          <a:latin typeface="Meiryo UI" panose="020B0604030504040204" pitchFamily="50" charset="-128"/>
                          <a:ea typeface="Meiryo UI" panose="020B0604030504040204" pitchFamily="50" charset="-128"/>
                        </a:rPr>
                        <a:t>　松本</a:t>
                      </a:r>
                      <a:r>
                        <a:rPr lang="ja-JP" altLang="en-US" sz="2000" u="none" strike="noStrike" dirty="0">
                          <a:effectLst/>
                          <a:latin typeface="Meiryo UI" panose="020B0604030504040204" pitchFamily="50" charset="-128"/>
                          <a:ea typeface="Meiryo UI" panose="020B0604030504040204" pitchFamily="50" charset="-128"/>
                        </a:rPr>
                        <a:t>　浩史</a:t>
                      </a: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vMerge="1">
                  <a:txBody>
                    <a:bodyPr/>
                    <a:lstStyle/>
                    <a:p>
                      <a:pPr algn="l" fontAlgn="ct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a:t>
                      </a:r>
                      <a:r>
                        <a:rPr lang="zh-TW" altLang="en-US" sz="1800" b="0" i="0" u="none" strike="noStrike" dirty="0" smtClean="0">
                          <a:effectLst/>
                          <a:latin typeface="Meiryo UI" panose="020B0604030504040204" pitchFamily="50" charset="-128"/>
                          <a:ea typeface="Meiryo UI" panose="020B0604030504040204" pitchFamily="50" charset="-128"/>
                        </a:rPr>
                        <a:t>教育</a:t>
                      </a:r>
                      <a:r>
                        <a:rPr lang="zh-TW" altLang="en-US" sz="1800" b="0" i="0" u="none" strike="noStrike" dirty="0">
                          <a:effectLst/>
                          <a:latin typeface="Meiryo UI" panose="020B0604030504040204" pitchFamily="50" charset="-128"/>
                          <a:ea typeface="Meiryo UI" panose="020B0604030504040204" pitchFamily="50" charset="-128"/>
                        </a:rPr>
                        <a:t>委員会事務局　</a:t>
                      </a:r>
                      <a:endParaRPr lang="en-US" altLang="zh-TW"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effectLst/>
                          <a:latin typeface="Meiryo UI" panose="020B0604030504040204" pitchFamily="50" charset="-128"/>
                          <a:ea typeface="Meiryo UI" panose="020B0604030504040204" pitchFamily="50" charset="-128"/>
                        </a:rPr>
                        <a:t>　</a:t>
                      </a:r>
                      <a:r>
                        <a:rPr lang="zh-TW" altLang="en-US" sz="1800" b="0" i="0" u="none" strike="noStrike" dirty="0" smtClean="0">
                          <a:effectLst/>
                          <a:latin typeface="Meiryo UI" panose="020B0604030504040204" pitchFamily="50" charset="-128"/>
                          <a:ea typeface="Meiryo UI" panose="020B0604030504040204" pitchFamily="50" charset="-128"/>
                        </a:rPr>
                        <a:t>学校</a:t>
                      </a:r>
                      <a:r>
                        <a:rPr lang="zh-TW" altLang="en-US" sz="1800" b="0" i="0" u="none" strike="noStrike" dirty="0">
                          <a:effectLst/>
                          <a:latin typeface="Meiryo UI" panose="020B0604030504040204" pitchFamily="50" charset="-128"/>
                          <a:ea typeface="Meiryo UI" panose="020B0604030504040204" pitchFamily="50" charset="-128"/>
                        </a:rPr>
                        <a:t>教育部　</a:t>
                      </a:r>
                      <a:r>
                        <a:rPr lang="ja-JP" altLang="en-US" sz="1800" b="0" i="0" u="none" strike="noStrike" dirty="0" smtClean="0">
                          <a:effectLst/>
                          <a:latin typeface="Meiryo UI" panose="020B0604030504040204" pitchFamily="50" charset="-128"/>
                          <a:ea typeface="Meiryo UI" panose="020B0604030504040204" pitchFamily="50" charset="-128"/>
                        </a:rPr>
                        <a:t>　</a:t>
                      </a:r>
                      <a:r>
                        <a:rPr lang="zh-TW" altLang="en-US" sz="1800" b="0" i="0" u="none" strike="noStrike" dirty="0" smtClean="0">
                          <a:effectLst/>
                          <a:latin typeface="Meiryo UI" panose="020B0604030504040204" pitchFamily="50" charset="-128"/>
                          <a:ea typeface="Meiryo UI" panose="020B0604030504040204" pitchFamily="50" charset="-128"/>
                        </a:rPr>
                        <a:t>支援</a:t>
                      </a:r>
                      <a:r>
                        <a:rPr lang="zh-TW" altLang="en-US" sz="1800" b="0" i="0" u="none" strike="noStrike" dirty="0">
                          <a:effectLst/>
                          <a:latin typeface="Meiryo UI" panose="020B0604030504040204" pitchFamily="50" charset="-128"/>
                          <a:ea typeface="Meiryo UI" panose="020B0604030504040204" pitchFamily="50" charset="-128"/>
                        </a:rPr>
                        <a:t>教育課</a:t>
                      </a:r>
                    </a:p>
                  </a:txBody>
                  <a:tcPr marL="10002" marR="10002" marT="10002" marB="0" anchor="ct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指導主事</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清水</a:t>
                      </a:r>
                      <a:r>
                        <a:rPr lang="ja-JP" altLang="en-US" sz="2000" b="0" i="0" u="none" strike="noStrike" dirty="0">
                          <a:effectLst/>
                          <a:latin typeface="Meiryo UI" panose="020B0604030504040204" pitchFamily="50" charset="-128"/>
                          <a:ea typeface="Meiryo UI" panose="020B0604030504040204" pitchFamily="50" charset="-128"/>
                        </a:rPr>
                        <a:t>　淳子</a:t>
                      </a:r>
                    </a:p>
                  </a:txBody>
                  <a:tcPr marL="10002" marR="10002" marT="10002" marB="0" anchor="ctr"/>
                </a:tc>
                <a:extLst>
                  <a:ext uri="{0D108BD9-81ED-4DB2-BD59-A6C34878D82A}">
                    <a16:rowId xmlns:a16="http://schemas.microsoft.com/office/drawing/2014/main" val="2655857897"/>
                  </a:ext>
                </a:extLst>
              </a:tr>
              <a:tr h="8993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effectLst/>
                          <a:latin typeface="Meiryo UI" panose="020B0604030504040204" pitchFamily="50" charset="-128"/>
                          <a:ea typeface="Meiryo UI" panose="020B0604030504040204" pitchFamily="50" charset="-128"/>
                        </a:rPr>
                        <a:t>　同　</a:t>
                      </a:r>
                      <a:r>
                        <a:rPr lang="zh-TW" altLang="en-US" sz="1800" u="none" strike="noStrike" dirty="0" smtClean="0">
                          <a:effectLst/>
                          <a:latin typeface="Meiryo UI" panose="020B0604030504040204" pitchFamily="50" charset="-128"/>
                          <a:ea typeface="Meiryo UI" panose="020B0604030504040204" pitchFamily="50" charset="-128"/>
                        </a:rPr>
                        <a:t>障害支援課</a:t>
                      </a:r>
                      <a:endParaRPr lang="zh-TW" altLang="en-US" sz="1800" b="0" i="0" u="none" strike="noStrike" dirty="0" smtClean="0">
                        <a:effectLst/>
                        <a:latin typeface="Meiryo UI" panose="020B0604030504040204" pitchFamily="50" charset="-128"/>
                        <a:ea typeface="Meiryo UI" panose="020B0604030504040204" pitchFamily="50" charset="-128"/>
                      </a:endParaRPr>
                    </a:p>
                    <a:p>
                      <a:pPr algn="l" fontAlgn="ctr"/>
                      <a:r>
                        <a:rPr lang="zh-TW" altLang="en-US" sz="1800" u="none" strike="noStrike" dirty="0">
                          <a:effectLst/>
                          <a:latin typeface="Meiryo UI" panose="020B0604030504040204" pitchFamily="50" charset="-128"/>
                          <a:ea typeface="Meiryo UI" panose="020B0604030504040204" pitchFamily="50" charset="-128"/>
                        </a:rPr>
                        <a:t>　生活基盤推進係</a:t>
                      </a:r>
                      <a:endParaRPr lang="zh-TW"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主査</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effectLst/>
                          <a:latin typeface="Meiryo UI" panose="020B0604030504040204" pitchFamily="50" charset="-128"/>
                          <a:ea typeface="Meiryo UI" panose="020B0604030504040204" pitchFamily="50" charset="-128"/>
                        </a:rPr>
                        <a:t>　渡辺</a:t>
                      </a:r>
                      <a:r>
                        <a:rPr lang="ja-JP" altLang="en-US" sz="2000" u="none" strike="noStrike" dirty="0">
                          <a:effectLst/>
                          <a:latin typeface="Meiryo UI" panose="020B0604030504040204" pitchFamily="50" charset="-128"/>
                          <a:ea typeface="Meiryo UI" panose="020B0604030504040204" pitchFamily="50" charset="-128"/>
                        </a:rPr>
                        <a:t>　紘子</a:t>
                      </a: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R w="12700" cap="flat" cmpd="sng" algn="ctr">
                      <a:solidFill>
                        <a:schemeClr val="tx1"/>
                      </a:solidFill>
                      <a:prstDash val="solid"/>
                      <a:round/>
                      <a:headEnd type="none" w="med" len="med"/>
                      <a:tailEnd type="none" w="med" len="med"/>
                    </a:lnR>
                  </a:tcPr>
                </a:tc>
                <a:tc vMerge="1">
                  <a:txBody>
                    <a:bodyPr/>
                    <a:lstStyle/>
                    <a:p>
                      <a:pPr algn="l" fontAlgn="ct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同</a:t>
                      </a:r>
                      <a:r>
                        <a:rPr lang="ja-JP" altLang="en-US" sz="1800" b="0" i="0" u="none" strike="noStrike" dirty="0">
                          <a:effectLst/>
                          <a:latin typeface="Meiryo UI" panose="020B0604030504040204" pitchFamily="50" charset="-128"/>
                          <a:ea typeface="Meiryo UI" panose="020B0604030504040204" pitchFamily="50" charset="-128"/>
                        </a:rPr>
                        <a:t>　地域</a:t>
                      </a:r>
                      <a:r>
                        <a:rPr lang="ja-JP" altLang="en-US" sz="1800" b="0" i="0" u="none" strike="noStrike" dirty="0" smtClean="0">
                          <a:effectLst/>
                          <a:latin typeface="Meiryo UI" panose="020B0604030504040204" pitchFamily="50" charset="-128"/>
                          <a:ea typeface="Meiryo UI" panose="020B0604030504040204" pitchFamily="50" charset="-128"/>
                        </a:rPr>
                        <a:t>教育支援部</a:t>
                      </a:r>
                      <a:r>
                        <a:rPr lang="ja-JP" altLang="en-US" sz="1800" b="0" i="0" u="none" strike="noStrike" dirty="0">
                          <a:effectLst/>
                          <a:latin typeface="Meiryo UI" panose="020B0604030504040204" pitchFamily="50" charset="-128"/>
                          <a:ea typeface="Meiryo UI" panose="020B0604030504040204" pitchFamily="50" charset="-128"/>
                        </a:rPr>
                        <a:t>　</a:t>
                      </a:r>
                      <a:endParaRPr lang="en-US" altLang="ja-JP"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effectLst/>
                          <a:latin typeface="Meiryo UI" panose="020B0604030504040204" pitchFamily="50" charset="-128"/>
                          <a:ea typeface="Meiryo UI" panose="020B0604030504040204" pitchFamily="50" charset="-128"/>
                        </a:rPr>
                        <a:t>　放課後</a:t>
                      </a:r>
                      <a:r>
                        <a:rPr lang="ja-JP" altLang="en-US" sz="1800" b="0" i="0" u="none" strike="noStrike" dirty="0">
                          <a:effectLst/>
                          <a:latin typeface="Meiryo UI" panose="020B0604030504040204" pitchFamily="50" charset="-128"/>
                          <a:ea typeface="Meiryo UI" panose="020B0604030504040204" pitchFamily="50" charset="-128"/>
                        </a:rPr>
                        <a:t>子ども支援課</a:t>
                      </a:r>
                    </a:p>
                  </a:txBody>
                  <a:tcPr marL="10002" marR="10002" marT="10002" marB="0" anchor="ctr">
                    <a:lnL w="12700" cap="flat" cmpd="sng" algn="ctr">
                      <a:solidFill>
                        <a:schemeClr val="tx1"/>
                      </a:solidFill>
                      <a:prstDash val="solid"/>
                      <a:round/>
                      <a:headEnd type="none" w="med" len="med"/>
                      <a:tailEnd type="none" w="med" len="med"/>
                    </a:lnL>
                  </a:tcP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指導主事</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小山</a:t>
                      </a:r>
                      <a:r>
                        <a:rPr lang="ja-JP" altLang="en-US" sz="2000" b="0" i="0" u="none" strike="noStrike" dirty="0">
                          <a:effectLst/>
                          <a:latin typeface="Meiryo UI" panose="020B0604030504040204" pitchFamily="50" charset="-128"/>
                          <a:ea typeface="Meiryo UI" panose="020B0604030504040204" pitchFamily="50" charset="-128"/>
                        </a:rPr>
                        <a:t>　みき</a:t>
                      </a:r>
                    </a:p>
                  </a:txBody>
                  <a:tcPr marL="10002" marR="10002" marT="10002" marB="0" anchor="ctr"/>
                </a:tc>
                <a:extLst>
                  <a:ext uri="{0D108BD9-81ED-4DB2-BD59-A6C34878D82A}">
                    <a16:rowId xmlns:a16="http://schemas.microsoft.com/office/drawing/2014/main" val="1635454920"/>
                  </a:ext>
                </a:extLst>
              </a:tr>
              <a:tr h="8993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effectLst/>
                          <a:latin typeface="Meiryo UI" panose="020B0604030504040204" pitchFamily="50" charset="-128"/>
                          <a:ea typeface="Meiryo UI" panose="020B0604030504040204" pitchFamily="50" charset="-128"/>
                        </a:rPr>
                        <a:t>　同　</a:t>
                      </a:r>
                      <a:r>
                        <a:rPr lang="zh-TW" altLang="en-US" sz="1800" u="none" strike="noStrike" dirty="0" smtClean="0">
                          <a:effectLst/>
                          <a:latin typeface="Meiryo UI" panose="020B0604030504040204" pitchFamily="50" charset="-128"/>
                          <a:ea typeface="Meiryo UI" panose="020B0604030504040204" pitchFamily="50" charset="-128"/>
                        </a:rPr>
                        <a:t>障害支援課</a:t>
                      </a:r>
                      <a:endParaRPr lang="zh-TW" altLang="en-US" sz="1800" b="0" i="0" u="none" strike="noStrike" dirty="0" smtClean="0">
                        <a:effectLst/>
                        <a:latin typeface="Meiryo UI" panose="020B0604030504040204" pitchFamily="50" charset="-128"/>
                        <a:ea typeface="Meiryo UI" panose="020B0604030504040204" pitchFamily="50" charset="-128"/>
                      </a:endParaRPr>
                    </a:p>
                    <a:p>
                      <a:pPr algn="l" fontAlgn="ctr"/>
                      <a:r>
                        <a:rPr lang="zh-TW" altLang="en-US" sz="1800" u="none" strike="noStrike" dirty="0" smtClean="0">
                          <a:effectLst/>
                          <a:latin typeface="Meiryo UI" panose="020B0604030504040204" pitchFamily="50" charset="-128"/>
                          <a:ea typeface="Meiryo UI" panose="020B0604030504040204" pitchFamily="50" charset="-128"/>
                        </a:rPr>
                        <a:t>　生活基盤推進係</a:t>
                      </a:r>
                      <a:endParaRPr lang="zh-TW"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副主査</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solidFill>
                            <a:schemeClr val="bg1"/>
                          </a:solidFill>
                          <a:effectLst/>
                          <a:latin typeface="Meiryo UI" panose="020B0604030504040204" pitchFamily="50" charset="-128"/>
                          <a:ea typeface="Meiryo UI" panose="020B0604030504040204" pitchFamily="50" charset="-128"/>
                        </a:rPr>
                        <a:t>　</a:t>
                      </a:r>
                      <a:r>
                        <a:rPr lang="ja-JP" altLang="en-US" sz="2000" b="0" u="none" strike="noStrike" dirty="0" smtClean="0">
                          <a:solidFill>
                            <a:schemeClr val="tx1"/>
                          </a:solidFill>
                          <a:effectLst/>
                          <a:latin typeface="Meiryo UI" panose="020B0604030504040204" pitchFamily="50" charset="-128"/>
                          <a:ea typeface="Meiryo UI" panose="020B0604030504040204" pitchFamily="50" charset="-128"/>
                        </a:rPr>
                        <a:t>柳</a:t>
                      </a:r>
                      <a:r>
                        <a:rPr lang="ja-JP" altLang="en-US" sz="2000" b="0" u="none" strike="noStrike" dirty="0">
                          <a:solidFill>
                            <a:schemeClr val="tx1"/>
                          </a:solidFill>
                          <a:effectLst/>
                          <a:latin typeface="Meiryo UI" panose="020B0604030504040204" pitchFamily="50" charset="-128"/>
                          <a:ea typeface="Meiryo UI" panose="020B0604030504040204" pitchFamily="50" charset="-128"/>
                        </a:rPr>
                        <a:t>　千尋</a:t>
                      </a:r>
                      <a:endParaRPr lang="ja-JP" altLang="en-US" sz="2000" b="0" i="0" u="none" strike="noStrike" dirty="0">
                        <a:solidFill>
                          <a:schemeClr val="tx1"/>
                        </a:solidFill>
                        <a:effectLst/>
                        <a:latin typeface="Meiryo UI" panose="020B0604030504040204" pitchFamily="50" charset="-128"/>
                        <a:ea typeface="Meiryo UI" panose="020B0604030504040204" pitchFamily="50" charset="-128"/>
                      </a:endParaRPr>
                    </a:p>
                  </a:txBody>
                  <a:tcPr marL="10002" marR="10002" marT="10002" marB="0" anchor="ctr">
                    <a:noFill/>
                  </a:tcPr>
                </a:tc>
                <a:tc vMerge="1">
                  <a:txBody>
                    <a:bodyPr/>
                    <a:lstStyle/>
                    <a:p>
                      <a:pPr algn="l" fontAlgn="ctr"/>
                      <a:endParaRPr lang="ja-JP" altLang="en-US" sz="2000" b="0" i="0" u="none" strike="noStrike" dirty="0">
                        <a:solidFill>
                          <a:schemeClr val="tx1"/>
                        </a:solidFill>
                        <a:effectLst/>
                        <a:latin typeface="Meiryo UI" panose="020B0604030504040204" pitchFamily="50" charset="-128"/>
                        <a:ea typeface="Meiryo UI" panose="020B0604030504040204" pitchFamily="50" charset="-128"/>
                      </a:endParaRPr>
                    </a:p>
                  </a:txBody>
                  <a:tcPr marL="10002" marR="10002" marT="10002" marB="0" anchor="ctr">
                    <a:noFill/>
                  </a:tcP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a:t>
                      </a:r>
                      <a:r>
                        <a:rPr lang="zh-TW" altLang="en-US" sz="1800" b="0" i="0" u="none" strike="noStrike" dirty="0" smtClean="0">
                          <a:effectLst/>
                          <a:latin typeface="Meiryo UI" panose="020B0604030504040204" pitchFamily="50" charset="-128"/>
                          <a:ea typeface="Meiryo UI" panose="020B0604030504040204" pitchFamily="50" charset="-128"/>
                        </a:rPr>
                        <a:t>健康</a:t>
                      </a:r>
                      <a:r>
                        <a:rPr lang="zh-TW" altLang="en-US" sz="1800" b="0" i="0" u="none" strike="noStrike" dirty="0">
                          <a:effectLst/>
                          <a:latin typeface="Meiryo UI" panose="020B0604030504040204" pitchFamily="50" charset="-128"/>
                          <a:ea typeface="Meiryo UI" panose="020B0604030504040204" pitchFamily="50" charset="-128"/>
                        </a:rPr>
                        <a:t>福祉局　健康部　</a:t>
                      </a:r>
                      <a:endParaRPr lang="en-US" altLang="zh-TW" sz="1800" b="0" i="0" u="none" strike="noStrike" dirty="0" smtClean="0">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effectLst/>
                          <a:latin typeface="Meiryo UI" panose="020B0604030504040204" pitchFamily="50" charset="-128"/>
                          <a:ea typeface="Meiryo UI" panose="020B0604030504040204" pitchFamily="50" charset="-128"/>
                        </a:rPr>
                        <a:t>　</a:t>
                      </a:r>
                      <a:r>
                        <a:rPr lang="zh-TW" altLang="en-US" sz="1800" b="0" i="0" u="none" strike="noStrike" dirty="0" smtClean="0">
                          <a:effectLst/>
                          <a:latin typeface="Meiryo UI" panose="020B0604030504040204" pitchFamily="50" charset="-128"/>
                          <a:ea typeface="Meiryo UI" panose="020B0604030504040204" pitchFamily="50" charset="-128"/>
                        </a:rPr>
                        <a:t>保健</a:t>
                      </a:r>
                      <a:r>
                        <a:rPr lang="zh-TW" altLang="en-US" sz="1800" b="0" i="0" u="none" strike="noStrike" dirty="0">
                          <a:effectLst/>
                          <a:latin typeface="Meiryo UI" panose="020B0604030504040204" pitchFamily="50" charset="-128"/>
                          <a:ea typeface="Meiryo UI" panose="020B0604030504040204" pitchFamily="50" charset="-128"/>
                        </a:rPr>
                        <a:t>医療課</a:t>
                      </a:r>
                    </a:p>
                  </a:txBody>
                  <a:tcPr marL="10002" marR="10002" marT="10002" marB="0" anchor="ct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保健師</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a:t>
                      </a:r>
                      <a:r>
                        <a:rPr lang="zh-TW" altLang="en-US" sz="2000" b="0" i="0" u="none" strike="noStrike" dirty="0" smtClean="0">
                          <a:effectLst/>
                          <a:latin typeface="Meiryo UI" panose="020B0604030504040204" pitchFamily="50" charset="-128"/>
                          <a:ea typeface="Meiryo UI" panose="020B0604030504040204" pitchFamily="50" charset="-128"/>
                        </a:rPr>
                        <a:t>小久保</a:t>
                      </a:r>
                      <a:r>
                        <a:rPr lang="zh-TW" altLang="en-US" sz="2000" b="0" i="0" u="none" strike="noStrike" dirty="0">
                          <a:effectLst/>
                          <a:latin typeface="Meiryo UI" panose="020B0604030504040204" pitchFamily="50" charset="-128"/>
                          <a:ea typeface="Meiryo UI" panose="020B0604030504040204" pitchFamily="50" charset="-128"/>
                        </a:rPr>
                        <a:t>　美緒</a:t>
                      </a:r>
                    </a:p>
                  </a:txBody>
                  <a:tcPr marL="10002" marR="10002" marT="10002" marB="0" anchor="ctr"/>
                </a:tc>
                <a:extLst>
                  <a:ext uri="{0D108BD9-81ED-4DB2-BD59-A6C34878D82A}">
                    <a16:rowId xmlns:a16="http://schemas.microsoft.com/office/drawing/2014/main" val="1657692928"/>
                  </a:ext>
                </a:extLst>
              </a:tr>
              <a:tr h="8993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effectLst/>
                          <a:latin typeface="Meiryo UI" panose="020B0604030504040204" pitchFamily="50" charset="-128"/>
                          <a:ea typeface="Meiryo UI" panose="020B0604030504040204" pitchFamily="50" charset="-128"/>
                        </a:rPr>
                        <a:t>　同　</a:t>
                      </a:r>
                      <a:r>
                        <a:rPr lang="zh-TW" altLang="en-US" sz="1800" u="none" strike="noStrike" dirty="0" smtClean="0">
                          <a:effectLst/>
                          <a:latin typeface="Meiryo UI" panose="020B0604030504040204" pitchFamily="50" charset="-128"/>
                          <a:ea typeface="Meiryo UI" panose="020B0604030504040204" pitchFamily="50" charset="-128"/>
                        </a:rPr>
                        <a:t>障害支援課</a:t>
                      </a:r>
                      <a:endParaRPr lang="zh-TW" altLang="en-US" sz="1800" b="0" i="0" u="none" strike="noStrike" dirty="0" smtClean="0">
                        <a:effectLst/>
                        <a:latin typeface="Meiryo UI" panose="020B0604030504040204" pitchFamily="50" charset="-128"/>
                        <a:ea typeface="Meiryo UI" panose="020B0604030504040204" pitchFamily="50" charset="-128"/>
                      </a:endParaRPr>
                    </a:p>
                    <a:p>
                      <a:pPr algn="l" fontAlgn="ctr"/>
                      <a:r>
                        <a:rPr lang="zh-TW" altLang="en-US" sz="1800" u="none" strike="noStrike" dirty="0" smtClean="0">
                          <a:effectLst/>
                          <a:latin typeface="Meiryo UI" panose="020B0604030504040204" pitchFamily="50" charset="-128"/>
                          <a:ea typeface="Meiryo UI" panose="020B0604030504040204" pitchFamily="50" charset="-128"/>
                        </a:rPr>
                        <a:t>　生活基盤推進係</a:t>
                      </a:r>
                      <a:endParaRPr lang="zh-TW"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ctr" fontAlgn="ctr"/>
                      <a:r>
                        <a:rPr lang="ja-JP" altLang="en-US" sz="1800" u="none" strike="noStrike" dirty="0">
                          <a:effectLst/>
                          <a:latin typeface="Meiryo UI" panose="020B0604030504040204" pitchFamily="50" charset="-128"/>
                          <a:ea typeface="Meiryo UI" panose="020B0604030504040204" pitchFamily="50" charset="-128"/>
                        </a:rPr>
                        <a:t>副主査</a:t>
                      </a:r>
                      <a:endParaRPr lang="ja-JP" altLang="en-US" sz="18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2000" u="none" strike="noStrike" dirty="0" smtClean="0">
                          <a:effectLst/>
                          <a:latin typeface="Meiryo UI" panose="020B0604030504040204" pitchFamily="50" charset="-128"/>
                          <a:ea typeface="Meiryo UI" panose="020B0604030504040204" pitchFamily="50" charset="-128"/>
                        </a:rPr>
                        <a:t>　道浦</a:t>
                      </a:r>
                      <a:r>
                        <a:rPr lang="ja-JP" altLang="en-US" sz="2000" u="none" strike="noStrike" dirty="0">
                          <a:effectLst/>
                          <a:latin typeface="Meiryo UI" panose="020B0604030504040204" pitchFamily="50" charset="-128"/>
                          <a:ea typeface="Meiryo UI" panose="020B0604030504040204" pitchFamily="50" charset="-128"/>
                        </a:rPr>
                        <a:t>　由莉</a:t>
                      </a: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vMerge="1">
                  <a:txBody>
                    <a:bodyPr/>
                    <a:lstStyle/>
                    <a:p>
                      <a:pPr algn="l" fontAlgn="ctr"/>
                      <a:endParaRPr lang="ja-JP" altLang="en-US" sz="2000" b="0" i="0" u="none" strike="noStrike" dirty="0">
                        <a:effectLst/>
                        <a:latin typeface="Meiryo UI" panose="020B0604030504040204" pitchFamily="50" charset="-128"/>
                        <a:ea typeface="Meiryo UI" panose="020B0604030504040204" pitchFamily="50" charset="-128"/>
                      </a:endParaRPr>
                    </a:p>
                  </a:txBody>
                  <a:tcPr marL="10002" marR="10002" marT="10002" marB="0" anchor="ctr"/>
                </a:tc>
                <a:tc>
                  <a:txBody>
                    <a:bodyPr/>
                    <a:lstStyle/>
                    <a:p>
                      <a:pPr algn="l" fontAlgn="ctr"/>
                      <a:r>
                        <a:rPr lang="ja-JP" altLang="en-US" sz="1800" b="0" i="0" u="none" strike="noStrike" dirty="0" smtClean="0">
                          <a:effectLst/>
                          <a:latin typeface="Meiryo UI" panose="020B0604030504040204" pitchFamily="50" charset="-128"/>
                          <a:ea typeface="Meiryo UI" panose="020B0604030504040204" pitchFamily="50" charset="-128"/>
                        </a:rPr>
                        <a:t>　同　</a:t>
                      </a:r>
                      <a:r>
                        <a:rPr lang="zh-TW" altLang="en-US" sz="1800" b="0" i="0" u="none" strike="noStrike" dirty="0" smtClean="0">
                          <a:effectLst/>
                          <a:latin typeface="Meiryo UI" panose="020B0604030504040204" pitchFamily="50" charset="-128"/>
                          <a:ea typeface="Meiryo UI" panose="020B0604030504040204" pitchFamily="50" charset="-128"/>
                        </a:rPr>
                        <a:t>保健</a:t>
                      </a:r>
                      <a:r>
                        <a:rPr lang="zh-TW" altLang="en-US" sz="1800" b="0" i="0" u="none" strike="noStrike" dirty="0">
                          <a:effectLst/>
                          <a:latin typeface="Meiryo UI" panose="020B0604030504040204" pitchFamily="50" charset="-128"/>
                          <a:ea typeface="Meiryo UI" panose="020B0604030504040204" pitchFamily="50" charset="-128"/>
                        </a:rPr>
                        <a:t>医療課</a:t>
                      </a:r>
                    </a:p>
                  </a:txBody>
                  <a:tcPr marL="10002" marR="10002" marT="10002" marB="0" anchor="ctr"/>
                </a:tc>
                <a:tc>
                  <a:txBody>
                    <a:bodyPr/>
                    <a:lstStyle/>
                    <a:p>
                      <a:pPr algn="ctr" fontAlgn="ctr"/>
                      <a:r>
                        <a:rPr lang="ja-JP" altLang="en-US" sz="1800" b="0" i="0" u="none" strike="noStrike" dirty="0">
                          <a:effectLst/>
                          <a:latin typeface="Meiryo UI" panose="020B0604030504040204" pitchFamily="50" charset="-128"/>
                          <a:ea typeface="Meiryo UI" panose="020B0604030504040204" pitchFamily="50" charset="-128"/>
                        </a:rPr>
                        <a:t>保健師</a:t>
                      </a:r>
                    </a:p>
                  </a:txBody>
                  <a:tcPr marL="10002" marR="10002" marT="10002" marB="0" anchor="ctr"/>
                </a:tc>
                <a:tc>
                  <a:txBody>
                    <a:bodyPr/>
                    <a:lstStyle/>
                    <a:p>
                      <a:pPr algn="l" fontAlgn="ctr"/>
                      <a:r>
                        <a:rPr lang="ja-JP" altLang="en-US" sz="2000" b="0" i="0" u="none" strike="noStrike" dirty="0" smtClean="0">
                          <a:effectLst/>
                          <a:latin typeface="Meiryo UI" panose="020B0604030504040204" pitchFamily="50" charset="-128"/>
                          <a:ea typeface="Meiryo UI" panose="020B0604030504040204" pitchFamily="50" charset="-128"/>
                        </a:rPr>
                        <a:t>　松下</a:t>
                      </a:r>
                      <a:r>
                        <a:rPr lang="ja-JP" altLang="en-US" sz="2000" b="0" i="0" u="none" strike="noStrike" dirty="0">
                          <a:effectLst/>
                          <a:latin typeface="Meiryo UI" panose="020B0604030504040204" pitchFamily="50" charset="-128"/>
                          <a:ea typeface="Meiryo UI" panose="020B0604030504040204" pitchFamily="50" charset="-128"/>
                        </a:rPr>
                        <a:t>　文</a:t>
                      </a:r>
                    </a:p>
                  </a:txBody>
                  <a:tcPr marL="10002" marR="10002" marT="10002" marB="0" anchor="ctr"/>
                </a:tc>
                <a:extLst>
                  <a:ext uri="{0D108BD9-81ED-4DB2-BD59-A6C34878D82A}">
                    <a16:rowId xmlns:a16="http://schemas.microsoft.com/office/drawing/2014/main" val="1957145742"/>
                  </a:ext>
                </a:extLst>
              </a:tr>
            </a:tbl>
          </a:graphicData>
        </a:graphic>
      </p:graphicFrame>
      <p:sp>
        <p:nvSpPr>
          <p:cNvPr id="2" name="テキスト ボックス 1"/>
          <p:cNvSpPr txBox="1"/>
          <p:nvPr/>
        </p:nvSpPr>
        <p:spPr>
          <a:xfrm>
            <a:off x="11034453" y="8343899"/>
            <a:ext cx="1390650"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（敬称略）</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6604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ja-JP" sz="2400" b="1" dirty="0">
                <a:latin typeface="Meiryo UI" panose="020B0604030504040204" pitchFamily="50" charset="-128"/>
                <a:ea typeface="Meiryo UI" panose="020B0604030504040204" pitchFamily="50" charset="-128"/>
              </a:rPr>
              <a:t>堺市医療的ケア児等支援連絡会議設置要綱</a:t>
            </a:r>
          </a:p>
        </p:txBody>
      </p:sp>
      <p:sp>
        <p:nvSpPr>
          <p:cNvPr id="7" name="正方形/長方形 6"/>
          <p:cNvSpPr/>
          <p:nvPr/>
        </p:nvSpPr>
        <p:spPr>
          <a:xfrm>
            <a:off x="10782995" y="188248"/>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1-3</a:t>
            </a:r>
            <a:endParaRPr lang="ja-JP" altLang="en-US" sz="1890" b="1" dirty="0">
              <a:latin typeface="Meiryo UI" panose="020B0604030504040204" pitchFamily="50" charset="-128"/>
              <a:ea typeface="Meiryo UI" panose="020B0604030504040204" pitchFamily="50" charset="-128"/>
            </a:endParaRPr>
          </a:p>
        </p:txBody>
      </p:sp>
      <p:sp>
        <p:nvSpPr>
          <p:cNvPr id="8" name="正方形/長方形 7"/>
          <p:cNvSpPr/>
          <p:nvPr/>
        </p:nvSpPr>
        <p:spPr>
          <a:xfrm>
            <a:off x="145473" y="1047750"/>
            <a:ext cx="6269876" cy="81915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（設置）</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第１条　人工呼吸器を装着している障害児その他の日常生活を営むために医療</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を要する状態にある障害児及び重症心身障害児並びにそれらの家族（以下「医療的ケア児等」という。）を地域で支えるに当たり、地域の課題、その対応策等について、医療、福祉、教育等の関係者等から意見を聴取して連絡調整するため、堺市医療的ケア児等支援連絡会議（以下「連絡会議」という。）を設置する。</a:t>
            </a:r>
          </a:p>
          <a:p>
            <a:r>
              <a:rPr lang="ja-JP" altLang="ja-JP" dirty="0">
                <a:latin typeface="Meiryo UI" panose="020B0604030504040204" pitchFamily="50" charset="-128"/>
                <a:ea typeface="Meiryo UI" panose="020B0604030504040204" pitchFamily="50" charset="-128"/>
              </a:rPr>
              <a:t>（連絡調整事項）</a:t>
            </a:r>
          </a:p>
          <a:p>
            <a:r>
              <a:rPr lang="ja-JP" altLang="ja-JP" dirty="0">
                <a:latin typeface="Meiryo UI" panose="020B0604030504040204" pitchFamily="50" charset="-128"/>
                <a:ea typeface="Meiryo UI" panose="020B0604030504040204" pitchFamily="50" charset="-128"/>
              </a:rPr>
              <a:t>第２条　連絡会議は、次に掲げる事項について連絡調整を行う。</a:t>
            </a: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 </a:t>
            </a:r>
            <a:r>
              <a:rPr lang="ja-JP" altLang="ja-JP" dirty="0">
                <a:latin typeface="Meiryo UI" panose="020B0604030504040204" pitchFamily="50" charset="-128"/>
                <a:ea typeface="Meiryo UI" panose="020B0604030504040204" pitchFamily="50" charset="-128"/>
              </a:rPr>
              <a:t>医療的ケア児等の支援に関する事項</a:t>
            </a: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 </a:t>
            </a:r>
            <a:r>
              <a:rPr lang="ja-JP" altLang="ja-JP" dirty="0">
                <a:latin typeface="Meiryo UI" panose="020B0604030504040204" pitchFamily="50" charset="-128"/>
                <a:ea typeface="Meiryo UI" panose="020B0604030504040204" pitchFamily="50" charset="-128"/>
              </a:rPr>
              <a:t>前号に掲げるもののほか、その支援体制の推進に関する事項</a:t>
            </a:r>
          </a:p>
          <a:p>
            <a:r>
              <a:rPr lang="ja-JP" altLang="ja-JP" dirty="0">
                <a:latin typeface="Meiryo UI" panose="020B0604030504040204" pitchFamily="50" charset="-128"/>
                <a:ea typeface="Meiryo UI" panose="020B0604030504040204" pitchFamily="50" charset="-128"/>
              </a:rPr>
              <a:t>（構成）</a:t>
            </a:r>
          </a:p>
          <a:p>
            <a:r>
              <a:rPr lang="ja-JP" altLang="ja-JP" dirty="0">
                <a:latin typeface="Meiryo UI" panose="020B0604030504040204" pitchFamily="50" charset="-128"/>
                <a:ea typeface="Meiryo UI" panose="020B0604030504040204" pitchFamily="50" charset="-128"/>
              </a:rPr>
              <a:t>第３条　連絡会議は、次に掲げる者のうち、市長が選任する２０人以内の者（以下「構成員」という。）をもって構成する。</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a:t>
            </a:r>
            <a:r>
              <a:rPr lang="ja-JP" altLang="ja-JP" dirty="0">
                <a:latin typeface="Meiryo UI" panose="020B0604030504040204" pitchFamily="50" charset="-128"/>
                <a:ea typeface="Meiryo UI" panose="020B0604030504040204" pitchFamily="50" charset="-128"/>
              </a:rPr>
              <a:t>医療関係者</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 </a:t>
            </a:r>
            <a:r>
              <a:rPr lang="ja-JP" altLang="ja-JP" dirty="0">
                <a:latin typeface="Meiryo UI" panose="020B0604030504040204" pitchFamily="50" charset="-128"/>
                <a:ea typeface="Meiryo UI" panose="020B0604030504040204" pitchFamily="50" charset="-128"/>
              </a:rPr>
              <a:t>教育関係者</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 </a:t>
            </a:r>
            <a:r>
              <a:rPr lang="ja-JP" altLang="ja-JP" dirty="0">
                <a:latin typeface="Meiryo UI" panose="020B0604030504040204" pitchFamily="50" charset="-128"/>
                <a:ea typeface="Meiryo UI" panose="020B0604030504040204" pitchFamily="50" charset="-128"/>
              </a:rPr>
              <a:t>障害児通所支援関係者</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(4) </a:t>
            </a:r>
            <a:r>
              <a:rPr lang="ja-JP" altLang="ja-JP" dirty="0">
                <a:latin typeface="Meiryo UI" panose="020B0604030504040204" pitchFamily="50" charset="-128"/>
                <a:ea typeface="Meiryo UI" panose="020B0604030504040204" pitchFamily="50" charset="-128"/>
              </a:rPr>
              <a:t>障害児入所支援関係者</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(5) </a:t>
            </a:r>
            <a:r>
              <a:rPr lang="ja-JP" altLang="ja-JP" dirty="0">
                <a:latin typeface="Meiryo UI" panose="020B0604030504040204" pitchFamily="50" charset="-128"/>
                <a:ea typeface="Meiryo UI" panose="020B0604030504040204" pitchFamily="50" charset="-128"/>
              </a:rPr>
              <a:t>訪問看護関係者</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(6) </a:t>
            </a:r>
            <a:r>
              <a:rPr lang="ja-JP" altLang="ja-JP" dirty="0">
                <a:latin typeface="Meiryo UI" panose="020B0604030504040204" pitchFamily="50" charset="-128"/>
                <a:ea typeface="Meiryo UI" panose="020B0604030504040204" pitchFamily="50" charset="-128"/>
              </a:rPr>
              <a:t>相談支援関係者</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 </a:t>
            </a:r>
            <a:r>
              <a:rPr lang="ja-JP" altLang="ja-JP" dirty="0">
                <a:latin typeface="Meiryo UI" panose="020B0604030504040204" pitchFamily="50" charset="-128"/>
                <a:ea typeface="Meiryo UI" panose="020B0604030504040204" pitchFamily="50" charset="-128"/>
              </a:rPr>
              <a:t>医療的ケア児等コーディネーター</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(8) </a:t>
            </a:r>
            <a:r>
              <a:rPr lang="ja-JP" altLang="ja-JP" dirty="0">
                <a:latin typeface="Meiryo UI" panose="020B0604030504040204" pitchFamily="50" charset="-128"/>
                <a:ea typeface="Meiryo UI" panose="020B0604030504040204" pitchFamily="50" charset="-128"/>
              </a:rPr>
              <a:t>前各号に掲げる者のほか、市長が適当と認める</a:t>
            </a:r>
            <a:r>
              <a:rPr lang="ja-JP" altLang="ja-JP" dirty="0" smtClean="0">
                <a:latin typeface="Meiryo UI" panose="020B0604030504040204" pitchFamily="50" charset="-128"/>
                <a:ea typeface="Meiryo UI" panose="020B0604030504040204" pitchFamily="50" charset="-128"/>
              </a:rPr>
              <a:t>者</a:t>
            </a:r>
            <a:endParaRPr lang="en-US" altLang="ja-JP" dirty="0" smtClean="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（会長）</a:t>
            </a:r>
          </a:p>
          <a:p>
            <a:r>
              <a:rPr lang="ja-JP" altLang="ja-JP" dirty="0">
                <a:latin typeface="Meiryo UI" panose="020B0604030504040204" pitchFamily="50" charset="-128"/>
                <a:ea typeface="Meiryo UI" panose="020B0604030504040204" pitchFamily="50" charset="-128"/>
              </a:rPr>
              <a:t>第４条　連絡会議に会長を置き、構成員の互選によりこれを定める。</a:t>
            </a:r>
          </a:p>
          <a:p>
            <a:r>
              <a:rPr lang="ja-JP" altLang="ja-JP" dirty="0">
                <a:latin typeface="Meiryo UI" panose="020B0604030504040204" pitchFamily="50" charset="-128"/>
                <a:ea typeface="Meiryo UI" panose="020B0604030504040204" pitchFamily="50" charset="-128"/>
              </a:rPr>
              <a:t>２　会長は、連絡会議を代表し、会務を総理する。</a:t>
            </a:r>
          </a:p>
          <a:p>
            <a:r>
              <a:rPr lang="ja-JP" altLang="ja-JP" dirty="0">
                <a:latin typeface="Meiryo UI" panose="020B0604030504040204" pitchFamily="50" charset="-128"/>
                <a:ea typeface="Meiryo UI" panose="020B0604030504040204" pitchFamily="50" charset="-128"/>
              </a:rPr>
              <a:t>３　会長に事故があるとき、又は会長が欠けたときは、あらかじめ会長の指名する構成員がその職務を代理する</a:t>
            </a:r>
            <a:r>
              <a:rPr lang="ja-JP" altLang="ja-JP"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algn="ctr"/>
            <a:endParaRPr lang="ja-JP" altLang="en-US" sz="2400" dirty="0"/>
          </a:p>
        </p:txBody>
      </p:sp>
      <p:sp>
        <p:nvSpPr>
          <p:cNvPr id="9" name="正方形/長方形 8"/>
          <p:cNvSpPr/>
          <p:nvPr/>
        </p:nvSpPr>
        <p:spPr>
          <a:xfrm>
            <a:off x="6415348" y="1047750"/>
            <a:ext cx="6269876" cy="81915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endParaRPr lang="en-US" altLang="ja-JP" sz="147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関係者の出席）</a:t>
            </a:r>
          </a:p>
          <a:p>
            <a:r>
              <a:rPr lang="ja-JP" altLang="ja-JP" dirty="0">
                <a:latin typeface="Meiryo UI" panose="020B0604030504040204" pitchFamily="50" charset="-128"/>
                <a:ea typeface="Meiryo UI" panose="020B0604030504040204" pitchFamily="50" charset="-128"/>
              </a:rPr>
              <a:t>第５条　会長は、必要があると認めるときは、会議に関係のある者の出席を求め、その意見若しくは説明を聴き、又は資料の提出を求めることができる。</a:t>
            </a:r>
          </a:p>
          <a:p>
            <a:r>
              <a:rPr lang="ja-JP" altLang="ja-JP" dirty="0">
                <a:latin typeface="Meiryo UI" panose="020B0604030504040204" pitchFamily="50" charset="-128"/>
                <a:ea typeface="Meiryo UI" panose="020B0604030504040204" pitchFamily="50" charset="-128"/>
              </a:rPr>
              <a:t>（会議の公開等）</a:t>
            </a:r>
          </a:p>
          <a:p>
            <a:r>
              <a:rPr lang="ja-JP" altLang="ja-JP" dirty="0">
                <a:latin typeface="Meiryo UI" panose="020B0604030504040204" pitchFamily="50" charset="-128"/>
                <a:ea typeface="Meiryo UI" panose="020B0604030504040204" pitchFamily="50" charset="-128"/>
              </a:rPr>
              <a:t>第６条　会議は、公開するものとする。ただし、市長は、会議の内容が次の各号のいずれかに該当すると認めるとき、会議の全部又は一部を非公開とすることができる。会議を公開する場合における傍聴について必要な事項は、市長が別に定める。</a:t>
            </a:r>
          </a:p>
          <a:p>
            <a:r>
              <a:rPr lang="en-US" altLang="ja-JP" dirty="0">
                <a:latin typeface="Meiryo UI" panose="020B0604030504040204" pitchFamily="50" charset="-128"/>
                <a:ea typeface="Meiryo UI" panose="020B0604030504040204" pitchFamily="50" charset="-128"/>
              </a:rPr>
              <a:t>(1) </a:t>
            </a:r>
            <a:r>
              <a:rPr lang="ja-JP" altLang="ja-JP" dirty="0">
                <a:latin typeface="Meiryo UI" panose="020B0604030504040204" pitchFamily="50" charset="-128"/>
                <a:ea typeface="Meiryo UI" panose="020B0604030504040204" pitchFamily="50" charset="-128"/>
              </a:rPr>
              <a:t>堺市情報公開条例（平成１４年条例第３７号）第７条各号に掲げる情報について意見聴取するとき。</a:t>
            </a:r>
          </a:p>
          <a:p>
            <a:r>
              <a:rPr lang="en-US" altLang="ja-JP" dirty="0">
                <a:latin typeface="Meiryo UI" panose="020B0604030504040204" pitchFamily="50" charset="-128"/>
                <a:ea typeface="Meiryo UI" panose="020B0604030504040204" pitchFamily="50" charset="-128"/>
              </a:rPr>
              <a:t>(2) </a:t>
            </a:r>
            <a:r>
              <a:rPr lang="ja-JP" altLang="ja-JP" dirty="0">
                <a:latin typeface="Meiryo UI" panose="020B0604030504040204" pitchFamily="50" charset="-128"/>
                <a:ea typeface="Meiryo UI" panose="020B0604030504040204" pitchFamily="50" charset="-128"/>
              </a:rPr>
              <a:t>会議を公開することにより、公正又は円滑な意見聴取が著しく阻害され、会議の目的が達成できないとき。</a:t>
            </a:r>
          </a:p>
          <a:p>
            <a:r>
              <a:rPr lang="ja-JP" altLang="ja-JP" dirty="0">
                <a:latin typeface="Meiryo UI" panose="020B0604030504040204" pitchFamily="50" charset="-128"/>
                <a:ea typeface="Meiryo UI" panose="020B0604030504040204" pitchFamily="50" charset="-128"/>
              </a:rPr>
              <a:t>（守秘義務）</a:t>
            </a:r>
          </a:p>
          <a:p>
            <a:r>
              <a:rPr lang="ja-JP" altLang="ja-JP" dirty="0">
                <a:latin typeface="Meiryo UI" panose="020B0604030504040204" pitchFamily="50" charset="-128"/>
                <a:ea typeface="Meiryo UI" panose="020B0604030504040204" pitchFamily="50" charset="-128"/>
              </a:rPr>
              <a:t>第７条　連絡会議の構成員は、連絡会議を通じて知り得た秘密を他に漏らしてはならない。その職を退いた後も、また、同様とする。</a:t>
            </a:r>
          </a:p>
          <a:p>
            <a:r>
              <a:rPr lang="ja-JP" altLang="ja-JP" dirty="0">
                <a:latin typeface="Meiryo UI" panose="020B0604030504040204" pitchFamily="50" charset="-128"/>
                <a:ea typeface="Meiryo UI" panose="020B0604030504040204" pitchFamily="50" charset="-128"/>
              </a:rPr>
              <a:t>２　第５条の規定により会議に出席した者は、会議を通じて知り得た秘密を他に漏らしてはならない。</a:t>
            </a:r>
          </a:p>
          <a:p>
            <a:r>
              <a:rPr lang="ja-JP" altLang="ja-JP" dirty="0">
                <a:latin typeface="Meiryo UI" panose="020B0604030504040204" pitchFamily="50" charset="-128"/>
                <a:ea typeface="Meiryo UI" panose="020B0604030504040204" pitchFamily="50" charset="-128"/>
              </a:rPr>
              <a:t>（庶務）</a:t>
            </a:r>
          </a:p>
          <a:p>
            <a:r>
              <a:rPr lang="ja-JP" altLang="ja-JP" dirty="0">
                <a:latin typeface="Meiryo UI" panose="020B0604030504040204" pitchFamily="50" charset="-128"/>
                <a:ea typeface="Meiryo UI" panose="020B0604030504040204" pitchFamily="50" charset="-128"/>
              </a:rPr>
              <a:t>第８条　連絡会議の庶務は、障害支援課において行う。</a:t>
            </a:r>
          </a:p>
          <a:p>
            <a:r>
              <a:rPr lang="ja-JP" altLang="ja-JP" dirty="0">
                <a:latin typeface="Meiryo UI" panose="020B0604030504040204" pitchFamily="50" charset="-128"/>
                <a:ea typeface="Meiryo UI" panose="020B0604030504040204" pitchFamily="50" charset="-128"/>
              </a:rPr>
              <a:t>（委任）</a:t>
            </a:r>
          </a:p>
          <a:p>
            <a:r>
              <a:rPr lang="ja-JP" altLang="ja-JP" dirty="0">
                <a:latin typeface="Meiryo UI" panose="020B0604030504040204" pitchFamily="50" charset="-128"/>
                <a:ea typeface="Meiryo UI" panose="020B0604030504040204" pitchFamily="50" charset="-128"/>
              </a:rPr>
              <a:t>第９条　この要綱に定めるもののほか、連絡会議の運営について必要な事項は、所管部長が定める。</a:t>
            </a:r>
          </a:p>
          <a:p>
            <a:pPr algn="ctr"/>
            <a:endParaRPr lang="ja-JP" altLang="en-US" sz="1890" dirty="0"/>
          </a:p>
        </p:txBody>
      </p:sp>
    </p:spTree>
    <p:extLst>
      <p:ext uri="{BB962C8B-B14F-4D97-AF65-F5344CB8AC3E}">
        <p14:creationId xmlns:p14="http://schemas.microsoft.com/office/powerpoint/2010/main" val="3622198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454" y="688778"/>
            <a:ext cx="4465349" cy="2454858"/>
          </a:xfrm>
          <a:prstGeom prst="rect">
            <a:avLst/>
          </a:prstGeom>
        </p:spPr>
      </p:pic>
      <p:pic>
        <p:nvPicPr>
          <p:cNvPr id="97" name="図 96"/>
          <p:cNvPicPr>
            <a:picLocks noChangeAspect="1"/>
          </p:cNvPicPr>
          <p:nvPr/>
        </p:nvPicPr>
        <p:blipFill>
          <a:blip r:embed="rId4"/>
          <a:stretch>
            <a:fillRect/>
          </a:stretch>
        </p:blipFill>
        <p:spPr>
          <a:xfrm>
            <a:off x="6473130" y="8009376"/>
            <a:ext cx="5668262" cy="1482087"/>
          </a:xfrm>
          <a:prstGeom prst="rect">
            <a:avLst/>
          </a:prstGeom>
        </p:spPr>
      </p:pic>
      <p:sp>
        <p:nvSpPr>
          <p:cNvPr id="103" name="楕円 102"/>
          <p:cNvSpPr/>
          <p:nvPr/>
        </p:nvSpPr>
        <p:spPr>
          <a:xfrm>
            <a:off x="1340900" y="8047665"/>
            <a:ext cx="2364754" cy="141388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a:solidFill>
                <a:srgbClr val="000000"/>
              </a:solidFill>
              <a:latin typeface="Meiryo UI" panose="020B0604030504040204" pitchFamily="50" charset="-128"/>
              <a:ea typeface="Meiryo UI" panose="020B0604030504040204" pitchFamily="50" charset="-128"/>
            </a:endParaRPr>
          </a:p>
          <a:p>
            <a:pPr algn="ctr"/>
            <a:endParaRPr kumimoji="1" lang="en-US" altLang="ja-JP" sz="1400" dirty="0">
              <a:solidFill>
                <a:srgbClr val="000000"/>
              </a:solidFill>
              <a:latin typeface="Meiryo UI" panose="020B0604030504040204" pitchFamily="50" charset="-128"/>
              <a:ea typeface="Meiryo UI" panose="020B0604030504040204" pitchFamily="50" charset="-128"/>
            </a:endParaRPr>
          </a:p>
          <a:p>
            <a:pPr algn="ctr"/>
            <a:endParaRPr lang="en-US" altLang="ja-JP" sz="1400" dirty="0">
              <a:solidFill>
                <a:srgbClr val="000000"/>
              </a:solidFill>
              <a:latin typeface="Meiryo UI" panose="020B0604030504040204" pitchFamily="50" charset="-128"/>
              <a:ea typeface="Meiryo UI" panose="020B0604030504040204" pitchFamily="50" charset="-128"/>
            </a:endParaRPr>
          </a:p>
          <a:p>
            <a:pPr algn="ctr"/>
            <a:r>
              <a:rPr kumimoji="1" lang="ja-JP" altLang="en-US" sz="1400" dirty="0">
                <a:solidFill>
                  <a:srgbClr val="000000"/>
                </a:solidFill>
                <a:latin typeface="Meiryo UI" panose="020B0604030504040204" pitchFamily="50" charset="-128"/>
                <a:ea typeface="Meiryo UI" panose="020B0604030504040204" pitchFamily="50" charset="-128"/>
              </a:rPr>
              <a:t>医療的</a:t>
            </a:r>
            <a:r>
              <a:rPr kumimoji="1" lang="ja-JP" altLang="en-US" sz="1400" dirty="0" smtClean="0">
                <a:solidFill>
                  <a:srgbClr val="000000"/>
                </a:solidFill>
                <a:latin typeface="Meiryo UI" panose="020B0604030504040204" pitchFamily="50" charset="-128"/>
                <a:ea typeface="Meiryo UI" panose="020B0604030504040204" pitchFamily="50" charset="-128"/>
              </a:rPr>
              <a:t>ケア</a:t>
            </a:r>
            <a:r>
              <a:rPr lang="ja-JP" altLang="en-US" sz="1400" dirty="0" smtClean="0">
                <a:solidFill>
                  <a:srgbClr val="000000"/>
                </a:solidFill>
                <a:latin typeface="Meiryo UI" panose="020B0604030504040204" pitchFamily="50" charset="-128"/>
                <a:ea typeface="Meiryo UI" panose="020B0604030504040204" pitchFamily="50" charset="-128"/>
              </a:rPr>
              <a:t>が必要な</a:t>
            </a:r>
            <a:endParaRPr kumimoji="1" lang="en-US" altLang="ja-JP" sz="1400" dirty="0">
              <a:solidFill>
                <a:srgbClr val="000000"/>
              </a:solidFill>
              <a:latin typeface="Meiryo UI" panose="020B0604030504040204" pitchFamily="50" charset="-128"/>
              <a:ea typeface="Meiryo UI" panose="020B0604030504040204" pitchFamily="50" charset="-128"/>
            </a:endParaRPr>
          </a:p>
          <a:p>
            <a:pPr algn="ctr"/>
            <a:r>
              <a:rPr kumimoji="1" lang="ja-JP" altLang="en-US" sz="1400" dirty="0">
                <a:solidFill>
                  <a:srgbClr val="000000"/>
                </a:solidFill>
                <a:latin typeface="Meiryo UI" panose="020B0604030504040204" pitchFamily="50" charset="-128"/>
                <a:ea typeface="Meiryo UI" panose="020B0604030504040204" pitchFamily="50" charset="-128"/>
              </a:rPr>
              <a:t>子どもとその家族</a:t>
            </a:r>
            <a:endParaRPr kumimoji="1"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397334" y="-23936"/>
            <a:ext cx="9561404" cy="639257"/>
            <a:chOff x="1200795" y="17600"/>
            <a:chExt cx="8742781" cy="651472"/>
          </a:xfrm>
        </p:grpSpPr>
        <p:sp>
          <p:nvSpPr>
            <p:cNvPr id="5" name="横巻き 4"/>
            <p:cNvSpPr/>
            <p:nvPr/>
          </p:nvSpPr>
          <p:spPr>
            <a:xfrm>
              <a:off x="1200795" y="17600"/>
              <a:ext cx="8742781" cy="6514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23072" y="99561"/>
              <a:ext cx="8620504" cy="470487"/>
            </a:xfrm>
            <a:prstGeom prst="rect">
              <a:avLst/>
            </a:prstGeom>
            <a:noFill/>
          </p:spPr>
          <p:txBody>
            <a:bodyPr wrap="square" rtlCol="0">
              <a:spAutoFit/>
            </a:bodyPr>
            <a:lstStyle/>
            <a:p>
              <a:pPr algn="ctr"/>
              <a:r>
                <a:rPr lang="ja-JP" altLang="en-US" sz="2400" spc="600" dirty="0">
                  <a:latin typeface="HG丸ｺﾞｼｯｸM-PRO" panose="020F0600000000000000" pitchFamily="50" charset="-128"/>
                  <a:ea typeface="HG丸ｺﾞｼｯｸM-PRO" panose="020F0600000000000000" pitchFamily="50" charset="-128"/>
                </a:rPr>
                <a:t>医療的</a:t>
              </a:r>
              <a:r>
                <a:rPr lang="ja-JP" altLang="en-US" sz="2400" spc="600" dirty="0" smtClean="0">
                  <a:latin typeface="HG丸ｺﾞｼｯｸM-PRO" panose="020F0600000000000000" pitchFamily="50" charset="-128"/>
                  <a:ea typeface="HG丸ｺﾞｼｯｸM-PRO" panose="020F0600000000000000" pitchFamily="50" charset="-128"/>
                </a:rPr>
                <a:t>ケア児に対する支援体制</a:t>
              </a:r>
              <a:r>
                <a:rPr kumimoji="1" lang="ja-JP" altLang="en-US" sz="2400" spc="600" dirty="0" smtClean="0">
                  <a:latin typeface="HG丸ｺﾞｼｯｸM-PRO" panose="020F0600000000000000" pitchFamily="50" charset="-128"/>
                  <a:ea typeface="HG丸ｺﾞｼｯｸM-PRO" panose="020F0600000000000000" pitchFamily="50" charset="-128"/>
                </a:rPr>
                <a:t>について</a:t>
              </a:r>
              <a:r>
                <a:rPr lang="ja-JP" altLang="en-US" sz="2400" spc="600" dirty="0" smtClean="0">
                  <a:latin typeface="HG丸ｺﾞｼｯｸM-PRO" panose="020F0600000000000000" pitchFamily="50" charset="-128"/>
                  <a:ea typeface="HG丸ｺﾞｼｯｸM-PRO" panose="020F0600000000000000" pitchFamily="50" charset="-128"/>
                </a:rPr>
                <a:t>　</a:t>
              </a:r>
              <a:endParaRPr kumimoji="1" lang="ja-JP" altLang="en-US" sz="1000" spc="600" dirty="0">
                <a:latin typeface="HG丸ｺﾞｼｯｸM-PRO" panose="020F0600000000000000" pitchFamily="50" charset="-128"/>
                <a:ea typeface="HG丸ｺﾞｼｯｸM-PRO" panose="020F0600000000000000" pitchFamily="50" charset="-128"/>
              </a:endParaRPr>
            </a:p>
          </p:txBody>
        </p:sp>
      </p:grpSp>
      <p:sp>
        <p:nvSpPr>
          <p:cNvPr id="8" name="角丸四角形 7"/>
          <p:cNvSpPr/>
          <p:nvPr/>
        </p:nvSpPr>
        <p:spPr>
          <a:xfrm>
            <a:off x="177958" y="648678"/>
            <a:ext cx="3378041" cy="3606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１．医療的</a:t>
            </a:r>
            <a:r>
              <a:rPr lang="ja-JP" altLang="en-US" sz="1600" dirty="0" smtClean="0">
                <a:solidFill>
                  <a:schemeClr val="tx1"/>
                </a:solidFill>
              </a:rPr>
              <a:t>ケア児を取り巻く現状</a:t>
            </a: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46" name="角丸四角形 45"/>
          <p:cNvSpPr/>
          <p:nvPr/>
        </p:nvSpPr>
        <p:spPr>
          <a:xfrm>
            <a:off x="137044" y="5399805"/>
            <a:ext cx="3970499" cy="3605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３</a:t>
            </a:r>
            <a:r>
              <a:rPr lang="ja-JP" altLang="en-US" sz="1600" dirty="0" smtClean="0">
                <a:solidFill>
                  <a:schemeClr val="tx1"/>
                </a:solidFill>
              </a:rPr>
              <a:t>．医療的ケア児支援センターの機能等</a:t>
            </a:r>
            <a:endParaRPr lang="ja-JP" altLang="en-US" sz="1600" dirty="0">
              <a:solidFill>
                <a:schemeClr val="tx1"/>
              </a:solidFill>
            </a:endParaRPr>
          </a:p>
        </p:txBody>
      </p:sp>
      <p:sp>
        <p:nvSpPr>
          <p:cNvPr id="12" name="右矢印 11"/>
          <p:cNvSpPr/>
          <p:nvPr/>
        </p:nvSpPr>
        <p:spPr>
          <a:xfrm rot="10800000">
            <a:off x="4341691" y="8229248"/>
            <a:ext cx="1390881" cy="634200"/>
          </a:xfrm>
          <a:prstGeom prst="rightArrow">
            <a:avLst/>
          </a:prstGeom>
          <a:solidFill>
            <a:schemeClr val="accent5">
              <a:lumMod val="40000"/>
              <a:lumOff val="60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4462941" y="8399419"/>
            <a:ext cx="1329691" cy="275556"/>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smtClean="0">
                <a:solidFill>
                  <a:schemeClr val="tx1"/>
                </a:solidFill>
                <a:latin typeface="Meiryo UI" panose="020B0604030504040204" pitchFamily="50" charset="-128"/>
                <a:ea typeface="Meiryo UI" panose="020B0604030504040204" pitchFamily="50" charset="-128"/>
              </a:rPr>
              <a:t>支援の実施</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61" name="楕円 60"/>
          <p:cNvSpPr/>
          <p:nvPr/>
        </p:nvSpPr>
        <p:spPr>
          <a:xfrm>
            <a:off x="4718482" y="6011929"/>
            <a:ext cx="2570168" cy="90720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solidFill>
                <a:srgbClr val="000000"/>
              </a:solidFill>
            </a:endParaRPr>
          </a:p>
          <a:p>
            <a:pPr algn="ctr"/>
            <a:endParaRPr lang="en-US" altLang="ja-JP" sz="1600" dirty="0">
              <a:solidFill>
                <a:srgbClr val="000000"/>
              </a:solidFill>
            </a:endParaRPr>
          </a:p>
          <a:p>
            <a:pPr algn="ctr"/>
            <a:endParaRPr kumimoji="1" lang="en-US" altLang="ja-JP" sz="1600" dirty="0" smtClean="0">
              <a:solidFill>
                <a:srgbClr val="000000"/>
              </a:solidFill>
            </a:endParaRPr>
          </a:p>
          <a:p>
            <a:pPr algn="ctr"/>
            <a:r>
              <a:rPr kumimoji="1" lang="ja-JP" altLang="en-US" sz="1200" dirty="0" smtClean="0">
                <a:solidFill>
                  <a:srgbClr val="000000"/>
                </a:solidFill>
              </a:rPr>
              <a:t>管内の情報の集約</a:t>
            </a:r>
            <a:endParaRPr kumimoji="1" lang="en-US" altLang="ja-JP" sz="1200" dirty="0" smtClean="0">
              <a:solidFill>
                <a:srgbClr val="000000"/>
              </a:solidFill>
            </a:endParaRPr>
          </a:p>
        </p:txBody>
      </p:sp>
      <p:sp>
        <p:nvSpPr>
          <p:cNvPr id="69" name="右矢印 68"/>
          <p:cNvSpPr/>
          <p:nvPr/>
        </p:nvSpPr>
        <p:spPr>
          <a:xfrm rot="13454230">
            <a:off x="6628758" y="6631703"/>
            <a:ext cx="1426998" cy="780715"/>
          </a:xfrm>
          <a:prstGeom prst="rightArrow">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p:cNvSpPr/>
          <p:nvPr/>
        </p:nvSpPr>
        <p:spPr>
          <a:xfrm>
            <a:off x="4462941" y="5448672"/>
            <a:ext cx="3306011" cy="365323"/>
          </a:xfrm>
          <a:prstGeom prst="rect">
            <a:avLst/>
          </a:prstGeom>
          <a:solidFill>
            <a:schemeClr val="accent1"/>
          </a:solidFill>
          <a:ln w="190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n-ea"/>
              </a:rPr>
              <a:t>【</a:t>
            </a:r>
            <a:r>
              <a:rPr lang="ja-JP" altLang="en-US" sz="1400" b="1" dirty="0" smtClean="0">
                <a:solidFill>
                  <a:schemeClr val="bg1"/>
                </a:solidFill>
                <a:latin typeface="+mn-ea"/>
              </a:rPr>
              <a:t>大阪府</a:t>
            </a:r>
            <a:r>
              <a:rPr lang="en-US" altLang="ja-JP" sz="1400" b="1" dirty="0" smtClean="0">
                <a:solidFill>
                  <a:schemeClr val="bg1"/>
                </a:solidFill>
                <a:latin typeface="+mn-ea"/>
              </a:rPr>
              <a:t>】</a:t>
            </a:r>
            <a:r>
              <a:rPr lang="ja-JP" altLang="en-US" sz="1400" b="1" dirty="0" smtClean="0">
                <a:solidFill>
                  <a:schemeClr val="bg1"/>
                </a:solidFill>
                <a:latin typeface="+mn-ea"/>
              </a:rPr>
              <a:t>医療的ケア児支援センター</a:t>
            </a:r>
            <a:endParaRPr lang="en-US" altLang="ja-JP" sz="1400" b="1" dirty="0" smtClean="0">
              <a:solidFill>
                <a:schemeClr val="bg1"/>
              </a:solidFill>
              <a:latin typeface="+mn-ea"/>
            </a:endParaRPr>
          </a:p>
        </p:txBody>
      </p:sp>
      <p:sp>
        <p:nvSpPr>
          <p:cNvPr id="51" name="右矢印 50"/>
          <p:cNvSpPr/>
          <p:nvPr/>
        </p:nvSpPr>
        <p:spPr>
          <a:xfrm rot="2591210">
            <a:off x="7256614" y="6430485"/>
            <a:ext cx="1595251" cy="751493"/>
          </a:xfrm>
          <a:prstGeom prst="rightArrow">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右矢印 51"/>
          <p:cNvSpPr/>
          <p:nvPr/>
        </p:nvSpPr>
        <p:spPr>
          <a:xfrm rot="8185104">
            <a:off x="3133830" y="7233560"/>
            <a:ext cx="1469116" cy="732335"/>
          </a:xfrm>
          <a:prstGeom prst="rightArrow">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79" name="正方形/長方形 78"/>
          <p:cNvSpPr/>
          <p:nvPr/>
        </p:nvSpPr>
        <p:spPr>
          <a:xfrm>
            <a:off x="139620" y="4035140"/>
            <a:ext cx="10507354" cy="1073605"/>
          </a:xfrm>
          <a:prstGeom prst="rect">
            <a:avLst/>
          </a:prstGeom>
          <a:noFill/>
          <a:ln w="95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a:t>
            </a:r>
            <a:r>
              <a:rPr lang="zh-TW" altLang="en-US" sz="1200" dirty="0">
                <a:solidFill>
                  <a:schemeClr val="tx1"/>
                </a:solidFill>
                <a:latin typeface="Meiryo UI" panose="020B0604030504040204" pitchFamily="50" charset="-128"/>
                <a:ea typeface="Meiryo UI" panose="020B0604030504040204" pitchFamily="50" charset="-128"/>
              </a:rPr>
              <a:t>医療型短期入所支援強化</a:t>
            </a:r>
            <a:r>
              <a:rPr lang="zh-TW" altLang="en-US" sz="1200" dirty="0" smtClean="0">
                <a:solidFill>
                  <a:schemeClr val="tx1"/>
                </a:solidFill>
                <a:latin typeface="Meiryo UI" panose="020B0604030504040204" pitchFamily="50" charset="-128"/>
                <a:ea typeface="Meiryo UI" panose="020B0604030504040204" pitchFamily="50" charset="-128"/>
              </a:rPr>
              <a:t>事業</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32,140</a:t>
            </a:r>
            <a:r>
              <a:rPr lang="ja-JP" altLang="en-US" sz="1200" dirty="0" smtClean="0">
                <a:solidFill>
                  <a:schemeClr val="tx1"/>
                </a:solidFill>
                <a:latin typeface="Meiryo UI" panose="020B0604030504040204" pitchFamily="50" charset="-128"/>
                <a:ea typeface="Meiryo UI" panose="020B0604030504040204" pitchFamily="50" charset="-128"/>
              </a:rPr>
              <a:t>千円）➡　短期入所の受け入れ体制の整備</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err="1">
                <a:solidFill>
                  <a:schemeClr val="tx1"/>
                </a:solidFill>
                <a:latin typeface="Meiryo UI" panose="020B0604030504040204" pitchFamily="50" charset="-128"/>
                <a:ea typeface="Meiryo UI" panose="020B0604030504040204" pitchFamily="50" charset="-128"/>
              </a:rPr>
              <a:t>障がい</a:t>
            </a:r>
            <a:r>
              <a:rPr lang="ja-JP" altLang="en-US" sz="1200" dirty="0">
                <a:solidFill>
                  <a:schemeClr val="tx1"/>
                </a:solidFill>
                <a:latin typeface="Meiryo UI" panose="020B0604030504040204" pitchFamily="50" charset="-128"/>
                <a:ea typeface="Meiryo UI" panose="020B0604030504040204" pitchFamily="50" charset="-128"/>
              </a:rPr>
              <a:t>児等療育支援事業（</a:t>
            </a:r>
            <a:r>
              <a:rPr lang="en-US" altLang="ja-JP" sz="1200" dirty="0">
                <a:solidFill>
                  <a:schemeClr val="tx1"/>
                </a:solidFill>
                <a:latin typeface="Meiryo UI" panose="020B0604030504040204" pitchFamily="50" charset="-128"/>
                <a:ea typeface="Meiryo UI" panose="020B0604030504040204" pitchFamily="50" charset="-128"/>
              </a:rPr>
              <a:t>4,361</a:t>
            </a:r>
            <a:r>
              <a:rPr lang="ja-JP" altLang="en-US" sz="1200" dirty="0">
                <a:solidFill>
                  <a:schemeClr val="tx1"/>
                </a:solidFill>
                <a:latin typeface="Meiryo UI" panose="020B0604030504040204" pitchFamily="50" charset="-128"/>
                <a:ea typeface="Meiryo UI" panose="020B0604030504040204" pitchFamily="50" charset="-128"/>
              </a:rPr>
              <a:t>千円） ➡　</a:t>
            </a:r>
            <a:r>
              <a:rPr lang="ja-JP" altLang="en-US" sz="1200" dirty="0" smtClean="0">
                <a:solidFill>
                  <a:schemeClr val="tx1"/>
                </a:solidFill>
                <a:latin typeface="Meiryo UI" panose="020B0604030504040204" pitchFamily="50" charset="-128"/>
                <a:ea typeface="Meiryo UI" panose="020B0604030504040204" pitchFamily="50" charset="-128"/>
              </a:rPr>
              <a:t>医療的ケア児</a:t>
            </a:r>
            <a:r>
              <a:rPr lang="ja-JP" altLang="en-US" sz="1200" dirty="0">
                <a:solidFill>
                  <a:schemeClr val="tx1"/>
                </a:solidFill>
                <a:latin typeface="Meiryo UI" panose="020B0604030504040204" pitchFamily="50" charset="-128"/>
                <a:ea typeface="Meiryo UI" panose="020B0604030504040204" pitchFamily="50" charset="-128"/>
              </a:rPr>
              <a:t>を含む重症心身障が</a:t>
            </a:r>
            <a:r>
              <a:rPr lang="ja-JP" altLang="en-US" sz="1200" dirty="0" err="1">
                <a:solidFill>
                  <a:schemeClr val="tx1"/>
                </a:solidFill>
                <a:latin typeface="Meiryo UI" panose="020B0604030504040204" pitchFamily="50" charset="-128"/>
                <a:ea typeface="Meiryo UI" panose="020B0604030504040204" pitchFamily="50" charset="-128"/>
              </a:rPr>
              <a:t>い</a:t>
            </a:r>
            <a:r>
              <a:rPr lang="ja-JP" altLang="en-US" sz="1200" dirty="0">
                <a:solidFill>
                  <a:schemeClr val="tx1"/>
                </a:solidFill>
                <a:latin typeface="Meiryo UI" panose="020B0604030504040204" pitchFamily="50" charset="-128"/>
                <a:ea typeface="Meiryo UI" panose="020B0604030504040204" pitchFamily="50" charset="-128"/>
              </a:rPr>
              <a:t>児の支援を行う事業所等の支援技術の</a:t>
            </a:r>
            <a:r>
              <a:rPr lang="ja-JP" altLang="en-US" sz="1200" dirty="0" smtClean="0">
                <a:solidFill>
                  <a:schemeClr val="tx1"/>
                </a:solidFill>
                <a:latin typeface="Meiryo UI" panose="020B0604030504040204" pitchFamily="50" charset="-128"/>
                <a:ea typeface="Meiryo UI" panose="020B0604030504040204" pitchFamily="50" charset="-128"/>
              </a:rPr>
              <a:t>向上</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・自立支援協議会「医療的ケアを要する重症心身障が</a:t>
            </a:r>
            <a:r>
              <a:rPr lang="ja-JP" altLang="en-US" sz="1200" dirty="0" err="1" smtClean="0">
                <a:solidFill>
                  <a:schemeClr val="tx1"/>
                </a:solidFill>
                <a:latin typeface="Meiryo UI" panose="020B0604030504040204" pitchFamily="50" charset="-128"/>
                <a:ea typeface="Meiryo UI" panose="020B0604030504040204" pitchFamily="50" charset="-128"/>
              </a:rPr>
              <a:t>い</a:t>
            </a:r>
            <a:r>
              <a:rPr lang="ja-JP" altLang="en-US" sz="1200" dirty="0" smtClean="0">
                <a:solidFill>
                  <a:schemeClr val="tx1"/>
                </a:solidFill>
                <a:latin typeface="Meiryo UI" panose="020B0604030504040204" pitchFamily="50" charset="-128"/>
                <a:ea typeface="Meiryo UI" panose="020B0604030504040204" pitchFamily="50" charset="-128"/>
              </a:rPr>
              <a:t>児者等支援部会」開催（</a:t>
            </a:r>
            <a:r>
              <a:rPr lang="en-US" altLang="ja-JP" sz="1200" dirty="0" smtClean="0">
                <a:solidFill>
                  <a:schemeClr val="tx1"/>
                </a:solidFill>
                <a:latin typeface="Meiryo UI" panose="020B0604030504040204" pitchFamily="50" charset="-128"/>
                <a:ea typeface="Meiryo UI" panose="020B0604030504040204" pitchFamily="50" charset="-128"/>
              </a:rPr>
              <a:t>597</a:t>
            </a:r>
            <a:r>
              <a:rPr lang="ja-JP" altLang="en-US" sz="1200" dirty="0" smtClean="0">
                <a:solidFill>
                  <a:schemeClr val="tx1"/>
                </a:solidFill>
                <a:latin typeface="Meiryo UI" panose="020B0604030504040204" pitchFamily="50" charset="-128"/>
                <a:ea typeface="Meiryo UI" panose="020B0604030504040204" pitchFamily="50" charset="-128"/>
              </a:rPr>
              <a:t>千円）➡　保健、医療、福祉、教育等の関係機関による連携体制の構築</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・医療的</a:t>
            </a:r>
            <a:r>
              <a:rPr lang="ja-JP" altLang="en-US" sz="1200" dirty="0">
                <a:solidFill>
                  <a:schemeClr val="tx1"/>
                </a:solidFill>
                <a:latin typeface="Meiryo UI" panose="020B0604030504040204" pitchFamily="50" charset="-128"/>
                <a:ea typeface="Meiryo UI" panose="020B0604030504040204" pitchFamily="50" charset="-128"/>
              </a:rPr>
              <a:t>ケア児等コーディネーター養成研修、医療的ケア児等支援者養成研修の</a:t>
            </a:r>
            <a:r>
              <a:rPr lang="ja-JP" altLang="en-US" sz="1200" dirty="0" smtClean="0">
                <a:solidFill>
                  <a:schemeClr val="tx1"/>
                </a:solidFill>
                <a:latin typeface="Meiryo UI" panose="020B0604030504040204" pitchFamily="50" charset="-128"/>
                <a:ea typeface="Meiryo UI" panose="020B0604030504040204" pitchFamily="50" charset="-128"/>
              </a:rPr>
              <a:t>実施（</a:t>
            </a:r>
            <a:r>
              <a:rPr lang="en-US" altLang="ja-JP" sz="1200" dirty="0" smtClean="0">
                <a:solidFill>
                  <a:schemeClr val="tx1"/>
                </a:solidFill>
                <a:latin typeface="Meiryo UI" panose="020B0604030504040204" pitchFamily="50" charset="-128"/>
                <a:ea typeface="Meiryo UI" panose="020B0604030504040204" pitchFamily="50" charset="-128"/>
              </a:rPr>
              <a:t>1,536</a:t>
            </a:r>
            <a:r>
              <a:rPr lang="ja-JP" altLang="en-US" sz="1200" dirty="0" smtClean="0">
                <a:solidFill>
                  <a:schemeClr val="tx1"/>
                </a:solidFill>
                <a:latin typeface="Meiryo UI" panose="020B0604030504040204" pitchFamily="50" charset="-128"/>
                <a:ea typeface="Meiryo UI" panose="020B0604030504040204" pitchFamily="50" charset="-128"/>
              </a:rPr>
              <a:t>千円）➡きめ細か</a:t>
            </a:r>
            <a:r>
              <a:rPr lang="ja-JP" altLang="en-US" sz="1200" dirty="0">
                <a:solidFill>
                  <a:schemeClr val="tx1"/>
                </a:solidFill>
                <a:latin typeface="Meiryo UI" panose="020B0604030504040204" pitchFamily="50" charset="-128"/>
                <a:ea typeface="Meiryo UI" panose="020B0604030504040204" pitchFamily="50" charset="-128"/>
              </a:rPr>
              <a:t>で適切な支援に</a:t>
            </a:r>
            <a:r>
              <a:rPr lang="ja-JP" altLang="en-US" sz="1200" dirty="0" smtClean="0">
                <a:solidFill>
                  <a:schemeClr val="tx1"/>
                </a:solidFill>
                <a:latin typeface="Meiryo UI" panose="020B0604030504040204" pitchFamily="50" charset="-128"/>
                <a:ea typeface="Meiryo UI" panose="020B0604030504040204" pitchFamily="50" charset="-128"/>
              </a:rPr>
              <a:t>つなぐ</a:t>
            </a:r>
            <a:r>
              <a:rPr lang="ja-JP" altLang="en-US" sz="1200" dirty="0">
                <a:solidFill>
                  <a:schemeClr val="tx1"/>
                </a:solidFill>
                <a:latin typeface="Meiryo UI" panose="020B0604030504040204" pitchFamily="50" charset="-128"/>
                <a:ea typeface="Meiryo UI" panose="020B0604030504040204" pitchFamily="50" charset="-128"/>
              </a:rPr>
              <a:t>ため</a:t>
            </a:r>
            <a:r>
              <a:rPr lang="ja-JP" altLang="en-US" sz="1200" dirty="0" smtClean="0">
                <a:solidFill>
                  <a:schemeClr val="tx1"/>
                </a:solidFill>
                <a:latin typeface="Meiryo UI" panose="020B0604030504040204" pitchFamily="50" charset="-128"/>
                <a:ea typeface="Meiryo UI" panose="020B0604030504040204" pitchFamily="50" charset="-128"/>
              </a:rPr>
              <a:t>の人材養成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・喀痰吸引認定等事業（</a:t>
            </a:r>
            <a:r>
              <a:rPr lang="en-US" altLang="ja-JP" sz="1200" dirty="0" smtClean="0">
                <a:solidFill>
                  <a:schemeClr val="tx1"/>
                </a:solidFill>
                <a:latin typeface="Meiryo UI" panose="020B0604030504040204" pitchFamily="50" charset="-128"/>
                <a:ea typeface="Meiryo UI" panose="020B0604030504040204" pitchFamily="50" charset="-128"/>
              </a:rPr>
              <a:t>2,705</a:t>
            </a:r>
            <a:r>
              <a:rPr lang="ja-JP" altLang="en-US" sz="1200" dirty="0" smtClean="0">
                <a:solidFill>
                  <a:schemeClr val="tx1"/>
                </a:solidFill>
                <a:latin typeface="Meiryo UI" panose="020B0604030504040204" pitchFamily="50" charset="-128"/>
                <a:ea typeface="Meiryo UI" panose="020B0604030504040204" pitchFamily="50" charset="-128"/>
              </a:rPr>
              <a:t>千円）➡　介護</a:t>
            </a:r>
            <a:r>
              <a:rPr lang="ja-JP" altLang="en-US" sz="1200" dirty="0">
                <a:solidFill>
                  <a:schemeClr val="tx1"/>
                </a:solidFill>
                <a:latin typeface="Meiryo UI" panose="020B0604030504040204" pitchFamily="50" charset="-128"/>
                <a:ea typeface="Meiryo UI" panose="020B0604030504040204" pitchFamily="50" charset="-128"/>
              </a:rPr>
              <a:t>職員等によるたんの吸引等の実施のための職員及び事業所登録</a:t>
            </a:r>
            <a:endParaRPr lang="en-US" altLang="ja-JP" sz="1200" dirty="0" smtClean="0">
              <a:solidFill>
                <a:schemeClr val="tx1"/>
              </a:solidFill>
              <a:latin typeface="+mn-ea"/>
            </a:endParaRPr>
          </a:p>
          <a:p>
            <a:pPr>
              <a:lnSpc>
                <a:spcPts val="1400"/>
              </a:lnSpc>
            </a:pPr>
            <a:endParaRPr lang="en-US" altLang="ja-JP" sz="1200" dirty="0" smtClean="0">
              <a:solidFill>
                <a:schemeClr val="tx1"/>
              </a:solidFill>
              <a:latin typeface="+mn-ea"/>
            </a:endParaRPr>
          </a:p>
        </p:txBody>
      </p:sp>
      <p:sp>
        <p:nvSpPr>
          <p:cNvPr id="78" name="角丸四角形 77"/>
          <p:cNvSpPr/>
          <p:nvPr/>
        </p:nvSpPr>
        <p:spPr>
          <a:xfrm>
            <a:off x="137044" y="3494605"/>
            <a:ext cx="6582884" cy="4612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２．福祉部における医療的ケア児に対する主な支援の取組み</a:t>
            </a:r>
            <a:endParaRPr lang="ja-JP" altLang="en-US" sz="1600" dirty="0">
              <a:solidFill>
                <a:schemeClr val="tx1"/>
              </a:solidFill>
            </a:endParaRPr>
          </a:p>
        </p:txBody>
      </p:sp>
      <p:sp>
        <p:nvSpPr>
          <p:cNvPr id="88" name="角丸四角形吹き出し 87"/>
          <p:cNvSpPr/>
          <p:nvPr/>
        </p:nvSpPr>
        <p:spPr>
          <a:xfrm>
            <a:off x="8472901" y="6148954"/>
            <a:ext cx="4054307" cy="598150"/>
          </a:xfrm>
          <a:prstGeom prst="wedgeRoundRectCallout">
            <a:avLst>
              <a:gd name="adj1" fmla="val -52978"/>
              <a:gd name="adj2" fmla="val 44529"/>
              <a:gd name="adj3" fmla="val 16667"/>
            </a:avLst>
          </a:prstGeom>
          <a:solidFill>
            <a:schemeClr val="accent1">
              <a:lumMod val="20000"/>
              <a:lumOff val="80000"/>
            </a:schemeClr>
          </a:solidFill>
          <a:ln w="127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smtClean="0">
                <a:latin typeface="Meiryo UI" panose="020B0604030504040204" pitchFamily="50" charset="-128"/>
                <a:ea typeface="Meiryo UI" panose="020B0604030504040204" pitchFamily="50" charset="-128"/>
              </a:rPr>
              <a:t>〇地域</a:t>
            </a:r>
            <a:r>
              <a:rPr lang="ja-JP" altLang="en-US" sz="1050" dirty="0">
                <a:latin typeface="Meiryo UI" panose="020B0604030504040204" pitchFamily="50" charset="-128"/>
                <a:ea typeface="Meiryo UI" panose="020B0604030504040204" pitchFamily="50" charset="-128"/>
              </a:rPr>
              <a:t>の関係機関からの専門性の高い相談に</a:t>
            </a:r>
            <a:r>
              <a:rPr lang="ja-JP" altLang="en-US" sz="1050" dirty="0" smtClean="0">
                <a:latin typeface="Meiryo UI" panose="020B0604030504040204" pitchFamily="50" charset="-128"/>
                <a:ea typeface="Meiryo UI" panose="020B0604030504040204" pitchFamily="50" charset="-128"/>
              </a:rPr>
              <a:t>対する助言</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〇関係</a:t>
            </a:r>
            <a:r>
              <a:rPr lang="ja-JP" altLang="en-US" sz="1050" dirty="0">
                <a:latin typeface="Meiryo UI" panose="020B0604030504040204" pitchFamily="50" charset="-128"/>
                <a:ea typeface="Meiryo UI" panose="020B0604030504040204" pitchFamily="50" charset="-128"/>
              </a:rPr>
              <a:t>機関（医療・保健・福祉・</a:t>
            </a:r>
            <a:r>
              <a:rPr lang="ja-JP" altLang="en-US" sz="1050" dirty="0" smtClean="0">
                <a:latin typeface="Meiryo UI" panose="020B0604030504040204" pitchFamily="50" charset="-128"/>
                <a:ea typeface="Meiryo UI" panose="020B0604030504040204" pitchFamily="50" charset="-128"/>
              </a:rPr>
              <a:t>教育・労働等）</a:t>
            </a:r>
            <a:r>
              <a:rPr lang="ja-JP" altLang="en-US" sz="1050" dirty="0">
                <a:latin typeface="Meiryo UI" panose="020B0604030504040204" pitchFamily="50" charset="-128"/>
                <a:ea typeface="Meiryo UI" panose="020B0604030504040204" pitchFamily="50" charset="-128"/>
              </a:rPr>
              <a:t>の連携・</a:t>
            </a:r>
            <a:r>
              <a:rPr lang="ja-JP" altLang="en-US" sz="1050" dirty="0" smtClean="0">
                <a:latin typeface="Meiryo UI" panose="020B0604030504040204" pitchFamily="50" charset="-128"/>
                <a:ea typeface="Meiryo UI" panose="020B0604030504040204" pitchFamily="50" charset="-128"/>
              </a:rPr>
              <a:t>調整</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〇困難</a:t>
            </a:r>
            <a:r>
              <a:rPr lang="ja-JP" altLang="en-US" sz="1050" dirty="0">
                <a:latin typeface="Meiryo UI" panose="020B0604030504040204" pitchFamily="50" charset="-128"/>
                <a:ea typeface="Meiryo UI" panose="020B0604030504040204" pitchFamily="50" charset="-128"/>
              </a:rPr>
              <a:t>事例や課題、好事例の収集と情報</a:t>
            </a:r>
            <a:r>
              <a:rPr lang="ja-JP" altLang="en-US" sz="1050" dirty="0" smtClean="0">
                <a:latin typeface="Meiryo UI" panose="020B0604030504040204" pitchFamily="50" charset="-128"/>
                <a:ea typeface="Meiryo UI" panose="020B0604030504040204" pitchFamily="50" charset="-128"/>
              </a:rPr>
              <a:t>提供</a:t>
            </a:r>
            <a:r>
              <a:rPr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等</a:t>
            </a:r>
            <a:endParaRPr kumimoji="1" lang="en-US" altLang="ja-JP" sz="1050" dirty="0">
              <a:latin typeface="Meiryo UI" panose="020B0604030504040204" pitchFamily="50" charset="-128"/>
              <a:ea typeface="Meiryo UI" panose="020B0604030504040204" pitchFamily="50" charset="-128"/>
            </a:endParaRPr>
          </a:p>
        </p:txBody>
      </p:sp>
      <p:sp>
        <p:nvSpPr>
          <p:cNvPr id="91" name="右矢印 90"/>
          <p:cNvSpPr/>
          <p:nvPr/>
        </p:nvSpPr>
        <p:spPr>
          <a:xfrm>
            <a:off x="4468856" y="8787676"/>
            <a:ext cx="1352256" cy="608943"/>
          </a:xfrm>
          <a:prstGeom prst="rightArrow">
            <a:avLst/>
          </a:prstGeom>
          <a:solidFill>
            <a:schemeClr val="accent5">
              <a:lumMod val="40000"/>
              <a:lumOff val="60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2" name="正方形/長方形 91"/>
          <p:cNvSpPr/>
          <p:nvPr/>
        </p:nvSpPr>
        <p:spPr>
          <a:xfrm>
            <a:off x="4704171" y="8957370"/>
            <a:ext cx="748986" cy="275556"/>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Meiryo UI" panose="020B0604030504040204" pitchFamily="50" charset="-128"/>
                <a:ea typeface="Meiryo UI" panose="020B0604030504040204" pitchFamily="50" charset="-128"/>
              </a:rPr>
              <a:t>相談</a:t>
            </a:r>
          </a:p>
        </p:txBody>
      </p:sp>
      <p:sp>
        <p:nvSpPr>
          <p:cNvPr id="93" name="右矢印 92"/>
          <p:cNvSpPr/>
          <p:nvPr/>
        </p:nvSpPr>
        <p:spPr>
          <a:xfrm rot="19015409">
            <a:off x="3737429" y="7582887"/>
            <a:ext cx="1440606" cy="561562"/>
          </a:xfrm>
          <a:prstGeom prst="rightArrow">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相談</a:t>
            </a:r>
          </a:p>
        </p:txBody>
      </p:sp>
      <p:sp>
        <p:nvSpPr>
          <p:cNvPr id="96" name="楕円 95"/>
          <p:cNvSpPr/>
          <p:nvPr/>
        </p:nvSpPr>
        <p:spPr>
          <a:xfrm>
            <a:off x="10189367" y="8442841"/>
            <a:ext cx="812184" cy="489410"/>
          </a:xfrm>
          <a:prstGeom prst="ellipse">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000" dirty="0">
                <a:latin typeface="Meiryo UI" panose="020B0604030504040204" pitchFamily="50" charset="-128"/>
                <a:ea typeface="Meiryo UI" panose="020B0604030504040204" pitchFamily="50" charset="-128"/>
              </a:rPr>
              <a:t>市町村協議の場</a:t>
            </a:r>
            <a:endParaRPr lang="zh-TW" altLang="en-US" sz="1000" dirty="0">
              <a:latin typeface="Meiryo UI" panose="020B0604030504040204" pitchFamily="50" charset="-128"/>
              <a:ea typeface="Meiryo UI" panose="020B0604030504040204" pitchFamily="50" charset="-128"/>
            </a:endParaRPr>
          </a:p>
        </p:txBody>
      </p:sp>
      <p:pic>
        <p:nvPicPr>
          <p:cNvPr id="98" name="図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2641" y="7531254"/>
            <a:ext cx="608939" cy="596052"/>
          </a:xfrm>
          <a:prstGeom prst="rect">
            <a:avLst/>
          </a:prstGeom>
        </p:spPr>
      </p:pic>
      <p:pic>
        <p:nvPicPr>
          <p:cNvPr id="100" name="図 99"/>
          <p:cNvPicPr>
            <a:picLocks noChangeAspect="1"/>
          </p:cNvPicPr>
          <p:nvPr/>
        </p:nvPicPr>
        <p:blipFill>
          <a:blip r:embed="rId6">
            <a:extLst>
              <a:ext uri="{BEBA8EAE-BF5A-486C-A8C5-ECC9F3942E4B}">
                <a14:imgProps xmlns:a14="http://schemas.microsoft.com/office/drawing/2010/main">
                  <a14:imgLayer r:embed="rId7">
                    <a14:imgEffect>
                      <a14:backgroundRemoval t="800" b="100000" l="0" r="100000">
                        <a14:foregroundMark x1="17365" y1="45600" x2="17365" y2="45600"/>
                        <a14:foregroundMark x1="16168" y1="57600" x2="16168" y2="57600"/>
                        <a14:foregroundMark x1="15569" y1="20800" x2="15569" y2="20800"/>
                        <a14:foregroundMark x1="16168" y1="88800" x2="16168" y2="88800"/>
                        <a14:foregroundMark x1="79042" y1="41600" x2="79042" y2="41600"/>
                        <a14:foregroundMark x1="60479" y1="84800" x2="60479" y2="84800"/>
                      </a14:backgroundRemoval>
                    </a14:imgEffect>
                  </a14:imgLayer>
                </a14:imgProps>
              </a:ext>
            </a:extLst>
          </a:blip>
          <a:stretch>
            <a:fillRect/>
          </a:stretch>
        </p:blipFill>
        <p:spPr>
          <a:xfrm>
            <a:off x="1910170" y="8050217"/>
            <a:ext cx="1120223" cy="838491"/>
          </a:xfrm>
          <a:prstGeom prst="rect">
            <a:avLst/>
          </a:prstGeom>
        </p:spPr>
      </p:pic>
      <p:pic>
        <p:nvPicPr>
          <p:cNvPr id="102" name="図 1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0913" y="8176742"/>
            <a:ext cx="524412" cy="577864"/>
          </a:xfrm>
          <a:prstGeom prst="rect">
            <a:avLst/>
          </a:prstGeom>
        </p:spPr>
      </p:pic>
      <p:pic>
        <p:nvPicPr>
          <p:cNvPr id="104" name="図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202" y="7659130"/>
            <a:ext cx="592318" cy="613086"/>
          </a:xfrm>
          <a:prstGeom prst="rect">
            <a:avLst/>
          </a:prstGeom>
        </p:spPr>
      </p:pic>
      <p:sp>
        <p:nvSpPr>
          <p:cNvPr id="106" name="正方形/長方形 105"/>
          <p:cNvSpPr/>
          <p:nvPr/>
        </p:nvSpPr>
        <p:spPr>
          <a:xfrm>
            <a:off x="10751581" y="7622099"/>
            <a:ext cx="1409272" cy="273303"/>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a:solidFill>
                  <a:schemeClr val="tx1"/>
                </a:solidFill>
                <a:latin typeface="Meiryo UI" panose="020B0604030504040204" pitchFamily="50" charset="-128"/>
                <a:ea typeface="Meiryo UI" panose="020B0604030504040204" pitchFamily="50" charset="-128"/>
              </a:rPr>
              <a:t>医療機関</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訪問</a:t>
            </a:r>
            <a:r>
              <a:rPr lang="ja-JP" altLang="en-US" sz="1000" dirty="0">
                <a:solidFill>
                  <a:schemeClr val="tx1"/>
                </a:solidFill>
                <a:latin typeface="Meiryo UI" panose="020B0604030504040204" pitchFamily="50" charset="-128"/>
                <a:ea typeface="Meiryo UI" panose="020B0604030504040204" pitchFamily="50" charset="-128"/>
              </a:rPr>
              <a:t>看護ステーション</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08" name="正方形/長方形 107"/>
          <p:cNvSpPr/>
          <p:nvPr/>
        </p:nvSpPr>
        <p:spPr>
          <a:xfrm>
            <a:off x="10944805" y="8560774"/>
            <a:ext cx="1022824" cy="302674"/>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err="1">
                <a:solidFill>
                  <a:schemeClr val="tx1"/>
                </a:solidFill>
                <a:latin typeface="Meiryo UI" panose="020B0604030504040204" pitchFamily="50" charset="-128"/>
                <a:ea typeface="Meiryo UI" panose="020B0604030504040204" pitchFamily="50" charset="-128"/>
              </a:rPr>
              <a:t>障がい</a:t>
            </a:r>
            <a:r>
              <a:rPr lang="ja-JP" altLang="en-US" sz="1000" dirty="0">
                <a:solidFill>
                  <a:schemeClr val="tx1"/>
                </a:solidFill>
                <a:latin typeface="Meiryo UI" panose="020B0604030504040204" pitchFamily="50" charset="-128"/>
                <a:ea typeface="Meiryo UI" panose="020B0604030504040204" pitchFamily="50" charset="-128"/>
              </a:rPr>
              <a:t>児通所支援事業所</a:t>
            </a:r>
          </a:p>
        </p:txBody>
      </p:sp>
      <p:sp>
        <p:nvSpPr>
          <p:cNvPr id="110" name="正方形/長方形 109"/>
          <p:cNvSpPr/>
          <p:nvPr/>
        </p:nvSpPr>
        <p:spPr>
          <a:xfrm>
            <a:off x="10415202" y="8835939"/>
            <a:ext cx="1083263" cy="337402"/>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smtClean="0">
                <a:solidFill>
                  <a:schemeClr val="tx1"/>
                </a:solidFill>
                <a:latin typeface="Meiryo UI" panose="020B0604030504040204" pitchFamily="50" charset="-128"/>
                <a:ea typeface="Meiryo UI" panose="020B0604030504040204" pitchFamily="50" charset="-128"/>
              </a:rPr>
              <a:t>相談支援事業所</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112" name="正方形/長方形 111"/>
          <p:cNvSpPr/>
          <p:nvPr/>
        </p:nvSpPr>
        <p:spPr>
          <a:xfrm>
            <a:off x="9092641" y="8888708"/>
            <a:ext cx="1088523" cy="219538"/>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a:solidFill>
                  <a:schemeClr val="tx1"/>
                </a:solidFill>
                <a:latin typeface="Meiryo UI" panose="020B0604030504040204" pitchFamily="50" charset="-128"/>
                <a:ea typeface="Meiryo UI" panose="020B0604030504040204" pitchFamily="50" charset="-128"/>
              </a:rPr>
              <a:t>保育所・幼稚園</a:t>
            </a:r>
          </a:p>
        </p:txBody>
      </p:sp>
      <p:sp>
        <p:nvSpPr>
          <p:cNvPr id="114" name="正方形/長方形 113"/>
          <p:cNvSpPr/>
          <p:nvPr/>
        </p:nvSpPr>
        <p:spPr>
          <a:xfrm>
            <a:off x="8201270" y="8764545"/>
            <a:ext cx="467607" cy="371084"/>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a:solidFill>
                  <a:schemeClr val="tx1"/>
                </a:solidFill>
                <a:latin typeface="Meiryo UI" panose="020B0604030504040204" pitchFamily="50" charset="-128"/>
                <a:ea typeface="Meiryo UI" panose="020B0604030504040204" pitchFamily="50" charset="-128"/>
              </a:rPr>
              <a:t>学校</a:t>
            </a:r>
          </a:p>
        </p:txBody>
      </p:sp>
      <p:sp>
        <p:nvSpPr>
          <p:cNvPr id="116" name="正方形/長方形 115"/>
          <p:cNvSpPr/>
          <p:nvPr/>
        </p:nvSpPr>
        <p:spPr>
          <a:xfrm>
            <a:off x="6105208" y="8009408"/>
            <a:ext cx="1231696" cy="236837"/>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a:solidFill>
                  <a:schemeClr val="tx1"/>
                </a:solidFill>
                <a:latin typeface="Meiryo UI" panose="020B0604030504040204" pitchFamily="50" charset="-128"/>
                <a:ea typeface="Meiryo UI" panose="020B0604030504040204" pitchFamily="50" charset="-128"/>
              </a:rPr>
              <a:t>市町村・保健所等</a:t>
            </a:r>
          </a:p>
        </p:txBody>
      </p:sp>
      <p:pic>
        <p:nvPicPr>
          <p:cNvPr id="117" name="図 1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8032" y="5887596"/>
            <a:ext cx="597935" cy="597935"/>
          </a:xfrm>
          <a:prstGeom prst="rect">
            <a:avLst/>
          </a:prstGeom>
        </p:spPr>
      </p:pic>
      <p:sp>
        <p:nvSpPr>
          <p:cNvPr id="119" name="角丸四角形 118"/>
          <p:cNvSpPr/>
          <p:nvPr/>
        </p:nvSpPr>
        <p:spPr>
          <a:xfrm>
            <a:off x="5393297" y="6439935"/>
            <a:ext cx="1185242" cy="261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ja-JP" altLang="en-US" sz="1000" kern="100" dirty="0" smtClean="0">
                <a:solidFill>
                  <a:schemeClr val="tx1"/>
                </a:solidFill>
                <a:latin typeface="ＭＳ 明朝" panose="02020609040205080304" pitchFamily="17" charset="-128"/>
                <a:ea typeface="ＭＳ ゴシック" panose="020B0609070205080204" pitchFamily="49" charset="-128"/>
                <a:cs typeface="Times New Roman" panose="02020603050405020304" pitchFamily="18" charset="0"/>
              </a:rPr>
              <a:t>マネージャー</a:t>
            </a:r>
            <a:endParaRPr lang="ja-JP" altLang="ja-JP" sz="10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4" name="正方形/長方形 93"/>
          <p:cNvSpPr/>
          <p:nvPr/>
        </p:nvSpPr>
        <p:spPr>
          <a:xfrm>
            <a:off x="5224975" y="7022305"/>
            <a:ext cx="1632615" cy="546934"/>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100" dirty="0">
                <a:solidFill>
                  <a:srgbClr val="000000"/>
                </a:solidFill>
                <a:latin typeface="Meiryo UI" panose="020B0604030504040204" pitchFamily="50" charset="-128"/>
                <a:ea typeface="Meiryo UI" panose="020B0604030504040204" pitchFamily="50" charset="-128"/>
              </a:rPr>
              <a:t>市町村</a:t>
            </a:r>
            <a:r>
              <a:rPr lang="ja-JP" altLang="en-US" sz="1100" dirty="0" smtClean="0">
                <a:solidFill>
                  <a:srgbClr val="000000"/>
                </a:solidFill>
                <a:latin typeface="Meiryo UI" panose="020B0604030504040204" pitchFamily="50" charset="-128"/>
                <a:ea typeface="Meiryo UI" panose="020B0604030504040204" pitchFamily="50" charset="-128"/>
              </a:rPr>
              <a:t>等</a:t>
            </a:r>
            <a:endParaRPr lang="en-US" altLang="ja-JP" sz="1100" dirty="0">
              <a:solidFill>
                <a:srgbClr val="000000"/>
              </a:solidFill>
              <a:latin typeface="Meiryo UI" panose="020B0604030504040204" pitchFamily="50" charset="-128"/>
              <a:ea typeface="Meiryo UI" panose="020B0604030504040204" pitchFamily="50" charset="-128"/>
            </a:endParaRPr>
          </a:p>
          <a:p>
            <a:pPr algn="ctr"/>
            <a:r>
              <a:rPr lang="ja-JP" altLang="en-US" sz="1100" dirty="0" smtClean="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地域の支援の現場）</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u="sng" dirty="0">
                <a:solidFill>
                  <a:schemeClr val="tx1"/>
                </a:solidFill>
                <a:latin typeface="Meiryo UI" panose="020B0604030504040204" pitchFamily="50" charset="-128"/>
                <a:ea typeface="Meiryo UI" panose="020B0604030504040204" pitchFamily="50" charset="-128"/>
              </a:rPr>
              <a:t>●関係機関の連携</a:t>
            </a:r>
            <a:endParaRPr lang="en-US" altLang="ja-JP" sz="1050" dirty="0">
              <a:solidFill>
                <a:schemeClr val="tx1"/>
              </a:solidFill>
              <a:latin typeface="Meiryo UI" panose="020B0604030504040204" pitchFamily="50" charset="-128"/>
              <a:ea typeface="Meiryo UI" panose="020B0604030504040204" pitchFamily="50" charset="-128"/>
            </a:endParaRPr>
          </a:p>
          <a:p>
            <a:pPr algn="ctr"/>
            <a:endParaRPr lang="ja-JP" altLang="en-US" sz="1100" dirty="0">
              <a:solidFill>
                <a:srgbClr val="000000"/>
              </a:solidFill>
              <a:latin typeface="+mj-ea"/>
              <a:ea typeface="+mj-ea"/>
            </a:endParaRPr>
          </a:p>
        </p:txBody>
      </p:sp>
      <p:sp>
        <p:nvSpPr>
          <p:cNvPr id="58" name="正方形/長方形 57"/>
          <p:cNvSpPr/>
          <p:nvPr/>
        </p:nvSpPr>
        <p:spPr>
          <a:xfrm rot="18958620">
            <a:off x="3114626" y="7407227"/>
            <a:ext cx="1571809" cy="299440"/>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a:solidFill>
                  <a:schemeClr val="tx1"/>
                </a:solidFill>
                <a:latin typeface="Meiryo UI" panose="020B0604030504040204" pitchFamily="50" charset="-128"/>
                <a:ea typeface="Meiryo UI" panose="020B0604030504040204" pitchFamily="50" charset="-128"/>
              </a:rPr>
              <a:t>家族等からの</a:t>
            </a:r>
            <a:r>
              <a:rPr lang="ja-JP" altLang="en-US" sz="1000" dirty="0" smtClean="0">
                <a:solidFill>
                  <a:schemeClr val="tx1"/>
                </a:solidFill>
                <a:latin typeface="Meiryo UI" panose="020B0604030504040204" pitchFamily="50" charset="-128"/>
                <a:ea typeface="Meiryo UI" panose="020B0604030504040204" pitchFamily="50" charset="-128"/>
              </a:rPr>
              <a:t>相談に</a:t>
            </a:r>
            <a:endParaRPr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対する情報</a:t>
            </a:r>
            <a:r>
              <a:rPr lang="ja-JP" altLang="en-US" sz="1000" dirty="0">
                <a:solidFill>
                  <a:schemeClr val="tx1"/>
                </a:solidFill>
                <a:latin typeface="Meiryo UI" panose="020B0604030504040204" pitchFamily="50" charset="-128"/>
                <a:ea typeface="Meiryo UI" panose="020B0604030504040204" pitchFamily="50" charset="-128"/>
              </a:rPr>
              <a:t>提供・助言等</a:t>
            </a:r>
          </a:p>
        </p:txBody>
      </p:sp>
      <p:sp>
        <p:nvSpPr>
          <p:cNvPr id="60" name="正方形/長方形 59"/>
          <p:cNvSpPr/>
          <p:nvPr/>
        </p:nvSpPr>
        <p:spPr>
          <a:xfrm>
            <a:off x="6987569" y="5932084"/>
            <a:ext cx="748986" cy="275556"/>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62" name="正方形/長方形 61"/>
          <p:cNvSpPr/>
          <p:nvPr/>
        </p:nvSpPr>
        <p:spPr>
          <a:xfrm rot="2664656">
            <a:off x="6664093" y="7012225"/>
            <a:ext cx="1618309" cy="275556"/>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smtClean="0">
                <a:solidFill>
                  <a:schemeClr val="tx1"/>
                </a:solidFill>
                <a:latin typeface="Meiryo UI" panose="020B0604030504040204" pitchFamily="50" charset="-128"/>
                <a:ea typeface="Meiryo UI" panose="020B0604030504040204" pitchFamily="50" charset="-128"/>
              </a:rPr>
              <a:t>事例・課題の共有</a:t>
            </a:r>
            <a:endParaRPr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困難事例の相談</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63" name="正方形/長方形 62"/>
          <p:cNvSpPr/>
          <p:nvPr/>
        </p:nvSpPr>
        <p:spPr>
          <a:xfrm rot="2644576">
            <a:off x="7262047" y="6531144"/>
            <a:ext cx="1314106" cy="299440"/>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a:solidFill>
                  <a:schemeClr val="tx1"/>
                </a:solidFill>
                <a:latin typeface="Meiryo UI" panose="020B0604030504040204" pitchFamily="50" charset="-128"/>
                <a:ea typeface="Meiryo UI" panose="020B0604030504040204" pitchFamily="50" charset="-128"/>
              </a:rPr>
              <a:t>関係機関等への</a:t>
            </a:r>
            <a:r>
              <a:rPr lang="ja-JP" altLang="en-US" sz="1000" dirty="0" smtClean="0">
                <a:solidFill>
                  <a:schemeClr val="tx1"/>
                </a:solidFill>
                <a:latin typeface="Meiryo UI" panose="020B0604030504040204" pitchFamily="50" charset="-128"/>
                <a:ea typeface="Meiryo UI" panose="020B0604030504040204" pitchFamily="50" charset="-128"/>
              </a:rPr>
              <a:t>助言</a:t>
            </a:r>
            <a:endParaRPr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情報</a:t>
            </a:r>
            <a:r>
              <a:rPr lang="ja-JP" altLang="en-US" sz="1000" dirty="0">
                <a:solidFill>
                  <a:schemeClr val="tx1"/>
                </a:solidFill>
                <a:latin typeface="Meiryo UI" panose="020B0604030504040204" pitchFamily="50" charset="-128"/>
                <a:ea typeface="Meiryo UI" panose="020B0604030504040204" pitchFamily="50" charset="-128"/>
              </a:rPr>
              <a:t>の提供及び研修</a:t>
            </a:r>
          </a:p>
        </p:txBody>
      </p:sp>
      <p:sp>
        <p:nvSpPr>
          <p:cNvPr id="66" name="正方形/長方形 65"/>
          <p:cNvSpPr/>
          <p:nvPr/>
        </p:nvSpPr>
        <p:spPr>
          <a:xfrm>
            <a:off x="7787300" y="8226276"/>
            <a:ext cx="970484" cy="204813"/>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smtClean="0">
                <a:solidFill>
                  <a:schemeClr val="tx1"/>
                </a:solidFill>
                <a:latin typeface="Meiryo UI" panose="020B0604030504040204" pitchFamily="50" charset="-128"/>
                <a:ea typeface="Meiryo UI" panose="020B0604030504040204" pitchFamily="50" charset="-128"/>
              </a:rPr>
              <a:t>ハローワーク等</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67" name="角丸四角形 66"/>
          <p:cNvSpPr/>
          <p:nvPr/>
        </p:nvSpPr>
        <p:spPr>
          <a:xfrm>
            <a:off x="8259512" y="8510939"/>
            <a:ext cx="1877935" cy="2728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医療的ケア児等コーディネーター</a:t>
            </a:r>
            <a:endParaRPr lang="ja-JP" altLang="ja-JP" sz="10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 name="正方形/長方形 70"/>
          <p:cNvSpPr/>
          <p:nvPr/>
        </p:nvSpPr>
        <p:spPr>
          <a:xfrm>
            <a:off x="8824027" y="8226335"/>
            <a:ext cx="1146165" cy="154756"/>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医療型入所施設</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177958" y="1099699"/>
            <a:ext cx="7122182" cy="514621"/>
          </a:xfrm>
          <a:prstGeom prst="rect">
            <a:avLst/>
          </a:prstGeom>
          <a:noFill/>
          <a:ln w="95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近年</a:t>
            </a:r>
            <a:r>
              <a:rPr lang="ja-JP" altLang="en-US" sz="1200" dirty="0">
                <a:solidFill>
                  <a:schemeClr val="tx1"/>
                </a:solidFill>
                <a:latin typeface="Meiryo UI" panose="020B0604030504040204" pitchFamily="50" charset="-128"/>
                <a:ea typeface="Meiryo UI" panose="020B0604030504040204" pitchFamily="50" charset="-128"/>
              </a:rPr>
              <a:t>、医療技術等の進歩に伴い、日常的に呼吸管理や経管栄養、喀痰吸引等が必要</a:t>
            </a:r>
            <a:r>
              <a:rPr lang="ja-JP" altLang="en-US" sz="1200" dirty="0" smtClean="0">
                <a:solidFill>
                  <a:schemeClr val="tx1"/>
                </a:solidFill>
                <a:latin typeface="Meiryo UI" panose="020B0604030504040204" pitchFamily="50" charset="-128"/>
                <a:ea typeface="Meiryo UI" panose="020B0604030504040204" pitchFamily="50" charset="-128"/>
              </a:rPr>
              <a:t>な「医療的ケア児」が増加。医療的</a:t>
            </a:r>
            <a:r>
              <a:rPr lang="ja-JP" altLang="en-US" sz="1200" dirty="0">
                <a:solidFill>
                  <a:schemeClr val="tx1"/>
                </a:solidFill>
                <a:latin typeface="Meiryo UI" panose="020B0604030504040204" pitchFamily="50" charset="-128"/>
                <a:ea typeface="Meiryo UI" panose="020B0604030504040204" pitchFamily="50" charset="-128"/>
              </a:rPr>
              <a:t>ケア児の心身の状況等に応じた適切な支援を受けられるようにすることが重要な課題となっている</a:t>
            </a:r>
            <a:r>
              <a:rPr lang="ja-JP" altLang="en-US" sz="1200" dirty="0" smtClean="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77959" y="1992288"/>
            <a:ext cx="7302962" cy="1162792"/>
          </a:xfrm>
          <a:prstGeom prst="rect">
            <a:avLst/>
          </a:prstGeom>
          <a:noFill/>
          <a:ln w="95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400"/>
              </a:lnSpc>
            </a:pPr>
            <a:r>
              <a:rPr lang="ja-JP" altLang="en-US" sz="1200" u="sng" dirty="0" smtClean="0">
                <a:solidFill>
                  <a:schemeClr val="tx1"/>
                </a:solidFill>
                <a:latin typeface="Meiryo UI" panose="020B0604030504040204" pitchFamily="50" charset="-128"/>
                <a:ea typeface="Meiryo UI" panose="020B0604030504040204" pitchFamily="50" charset="-128"/>
              </a:rPr>
              <a:t>≪「</a:t>
            </a:r>
            <a:r>
              <a:rPr lang="ja-JP" altLang="en-US" sz="1200" u="sng" dirty="0">
                <a:solidFill>
                  <a:schemeClr val="tx1"/>
                </a:solidFill>
                <a:latin typeface="Meiryo UI" panose="020B0604030504040204" pitchFamily="50" charset="-128"/>
                <a:ea typeface="Meiryo UI" panose="020B0604030504040204" pitchFamily="50" charset="-128"/>
              </a:rPr>
              <a:t>医療的ケア児及びその家族に対する支援に関する法律」（令和３年９月</a:t>
            </a:r>
            <a:r>
              <a:rPr lang="ja-JP" altLang="en-US" sz="1200" u="sng" dirty="0" smtClean="0">
                <a:solidFill>
                  <a:schemeClr val="tx1"/>
                </a:solidFill>
                <a:latin typeface="Meiryo UI" panose="020B0604030504040204" pitchFamily="50" charset="-128"/>
                <a:ea typeface="Meiryo UI" panose="020B0604030504040204" pitchFamily="50" charset="-128"/>
              </a:rPr>
              <a:t>施行）≫</a:t>
            </a:r>
            <a:endParaRPr lang="en-US" altLang="ja-JP" sz="1200" u="sng" dirty="0" smtClean="0">
              <a:solidFill>
                <a:schemeClr val="tx1"/>
              </a:solidFill>
              <a:latin typeface="Meiryo UI" panose="020B0604030504040204" pitchFamily="50" charset="-128"/>
              <a:ea typeface="Meiryo UI" panose="020B0604030504040204" pitchFamily="50" charset="-128"/>
            </a:endParaRPr>
          </a:p>
          <a:p>
            <a:pPr>
              <a:lnSpc>
                <a:spcPts val="1400"/>
              </a:lnSpc>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目的</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医療的</a:t>
            </a:r>
            <a:r>
              <a:rPr lang="ja-JP" altLang="en-US" sz="1200" dirty="0">
                <a:solidFill>
                  <a:schemeClr val="tx1"/>
                </a:solidFill>
                <a:latin typeface="Meiryo UI" panose="020B0604030504040204" pitchFamily="50" charset="-128"/>
                <a:ea typeface="Meiryo UI" panose="020B0604030504040204" pitchFamily="50" charset="-128"/>
              </a:rPr>
              <a:t>ケア児の健やかな成長を図るとともに、その家族の離職の防止に資し、もって安心して子どもを生み、育てることができる社会の実現に寄与</a:t>
            </a:r>
            <a:r>
              <a:rPr lang="ja-JP" altLang="en-US" sz="1200" dirty="0" smtClean="0">
                <a:solidFill>
                  <a:schemeClr val="tx1"/>
                </a:solidFill>
                <a:latin typeface="Meiryo UI" panose="020B0604030504040204" pitchFamily="50" charset="-128"/>
                <a:ea typeface="Meiryo UI" panose="020B0604030504040204" pitchFamily="50" charset="-128"/>
              </a:rPr>
              <a:t>する</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基本理念</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医療的ケア児の日常生活・社会生活を社会全体で支援、個々の医療的ケア児の状況に応じ切れ目なく行われる支援等。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➡国、地方公共団体等の責務が定められ、都道府県知事は医療的ケア児支援センターを設置することができるとされた。</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 name="下矢印 2"/>
          <p:cNvSpPr/>
          <p:nvPr/>
        </p:nvSpPr>
        <p:spPr>
          <a:xfrm>
            <a:off x="3083848" y="1703137"/>
            <a:ext cx="689276" cy="213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825041" y="3704869"/>
            <a:ext cx="2209179" cy="330364"/>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100" dirty="0" smtClean="0">
                <a:solidFill>
                  <a:srgbClr val="000000"/>
                </a:solidFill>
                <a:latin typeface="+mj-ea"/>
                <a:ea typeface="+mj-ea"/>
              </a:rPr>
              <a:t>（　）令和５年度当初予算案（千円）</a:t>
            </a:r>
            <a:endParaRPr lang="ja-JP" altLang="en-US" sz="1100" dirty="0">
              <a:solidFill>
                <a:srgbClr val="000000"/>
              </a:solidFill>
              <a:latin typeface="+mj-ea"/>
              <a:ea typeface="+mj-ea"/>
            </a:endParaRPr>
          </a:p>
        </p:txBody>
      </p:sp>
      <p:sp>
        <p:nvSpPr>
          <p:cNvPr id="56" name="正方形/長方形 55"/>
          <p:cNvSpPr/>
          <p:nvPr/>
        </p:nvSpPr>
        <p:spPr>
          <a:xfrm>
            <a:off x="74129" y="5884083"/>
            <a:ext cx="4971093" cy="1055627"/>
          </a:xfrm>
          <a:prstGeom prst="rect">
            <a:avLst/>
          </a:prstGeom>
          <a:noFill/>
          <a:ln w="95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400"/>
              </a:lnSpc>
            </a:pPr>
            <a:r>
              <a:rPr lang="ja-JP" altLang="en-US" sz="1200" u="sng" dirty="0" smtClean="0">
                <a:solidFill>
                  <a:schemeClr val="tx1"/>
                </a:solidFill>
                <a:latin typeface="Meiryo UI" panose="020B0604030504040204" pitchFamily="50" charset="-128"/>
                <a:ea typeface="Meiryo UI" panose="020B0604030504040204" pitchFamily="50" charset="-128"/>
              </a:rPr>
              <a:t>≪医療的</a:t>
            </a:r>
            <a:r>
              <a:rPr lang="ja-JP" altLang="en-US" sz="1200" u="sng" dirty="0">
                <a:solidFill>
                  <a:schemeClr val="tx1"/>
                </a:solidFill>
                <a:latin typeface="Meiryo UI" panose="020B0604030504040204" pitchFamily="50" charset="-128"/>
                <a:ea typeface="Meiryo UI" panose="020B0604030504040204" pitchFamily="50" charset="-128"/>
              </a:rPr>
              <a:t>ケア児支援センターの</a:t>
            </a:r>
            <a:r>
              <a:rPr lang="ja-JP" altLang="en-US" sz="1200" u="sng" dirty="0" smtClean="0">
                <a:solidFill>
                  <a:schemeClr val="tx1"/>
                </a:solidFill>
                <a:latin typeface="Meiryo UI" panose="020B0604030504040204" pitchFamily="50" charset="-128"/>
                <a:ea typeface="Meiryo UI" panose="020B0604030504040204" pitchFamily="50" charset="-128"/>
              </a:rPr>
              <a:t>設置</a:t>
            </a:r>
            <a:r>
              <a:rPr lang="en-US" altLang="ja-JP" sz="1200" u="sng" dirty="0" smtClean="0">
                <a:solidFill>
                  <a:schemeClr val="tx1"/>
                </a:solidFill>
                <a:latin typeface="Meiryo UI" panose="020B0604030504040204" pitchFamily="50" charset="-128"/>
                <a:ea typeface="Meiryo UI" panose="020B0604030504040204" pitchFamily="50" charset="-128"/>
              </a:rPr>
              <a:t>(</a:t>
            </a:r>
            <a:r>
              <a:rPr lang="ja-JP" altLang="en-US" sz="1200" u="sng" dirty="0">
                <a:solidFill>
                  <a:schemeClr val="tx1"/>
                </a:solidFill>
                <a:latin typeface="Meiryo UI" panose="020B0604030504040204" pitchFamily="50" charset="-128"/>
                <a:ea typeface="Meiryo UI" panose="020B0604030504040204" pitchFamily="50" charset="-128"/>
              </a:rPr>
              <a:t>令和５年４月の</a:t>
            </a:r>
            <a:r>
              <a:rPr lang="ja-JP" altLang="en-US" sz="1200" u="sng" dirty="0" smtClean="0">
                <a:solidFill>
                  <a:schemeClr val="tx1"/>
                </a:solidFill>
                <a:latin typeface="Meiryo UI" panose="020B0604030504040204" pitchFamily="50" charset="-128"/>
                <a:ea typeface="Meiryo UI" panose="020B0604030504040204" pitchFamily="50" charset="-128"/>
              </a:rPr>
              <a:t>開設に向け調整中）≫</a:t>
            </a:r>
            <a:endParaRPr lang="ja-JP" altLang="en-US" sz="1200" strike="sngStrike"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・医療・保健・福祉・教育・労働等、</a:t>
            </a:r>
            <a:r>
              <a:rPr lang="ja-JP" altLang="en-US" sz="1200" dirty="0" smtClean="0">
                <a:solidFill>
                  <a:schemeClr val="tx1"/>
                </a:solidFill>
                <a:latin typeface="Meiryo UI" panose="020B0604030504040204" pitchFamily="50" charset="-128"/>
                <a:ea typeface="Meiryo UI" panose="020B0604030504040204" pitchFamily="50" charset="-128"/>
              </a:rPr>
              <a:t>多方面にわたる相談の総合的な窓口</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医療的ケアが必要な子どもとその家族への情報提供、相談</a:t>
            </a:r>
            <a:r>
              <a:rPr lang="ja-JP" altLang="en-US" sz="1200" dirty="0" smtClean="0">
                <a:solidFill>
                  <a:schemeClr val="tx1"/>
                </a:solidFill>
                <a:latin typeface="Meiryo UI" panose="020B0604030504040204" pitchFamily="50" charset="-128"/>
                <a:ea typeface="Meiryo UI" panose="020B0604030504040204" pitchFamily="50" charset="-128"/>
              </a:rPr>
              <a:t>援助</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rPr>
              <a:t>・関係</a:t>
            </a:r>
            <a:r>
              <a:rPr lang="ja-JP" altLang="en-US" sz="1200" dirty="0">
                <a:solidFill>
                  <a:schemeClr val="tx1"/>
                </a:solidFill>
                <a:latin typeface="Meiryo UI" panose="020B0604030504040204" pitchFamily="50" charset="-128"/>
                <a:ea typeface="Meiryo UI" panose="020B0604030504040204" pitchFamily="50" charset="-128"/>
              </a:rPr>
              <a:t>機関（医療・保健・福祉・教育・労働</a:t>
            </a:r>
            <a:r>
              <a:rPr lang="ja-JP" altLang="en-US" sz="1200">
                <a:solidFill>
                  <a:schemeClr val="tx1"/>
                </a:solidFill>
                <a:latin typeface="Meiryo UI" panose="020B0604030504040204" pitchFamily="50" charset="-128"/>
                <a:ea typeface="Meiryo UI" panose="020B0604030504040204" pitchFamily="50" charset="-128"/>
              </a:rPr>
              <a:t>等</a:t>
            </a:r>
            <a:r>
              <a:rPr lang="ja-JP" altLang="en-US" sz="1200" smtClean="0">
                <a:solidFill>
                  <a:schemeClr val="tx1"/>
                </a:solidFill>
                <a:latin typeface="Meiryo UI" panose="020B0604030504040204" pitchFamily="50" charset="-128"/>
                <a:ea typeface="Meiryo UI" panose="020B0604030504040204" pitchFamily="50" charset="-128"/>
              </a:rPr>
              <a:t>）との</a:t>
            </a:r>
            <a:r>
              <a:rPr lang="ja-JP" altLang="en-US" sz="1200" dirty="0">
                <a:solidFill>
                  <a:schemeClr val="tx1"/>
                </a:solidFill>
                <a:latin typeface="Meiryo UI" panose="020B0604030504040204" pitchFamily="50" charset="-128"/>
                <a:ea typeface="Meiryo UI" panose="020B0604030504040204" pitchFamily="50" charset="-128"/>
              </a:rPr>
              <a:t>連携・調整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・困難事例や課題、好事例の収集と情報</a:t>
            </a:r>
            <a:r>
              <a:rPr lang="ja-JP" altLang="en-US" sz="1200" dirty="0" smtClean="0">
                <a:solidFill>
                  <a:schemeClr val="tx1"/>
                </a:solidFill>
                <a:latin typeface="Meiryo UI" panose="020B0604030504040204" pitchFamily="50" charset="-128"/>
                <a:ea typeface="Meiryo UI" panose="020B0604030504040204" pitchFamily="50" charset="-128"/>
              </a:rPr>
              <a:t>提供等の機能を担う</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7797186" y="3336941"/>
            <a:ext cx="4730022" cy="355999"/>
          </a:xfrm>
          <a:prstGeom prst="rect">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400"/>
              </a:lnSpc>
            </a:pPr>
            <a:r>
              <a:rPr lang="ja-JP" altLang="en-US" sz="1000" dirty="0" smtClean="0">
                <a:solidFill>
                  <a:schemeClr val="tx1"/>
                </a:solidFill>
                <a:latin typeface="Meiryo UI" panose="020B0604030504040204" pitchFamily="50" charset="-128"/>
                <a:ea typeface="Meiryo UI" panose="020B0604030504040204" pitchFamily="50" charset="-128"/>
              </a:rPr>
              <a:t>大阪府における医療的ケア児数　</a:t>
            </a:r>
            <a:r>
              <a:rPr lang="en-US" altLang="ja-JP" sz="1000" dirty="0" smtClean="0">
                <a:solidFill>
                  <a:schemeClr val="tx1"/>
                </a:solidFill>
                <a:latin typeface="Meiryo UI" panose="020B0604030504040204" pitchFamily="50" charset="-128"/>
                <a:ea typeface="Meiryo UI" panose="020B0604030504040204" pitchFamily="50" charset="-128"/>
              </a:rPr>
              <a:t>1,757</a:t>
            </a:r>
            <a:r>
              <a:rPr lang="ja-JP" altLang="en-US" sz="1000" dirty="0" smtClean="0">
                <a:solidFill>
                  <a:schemeClr val="tx1"/>
                </a:solidFill>
                <a:latin typeface="Meiryo UI" panose="020B0604030504040204" pitchFamily="50" charset="-128"/>
                <a:ea typeface="Meiryo UI" panose="020B0604030504040204" pitchFamily="50" charset="-128"/>
              </a:rPr>
              <a:t>人（令和２年度実態把握調査結果推計値）</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1026597" y="801413"/>
            <a:ext cx="722547" cy="258957"/>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400"/>
              </a:lnSpc>
            </a:pPr>
            <a:r>
              <a:rPr lang="ja-JP" altLang="en-US" sz="1000" dirty="0" smtClean="0">
                <a:solidFill>
                  <a:schemeClr val="tx1"/>
                </a:solidFill>
                <a:latin typeface="Meiryo UI" panose="020B0604030504040204" pitchFamily="50" charset="-128"/>
                <a:ea typeface="Meiryo UI" panose="020B0604030504040204" pitchFamily="50" charset="-128"/>
              </a:rPr>
              <a:t>（全国）</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7745920" y="2923081"/>
            <a:ext cx="5735227" cy="355999"/>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400"/>
              </a:lnSpc>
            </a:pPr>
            <a:r>
              <a:rPr lang="ja-JP" altLang="en-US" sz="900" dirty="0" smtClean="0">
                <a:solidFill>
                  <a:schemeClr val="tx1"/>
                </a:solidFill>
                <a:latin typeface="Meiryo UI" panose="020B0604030504040204" pitchFamily="50" charset="-128"/>
                <a:ea typeface="Meiryo UI" panose="020B0604030504040204" pitchFamily="50" charset="-128"/>
              </a:rPr>
              <a:t>（出典）厚生労働省ホームページ　</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900" dirty="0" smtClean="0">
                <a:solidFill>
                  <a:schemeClr val="tx1"/>
                </a:solidFill>
                <a:latin typeface="Meiryo UI" panose="020B0604030504040204" pitchFamily="50" charset="-128"/>
                <a:ea typeface="Meiryo UI" panose="020B0604030504040204" pitchFamily="50" charset="-128"/>
              </a:rPr>
              <a:t>医療的</a:t>
            </a:r>
            <a:r>
              <a:rPr lang="ja-JP" altLang="en-US" sz="900" dirty="0">
                <a:solidFill>
                  <a:schemeClr val="tx1"/>
                </a:solidFill>
                <a:latin typeface="Meiryo UI" panose="020B0604030504040204" pitchFamily="50" charset="-128"/>
                <a:ea typeface="Meiryo UI" panose="020B0604030504040204" pitchFamily="50" charset="-128"/>
              </a:rPr>
              <a:t>ケア児等とその家族に対する支援</a:t>
            </a:r>
            <a:r>
              <a:rPr lang="ja-JP" altLang="en-US" sz="900" dirty="0" smtClean="0">
                <a:solidFill>
                  <a:schemeClr val="tx1"/>
                </a:solidFill>
                <a:latin typeface="Meiryo UI" panose="020B0604030504040204" pitchFamily="50" charset="-128"/>
                <a:ea typeface="Meiryo UI" panose="020B0604030504040204" pitchFamily="50" charset="-128"/>
              </a:rPr>
              <a:t>施策　「</a:t>
            </a:r>
            <a:r>
              <a:rPr lang="en-US" altLang="ja-JP" sz="900" dirty="0" smtClean="0">
                <a:solidFill>
                  <a:schemeClr val="tx1"/>
                </a:solidFill>
                <a:latin typeface="Meiryo UI" panose="020B0604030504040204" pitchFamily="50" charset="-128"/>
                <a:ea typeface="Meiryo UI" panose="020B0604030504040204" pitchFamily="50" charset="-128"/>
              </a:rPr>
              <a:t>1 </a:t>
            </a:r>
            <a:r>
              <a:rPr lang="ja-JP" altLang="en-US" sz="900" dirty="0">
                <a:solidFill>
                  <a:schemeClr val="tx1"/>
                </a:solidFill>
                <a:latin typeface="Meiryo UI" panose="020B0604030504040204" pitchFamily="50" charset="-128"/>
                <a:ea typeface="Meiryo UI" panose="020B0604030504040204" pitchFamily="50" charset="-128"/>
              </a:rPr>
              <a:t>医療的ケア児に</a:t>
            </a:r>
            <a:r>
              <a:rPr lang="ja-JP" altLang="en-US" sz="900" dirty="0" smtClean="0">
                <a:solidFill>
                  <a:schemeClr val="tx1"/>
                </a:solidFill>
                <a:latin typeface="Meiryo UI" panose="020B0604030504040204" pitchFamily="50" charset="-128"/>
                <a:ea typeface="Meiryo UI" panose="020B0604030504040204" pitchFamily="50" charset="-128"/>
              </a:rPr>
              <a:t>ついて」より抜粋</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7951356" y="5471493"/>
            <a:ext cx="2756804" cy="355999"/>
          </a:xfrm>
          <a:prstGeom prst="rect">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rgbClr val="000000"/>
                </a:solidFill>
                <a:latin typeface="+mj-ea"/>
              </a:rPr>
              <a:t>令和５年度当初</a:t>
            </a:r>
            <a:r>
              <a:rPr lang="ja-JP" altLang="en-US" sz="1200" dirty="0" smtClean="0">
                <a:solidFill>
                  <a:srgbClr val="000000"/>
                </a:solidFill>
                <a:latin typeface="+mj-ea"/>
              </a:rPr>
              <a:t>予算案</a:t>
            </a:r>
            <a:r>
              <a:rPr lang="ja-JP" altLang="en-US" sz="1200" dirty="0">
                <a:solidFill>
                  <a:srgbClr val="000000"/>
                </a:solidFill>
                <a:latin typeface="+mj-ea"/>
              </a:rPr>
              <a:t>　</a:t>
            </a:r>
            <a:r>
              <a:rPr lang="en-US" altLang="ja-JP" sz="1200" dirty="0" smtClean="0">
                <a:solidFill>
                  <a:srgbClr val="000000"/>
                </a:solidFill>
                <a:latin typeface="+mj-ea"/>
              </a:rPr>
              <a:t>10,095</a:t>
            </a:r>
            <a:r>
              <a:rPr lang="ja-JP" altLang="en-US" sz="1200" dirty="0" smtClean="0">
                <a:solidFill>
                  <a:srgbClr val="000000"/>
                </a:solidFill>
                <a:latin typeface="+mj-ea"/>
              </a:rPr>
              <a:t>千円</a:t>
            </a:r>
            <a:endParaRPr lang="ja-JP" altLang="en-US" sz="1200" dirty="0">
              <a:solidFill>
                <a:srgbClr val="000000"/>
              </a:solidFill>
              <a:latin typeface="+mj-ea"/>
            </a:endParaRPr>
          </a:p>
        </p:txBody>
      </p:sp>
      <p:pic>
        <p:nvPicPr>
          <p:cNvPr id="73" name="図 72"/>
          <p:cNvPicPr>
            <a:picLocks noChangeAspect="1"/>
          </p:cNvPicPr>
          <p:nvPr/>
        </p:nvPicPr>
        <p:blipFill>
          <a:blip r:embed="rId10"/>
          <a:stretch>
            <a:fillRect/>
          </a:stretch>
        </p:blipFill>
        <p:spPr>
          <a:xfrm>
            <a:off x="8103573" y="9018737"/>
            <a:ext cx="654211" cy="612000"/>
          </a:xfrm>
          <a:prstGeom prst="rect">
            <a:avLst/>
          </a:prstGeom>
        </p:spPr>
      </p:pic>
      <p:sp>
        <p:nvSpPr>
          <p:cNvPr id="95" name="楕円 94"/>
          <p:cNvSpPr/>
          <p:nvPr/>
        </p:nvSpPr>
        <p:spPr>
          <a:xfrm>
            <a:off x="7070419" y="8401869"/>
            <a:ext cx="1111181" cy="489410"/>
          </a:xfrm>
          <a:prstGeom prst="ellipse">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000" dirty="0">
                <a:latin typeface="Meiryo UI" panose="020B0604030504040204" pitchFamily="50" charset="-128"/>
                <a:ea typeface="Meiryo UI" panose="020B0604030504040204" pitchFamily="50" charset="-128"/>
              </a:rPr>
              <a:t>保健所圏域</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協議の場</a:t>
            </a:r>
            <a:endParaRPr lang="zh-TW" altLang="en-US" sz="1000" dirty="0">
              <a:latin typeface="Meiryo UI" panose="020B0604030504040204" pitchFamily="50" charset="-128"/>
              <a:ea typeface="Meiryo UI" panose="020B0604030504040204" pitchFamily="50" charset="-128"/>
            </a:endParaRPr>
          </a:p>
        </p:txBody>
      </p:sp>
      <p:pic>
        <p:nvPicPr>
          <p:cNvPr id="75" name="図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25825" y="9087858"/>
            <a:ext cx="881119" cy="504000"/>
          </a:xfrm>
          <a:prstGeom prst="rect">
            <a:avLst/>
          </a:prstGeom>
        </p:spPr>
      </p:pic>
      <p:pic>
        <p:nvPicPr>
          <p:cNvPr id="76" name="図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3684" y="9013764"/>
            <a:ext cx="681656" cy="576000"/>
          </a:xfrm>
          <a:prstGeom prst="rect">
            <a:avLst/>
          </a:prstGeom>
        </p:spPr>
      </p:pic>
      <p:pic>
        <p:nvPicPr>
          <p:cNvPr id="77" name="図 7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824474" y="8338087"/>
            <a:ext cx="612000" cy="612000"/>
          </a:xfrm>
          <a:prstGeom prst="rect">
            <a:avLst/>
          </a:prstGeom>
        </p:spPr>
      </p:pic>
      <p:pic>
        <p:nvPicPr>
          <p:cNvPr id="80" name="図 7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9391" y="7553402"/>
            <a:ext cx="779486" cy="684000"/>
          </a:xfrm>
          <a:prstGeom prst="rect">
            <a:avLst/>
          </a:prstGeom>
        </p:spPr>
      </p:pic>
      <p:pic>
        <p:nvPicPr>
          <p:cNvPr id="81" name="図 8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16248" y="8220566"/>
            <a:ext cx="720000" cy="720000"/>
          </a:xfrm>
          <a:prstGeom prst="rect">
            <a:avLst/>
          </a:prstGeom>
        </p:spPr>
      </p:pic>
      <p:sp>
        <p:nvSpPr>
          <p:cNvPr id="64" name="正方形/長方形 63"/>
          <p:cNvSpPr/>
          <p:nvPr/>
        </p:nvSpPr>
        <p:spPr>
          <a:xfrm>
            <a:off x="11168056" y="131597"/>
            <a:ext cx="1184634" cy="386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2</a:t>
            </a:r>
            <a:endParaRPr lang="ja-JP" altLang="en-US" sz="189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362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smtClean="0">
                <a:latin typeface="Meiryo UI" panose="020B0604030504040204" pitchFamily="50" charset="-128"/>
                <a:ea typeface="Meiryo UI" panose="020B0604030504040204" pitchFamily="50" charset="-128"/>
              </a:rPr>
              <a:t>堺市</a:t>
            </a:r>
            <a:r>
              <a:rPr lang="ja-JP" altLang="en-US" sz="2400" b="1" dirty="0">
                <a:latin typeface="Meiryo UI" panose="020B0604030504040204" pitchFamily="50" charset="-128"/>
                <a:ea typeface="Meiryo UI" panose="020B0604030504040204" pitchFamily="50" charset="-128"/>
              </a:rPr>
              <a:t>における医療的ケア児等支援のための施策について</a:t>
            </a:r>
            <a:endParaRPr lang="ja-JP" altLang="ja-JP"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0782995" y="188248"/>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3-1</a:t>
            </a:r>
            <a:endParaRPr lang="ja-JP" altLang="en-US" sz="1890" b="1" dirty="0">
              <a:latin typeface="Meiryo UI" panose="020B0604030504040204" pitchFamily="50" charset="-128"/>
              <a:ea typeface="Meiryo UI" panose="020B0604030504040204" pitchFamily="50" charset="-128"/>
            </a:endParaRPr>
          </a:p>
        </p:txBody>
      </p:sp>
      <p:sp>
        <p:nvSpPr>
          <p:cNvPr id="5" name="正方形/長方形 4"/>
          <p:cNvSpPr/>
          <p:nvPr/>
        </p:nvSpPr>
        <p:spPr>
          <a:xfrm>
            <a:off x="476251" y="1170768"/>
            <a:ext cx="360226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赤字</a:t>
            </a:r>
            <a:r>
              <a:rPr lang="ja-JP" altLang="en-US" dirty="0">
                <a:latin typeface="Meiryo UI" panose="020B0604030504040204" pitchFamily="50" charset="-128"/>
                <a:ea typeface="Meiryo UI" panose="020B0604030504040204" pitchFamily="50" charset="-128"/>
              </a:rPr>
              <a:t>は令和5年度新規項目です。</a:t>
            </a:r>
          </a:p>
        </p:txBody>
      </p:sp>
      <p:sp>
        <p:nvSpPr>
          <p:cNvPr id="6" name="正方形/長方形 5"/>
          <p:cNvSpPr/>
          <p:nvPr/>
        </p:nvSpPr>
        <p:spPr>
          <a:xfrm>
            <a:off x="9646343" y="1170768"/>
            <a:ext cx="2832827"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（令和5年3月15日時点）</a:t>
            </a:r>
          </a:p>
        </p:txBody>
      </p:sp>
      <p:pic>
        <p:nvPicPr>
          <p:cNvPr id="8" name="図 7"/>
          <p:cNvPicPr>
            <a:picLocks noChangeAspect="1"/>
          </p:cNvPicPr>
          <p:nvPr/>
        </p:nvPicPr>
        <p:blipFill>
          <a:blip r:embed="rId2"/>
          <a:stretch>
            <a:fillRect/>
          </a:stretch>
        </p:blipFill>
        <p:spPr>
          <a:xfrm>
            <a:off x="352800" y="1540100"/>
            <a:ext cx="12096000" cy="7380389"/>
          </a:xfrm>
          <a:prstGeom prst="rect">
            <a:avLst/>
          </a:prstGeom>
        </p:spPr>
      </p:pic>
    </p:spTree>
    <p:extLst>
      <p:ext uri="{BB962C8B-B14F-4D97-AF65-F5344CB8AC3E}">
        <p14:creationId xmlns:p14="http://schemas.microsoft.com/office/powerpoint/2010/main" val="326875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smtClean="0">
                <a:latin typeface="Meiryo UI" panose="020B0604030504040204" pitchFamily="50" charset="-128"/>
                <a:ea typeface="Meiryo UI" panose="020B0604030504040204" pitchFamily="50" charset="-128"/>
              </a:rPr>
              <a:t>堺市</a:t>
            </a:r>
            <a:r>
              <a:rPr lang="ja-JP" altLang="en-US" sz="2400" b="1" dirty="0">
                <a:latin typeface="Meiryo UI" panose="020B0604030504040204" pitchFamily="50" charset="-128"/>
                <a:ea typeface="Meiryo UI" panose="020B0604030504040204" pitchFamily="50" charset="-128"/>
              </a:rPr>
              <a:t>における医療的ケア児等支援のための施策について</a:t>
            </a:r>
            <a:endParaRPr lang="ja-JP" altLang="ja-JP"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0782995" y="188248"/>
            <a:ext cx="1367443" cy="385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3-1</a:t>
            </a:r>
            <a:endParaRPr lang="ja-JP" altLang="en-US" sz="189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352800" y="1547614"/>
            <a:ext cx="12096000" cy="6217812"/>
          </a:xfrm>
          <a:prstGeom prst="rect">
            <a:avLst/>
          </a:prstGeom>
        </p:spPr>
      </p:pic>
      <p:sp>
        <p:nvSpPr>
          <p:cNvPr id="10" name="正方形/長方形 9"/>
          <p:cNvSpPr/>
          <p:nvPr/>
        </p:nvSpPr>
        <p:spPr>
          <a:xfrm>
            <a:off x="476251" y="1170768"/>
            <a:ext cx="360226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赤字</a:t>
            </a:r>
            <a:r>
              <a:rPr lang="ja-JP" altLang="en-US" dirty="0">
                <a:latin typeface="Meiryo UI" panose="020B0604030504040204" pitchFamily="50" charset="-128"/>
                <a:ea typeface="Meiryo UI" panose="020B0604030504040204" pitchFamily="50" charset="-128"/>
              </a:rPr>
              <a:t>は令和5年度新規項目です。</a:t>
            </a:r>
          </a:p>
        </p:txBody>
      </p:sp>
      <p:sp>
        <p:nvSpPr>
          <p:cNvPr id="12" name="正方形/長方形 11"/>
          <p:cNvSpPr/>
          <p:nvPr/>
        </p:nvSpPr>
        <p:spPr>
          <a:xfrm>
            <a:off x="9646343" y="1170768"/>
            <a:ext cx="2832827"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（令和5年3月15日時点）</a:t>
            </a:r>
          </a:p>
        </p:txBody>
      </p:sp>
    </p:spTree>
    <p:extLst>
      <p:ext uri="{BB962C8B-B14F-4D97-AF65-F5344CB8AC3E}">
        <p14:creationId xmlns:p14="http://schemas.microsoft.com/office/powerpoint/2010/main" val="387542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85E747-5E2D-45FD-B514-0A7111E4BAC7}"/>
              </a:ext>
            </a:extLst>
          </p:cNvPr>
          <p:cNvSpPr txBox="1"/>
          <p:nvPr/>
        </p:nvSpPr>
        <p:spPr>
          <a:xfrm>
            <a:off x="0" y="3"/>
            <a:ext cx="12801600" cy="523220"/>
          </a:xfrm>
          <a:prstGeom prst="rect">
            <a:avLst/>
          </a:prstGeom>
          <a:solidFill>
            <a:schemeClr val="accent1">
              <a:lumMod val="60000"/>
              <a:lumOff val="40000"/>
            </a:schemeClr>
          </a:solidFill>
        </p:spPr>
        <p:txBody>
          <a:bodyPr wrap="square" rtlCol="0">
            <a:spAutoFit/>
          </a:bodyPr>
          <a:lstStyle/>
          <a:p>
            <a:pPr algn="ctr"/>
            <a:r>
              <a:rPr kumimoji="1" lang="ja-JP" altLang="en-US" sz="2800" b="1" dirty="0">
                <a:latin typeface="HG丸ｺﾞｼｯｸM-PRO" panose="020F0600000000000000" pitchFamily="50" charset="-128"/>
                <a:ea typeface="HG丸ｺﾞｼｯｸM-PRO" panose="020F0600000000000000" pitchFamily="50" charset="-128"/>
              </a:rPr>
              <a:t>堺市立小中支援学校の医療的ケア</a:t>
            </a:r>
          </a:p>
        </p:txBody>
      </p:sp>
      <p:sp>
        <p:nvSpPr>
          <p:cNvPr id="5" name="テキスト ボックス 4">
            <a:extLst>
              <a:ext uri="{FF2B5EF4-FFF2-40B4-BE49-F238E27FC236}">
                <a16:creationId xmlns:a16="http://schemas.microsoft.com/office/drawing/2014/main" id="{B5626E20-6C00-4A57-AB40-8A02B3E32E05}"/>
              </a:ext>
            </a:extLst>
          </p:cNvPr>
          <p:cNvSpPr txBox="1"/>
          <p:nvPr/>
        </p:nvSpPr>
        <p:spPr>
          <a:xfrm>
            <a:off x="0" y="556599"/>
            <a:ext cx="12801600" cy="1643527"/>
          </a:xfrm>
          <a:prstGeom prst="rect">
            <a:avLst/>
          </a:prstGeom>
          <a:solidFill>
            <a:schemeClr val="accent1">
              <a:lumMod val="20000"/>
              <a:lumOff val="80000"/>
            </a:schemeClr>
          </a:solidFill>
        </p:spPr>
        <p:txBody>
          <a:bodyPr wrap="square" rtlCol="0">
            <a:spAutoFit/>
          </a:bodyPr>
          <a:lstStyle/>
          <a:p>
            <a:r>
              <a:rPr lang="ja-JP" altLang="en-US"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堺市立小中学校の支援学級及び堺市立支援学校に在籍し、学校生活を送るうえで</a:t>
            </a:r>
            <a:r>
              <a:rPr lang="ja-JP" altLang="ja-JP" sz="2520" b="1" u="sng"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日常的に医療的ケアが必要不可欠</a:t>
            </a:r>
            <a:r>
              <a:rPr lang="ja-JP" altLang="ja-JP" sz="252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である児童生徒に対し、教育委員会が看護職員資格を有する医療的ケア看護職員を必要に応じて配置し、対象児童生徒が安心して学校生活を送ることができるよう支援することを目的とする。</a:t>
            </a:r>
            <a:endParaRPr kumimoji="1" lang="ja-JP" altLang="en-US" sz="252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7BAF771D-B25D-4CE4-A2CA-BB4B4B3F68C3}"/>
              </a:ext>
            </a:extLst>
          </p:cNvPr>
          <p:cNvSpPr txBox="1"/>
          <p:nvPr/>
        </p:nvSpPr>
        <p:spPr>
          <a:xfrm>
            <a:off x="638707" y="2807693"/>
            <a:ext cx="10949039" cy="2123658"/>
          </a:xfrm>
          <a:prstGeom prst="rect">
            <a:avLst/>
          </a:prstGeom>
          <a:solidFill>
            <a:schemeClr val="accent1">
              <a:lumMod val="20000"/>
              <a:lumOff val="80000"/>
            </a:schemeClr>
          </a:solidFill>
        </p:spPr>
        <p:txBody>
          <a:bodyPr wrap="square" rtlCol="0">
            <a:spAutoFit/>
          </a:bodyPr>
          <a:lstStyle/>
          <a:p>
            <a:pPr indent="213360" algn="just">
              <a:lnSpc>
                <a:spcPct val="150000"/>
              </a:lnSpc>
            </a:pPr>
            <a:r>
              <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喀痰吸引（ 口腔内　鼻腔内　気管カニューレ内　その他 ）</a:t>
            </a:r>
          </a:p>
          <a:p>
            <a:pPr indent="213360" algn="just">
              <a:lnSpc>
                <a:spcPct val="150000"/>
              </a:lnSpc>
            </a:pPr>
            <a:r>
              <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経管栄養（ 経鼻胃管　胃ろう　腸ろう　その他 ）</a:t>
            </a:r>
          </a:p>
          <a:p>
            <a:pPr indent="213360" algn="just">
              <a:lnSpc>
                <a:spcPct val="150000"/>
              </a:lnSpc>
            </a:pPr>
            <a:r>
              <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導尿　　　吸入・ネブライザー　　　血糖値測定・インスリン注射</a:t>
            </a:r>
          </a:p>
          <a:p>
            <a:r>
              <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人工呼吸器の管理　　　中心静脈栄養　　　酸素療法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69801505-BAB3-4EF9-9FF9-8B12E48B3DDA}"/>
              </a:ext>
            </a:extLst>
          </p:cNvPr>
          <p:cNvSpPr txBox="1"/>
          <p:nvPr/>
        </p:nvSpPr>
        <p:spPr>
          <a:xfrm>
            <a:off x="133350" y="2242356"/>
            <a:ext cx="3191124" cy="480131"/>
          </a:xfrm>
          <a:prstGeom prst="rect">
            <a:avLst/>
          </a:prstGeom>
          <a:noFill/>
        </p:spPr>
        <p:txBody>
          <a:bodyPr wrap="square" rtlCol="0">
            <a:spAutoFit/>
          </a:bodyPr>
          <a:lstStyle/>
          <a:p>
            <a:r>
              <a:rPr kumimoji="1" lang="ja-JP" altLang="en-US" sz="2520" b="1" dirty="0">
                <a:latin typeface="HG丸ｺﾞｼｯｸM-PRO" panose="020F0600000000000000" pitchFamily="50" charset="-128"/>
                <a:ea typeface="HG丸ｺﾞｼｯｸM-PRO" panose="020F0600000000000000" pitchFamily="50" charset="-128"/>
              </a:rPr>
              <a:t>医療的ケアの内容例</a:t>
            </a:r>
          </a:p>
        </p:txBody>
      </p:sp>
      <p:sp>
        <p:nvSpPr>
          <p:cNvPr id="8" name="テキスト ボックス 7">
            <a:extLst>
              <a:ext uri="{FF2B5EF4-FFF2-40B4-BE49-F238E27FC236}">
                <a16:creationId xmlns:a16="http://schemas.microsoft.com/office/drawing/2014/main" id="{59243974-03A8-47F7-BA32-1495E320DFB6}"/>
              </a:ext>
            </a:extLst>
          </p:cNvPr>
          <p:cNvSpPr txBox="1"/>
          <p:nvPr/>
        </p:nvSpPr>
        <p:spPr>
          <a:xfrm>
            <a:off x="133350" y="5055572"/>
            <a:ext cx="10111408" cy="480131"/>
          </a:xfrm>
          <a:prstGeom prst="rect">
            <a:avLst/>
          </a:prstGeom>
          <a:noFill/>
        </p:spPr>
        <p:txBody>
          <a:bodyPr wrap="square" rtlCol="0">
            <a:spAutoFit/>
          </a:bodyPr>
          <a:lstStyle/>
          <a:p>
            <a:r>
              <a:rPr kumimoji="1" lang="ja-JP" altLang="en-US" sz="2520" b="1" dirty="0">
                <a:latin typeface="HG丸ｺﾞｼｯｸM-PRO" panose="020F0600000000000000" pitchFamily="50" charset="-128"/>
                <a:ea typeface="HG丸ｺﾞｼｯｸM-PRO" panose="020F0600000000000000" pitchFamily="50" charset="-128"/>
              </a:rPr>
              <a:t>医療的ケア対象児童生徒・看護職員配置状況（令和４年２月現在）</a:t>
            </a:r>
          </a:p>
        </p:txBody>
      </p:sp>
      <p:graphicFrame>
        <p:nvGraphicFramePr>
          <p:cNvPr id="10" name="表 10">
            <a:extLst>
              <a:ext uri="{FF2B5EF4-FFF2-40B4-BE49-F238E27FC236}">
                <a16:creationId xmlns:a16="http://schemas.microsoft.com/office/drawing/2014/main" id="{F6FA7647-2D00-4CE1-B680-14B1ED7B161F}"/>
              </a:ext>
            </a:extLst>
          </p:cNvPr>
          <p:cNvGraphicFramePr>
            <a:graphicFrameLocks noGrp="1"/>
          </p:cNvGraphicFramePr>
          <p:nvPr>
            <p:extLst>
              <p:ext uri="{D42A27DB-BD31-4B8C-83A1-F6EECF244321}">
                <p14:modId xmlns:p14="http://schemas.microsoft.com/office/powerpoint/2010/main" val="2925243912"/>
              </p:ext>
            </p:extLst>
          </p:nvPr>
        </p:nvGraphicFramePr>
        <p:xfrm>
          <a:off x="296845" y="5630875"/>
          <a:ext cx="11632765" cy="2294374"/>
        </p:xfrm>
        <a:graphic>
          <a:graphicData uri="http://schemas.openxmlformats.org/drawingml/2006/table">
            <a:tbl>
              <a:tblPr firstRow="1" bandRow="1">
                <a:tableStyleId>{5C22544A-7EE6-4342-B048-85BDC9FD1C3A}</a:tableStyleId>
              </a:tblPr>
              <a:tblGrid>
                <a:gridCol w="2894277">
                  <a:extLst>
                    <a:ext uri="{9D8B030D-6E8A-4147-A177-3AD203B41FA5}">
                      <a16:colId xmlns:a16="http://schemas.microsoft.com/office/drawing/2014/main" val="2246615239"/>
                    </a:ext>
                  </a:extLst>
                </a:gridCol>
                <a:gridCol w="2184622">
                  <a:extLst>
                    <a:ext uri="{9D8B030D-6E8A-4147-A177-3AD203B41FA5}">
                      <a16:colId xmlns:a16="http://schemas.microsoft.com/office/drawing/2014/main" val="3589177023"/>
                    </a:ext>
                  </a:extLst>
                </a:gridCol>
                <a:gridCol w="2184622">
                  <a:extLst>
                    <a:ext uri="{9D8B030D-6E8A-4147-A177-3AD203B41FA5}">
                      <a16:colId xmlns:a16="http://schemas.microsoft.com/office/drawing/2014/main" val="1680233979"/>
                    </a:ext>
                  </a:extLst>
                </a:gridCol>
                <a:gridCol w="2184622">
                  <a:extLst>
                    <a:ext uri="{9D8B030D-6E8A-4147-A177-3AD203B41FA5}">
                      <a16:colId xmlns:a16="http://schemas.microsoft.com/office/drawing/2014/main" val="2432988975"/>
                    </a:ext>
                  </a:extLst>
                </a:gridCol>
                <a:gridCol w="2184622">
                  <a:extLst>
                    <a:ext uri="{9D8B030D-6E8A-4147-A177-3AD203B41FA5}">
                      <a16:colId xmlns:a16="http://schemas.microsoft.com/office/drawing/2014/main" val="4230657173"/>
                    </a:ext>
                  </a:extLst>
                </a:gridCol>
              </a:tblGrid>
              <a:tr h="477547">
                <a:tc>
                  <a:txBody>
                    <a:bodyPr/>
                    <a:lstStyle/>
                    <a:p>
                      <a:endParaRPr kumimoji="1" lang="ja-JP" altLang="en-US" sz="2400" b="0" dirty="0">
                        <a:latin typeface="HG丸ｺﾞｼｯｸM-PRO" panose="020F0600000000000000" pitchFamily="50" charset="-128"/>
                        <a:ea typeface="HG丸ｺﾞｼｯｸM-PRO" panose="020F0600000000000000" pitchFamily="50" charset="-128"/>
                      </a:endParaRP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小学校</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中学校</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支援学校</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計</a:t>
                      </a:r>
                    </a:p>
                  </a:txBody>
                  <a:tcPr marL="128016" marR="128016" marT="64008" marB="64008"/>
                </a:tc>
                <a:extLst>
                  <a:ext uri="{0D108BD9-81ED-4DB2-BD59-A6C34878D82A}">
                    <a16:rowId xmlns:a16="http://schemas.microsoft.com/office/drawing/2014/main" val="590217206"/>
                  </a:ext>
                </a:extLst>
              </a:tr>
              <a:tr h="585799">
                <a:tc>
                  <a:txBody>
                    <a:bodyPr/>
                    <a:lstStyle/>
                    <a:p>
                      <a:r>
                        <a:rPr kumimoji="1" lang="ja-JP" altLang="en-US" sz="2400" b="0" dirty="0">
                          <a:latin typeface="HG丸ｺﾞｼｯｸM-PRO" panose="020F0600000000000000" pitchFamily="50" charset="-128"/>
                          <a:ea typeface="HG丸ｺﾞｼｯｸM-PRO" panose="020F0600000000000000" pitchFamily="50" charset="-128"/>
                        </a:rPr>
                        <a:t>配置校数</a:t>
                      </a:r>
                      <a:endParaRPr kumimoji="1" lang="en-US" altLang="ja-JP" sz="2400" b="0" dirty="0">
                        <a:latin typeface="HG丸ｺﾞｼｯｸM-PRO" panose="020F0600000000000000" pitchFamily="50" charset="-128"/>
                        <a:ea typeface="HG丸ｺﾞｼｯｸM-PRO" panose="020F0600000000000000" pitchFamily="50" charset="-128"/>
                      </a:endParaRP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１１校</a:t>
                      </a:r>
                      <a:endParaRPr kumimoji="1" lang="en-US" altLang="ja-JP" sz="2400" b="0" dirty="0">
                        <a:latin typeface="HG丸ｺﾞｼｯｸM-PRO" panose="020F0600000000000000" pitchFamily="50" charset="-128"/>
                        <a:ea typeface="HG丸ｺﾞｼｯｸM-PRO" panose="020F0600000000000000" pitchFamily="50" charset="-128"/>
                      </a:endParaRP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１校</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２校</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１４校</a:t>
                      </a:r>
                      <a:endParaRPr kumimoji="1" lang="en-US" altLang="ja-JP" sz="2400" b="0" dirty="0">
                        <a:latin typeface="HG丸ｺﾞｼｯｸM-PRO" panose="020F0600000000000000" pitchFamily="50" charset="-128"/>
                        <a:ea typeface="HG丸ｺﾞｼｯｸM-PRO" panose="020F0600000000000000" pitchFamily="50" charset="-128"/>
                      </a:endParaRPr>
                    </a:p>
                  </a:txBody>
                  <a:tcPr marL="128016" marR="128016" marT="64008" marB="64008"/>
                </a:tc>
                <a:extLst>
                  <a:ext uri="{0D108BD9-81ED-4DB2-BD59-A6C34878D82A}">
                    <a16:rowId xmlns:a16="http://schemas.microsoft.com/office/drawing/2014/main" val="3809258948"/>
                  </a:ext>
                </a:extLst>
              </a:tr>
              <a:tr h="587199">
                <a:tc>
                  <a:txBody>
                    <a:bodyPr/>
                    <a:lstStyle/>
                    <a:p>
                      <a:r>
                        <a:rPr kumimoji="1" lang="ja-JP" altLang="en-US" sz="2400" b="0" dirty="0">
                          <a:latin typeface="HG丸ｺﾞｼｯｸM-PRO" panose="020F0600000000000000" pitchFamily="50" charset="-128"/>
                          <a:ea typeface="HG丸ｺﾞｼｯｸM-PRO" panose="020F0600000000000000" pitchFamily="50" charset="-128"/>
                        </a:rPr>
                        <a:t>児童生徒数</a:t>
                      </a:r>
                      <a:endParaRPr kumimoji="1" lang="en-US" altLang="ja-JP" sz="2400" b="0" dirty="0">
                        <a:latin typeface="HG丸ｺﾞｼｯｸM-PRO" panose="020F0600000000000000" pitchFamily="50" charset="-128"/>
                        <a:ea typeface="HG丸ｺﾞｼｯｸM-PRO" panose="020F0600000000000000" pitchFamily="50" charset="-128"/>
                      </a:endParaRP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１２人</a:t>
                      </a:r>
                      <a:endParaRPr kumimoji="1" lang="en-US" altLang="ja-JP" sz="2400" b="0" dirty="0">
                        <a:latin typeface="HG丸ｺﾞｼｯｸM-PRO" panose="020F0600000000000000" pitchFamily="50" charset="-128"/>
                        <a:ea typeface="HG丸ｺﾞｼｯｸM-PRO" panose="020F0600000000000000" pitchFamily="50" charset="-128"/>
                      </a:endParaRP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１人</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６人</a:t>
                      </a:r>
                    </a:p>
                  </a:txBody>
                  <a:tcPr marL="128016" marR="128016" marT="64008" marB="64008"/>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１９人</a:t>
                      </a:r>
                    </a:p>
                  </a:txBody>
                  <a:tcPr marL="128016" marR="128016" marT="64008" marB="64008"/>
                </a:tc>
                <a:extLst>
                  <a:ext uri="{0D108BD9-81ED-4DB2-BD59-A6C34878D82A}">
                    <a16:rowId xmlns:a16="http://schemas.microsoft.com/office/drawing/2014/main" val="2122708943"/>
                  </a:ext>
                </a:extLst>
              </a:tr>
              <a:tr h="627600">
                <a:tc>
                  <a:txBody>
                    <a:bodyPr/>
                    <a:lstStyle/>
                    <a:p>
                      <a:r>
                        <a:rPr kumimoji="1" lang="ja-JP" altLang="en-US" sz="2400" b="0" dirty="0">
                          <a:latin typeface="HG丸ｺﾞｼｯｸM-PRO" panose="020F0600000000000000" pitchFamily="50" charset="-128"/>
                          <a:ea typeface="HG丸ｺﾞｼｯｸM-PRO" panose="020F0600000000000000" pitchFamily="50" charset="-128"/>
                        </a:rPr>
                        <a:t>看護職員配置数</a:t>
                      </a:r>
                    </a:p>
                  </a:txBody>
                  <a:tcPr marL="128016" marR="128016" marT="64008" marB="64008" anchor="ctr"/>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１１人</a:t>
                      </a:r>
                    </a:p>
                  </a:txBody>
                  <a:tcPr marL="128016" marR="128016" marT="64008" marB="64008" anchor="ctr"/>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１人</a:t>
                      </a:r>
                    </a:p>
                  </a:txBody>
                  <a:tcPr marL="128016" marR="128016" marT="64008" marB="64008" anchor="ctr"/>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４人</a:t>
                      </a:r>
                    </a:p>
                  </a:txBody>
                  <a:tcPr marL="128016" marR="128016" marT="64008" marB="64008" anchor="ctr"/>
                </a:tc>
                <a:tc>
                  <a:txBody>
                    <a:bodyPr/>
                    <a:lstStyle/>
                    <a:p>
                      <a:r>
                        <a:rPr kumimoji="1" lang="ja-JP" altLang="en-US" sz="2400" b="0" dirty="0">
                          <a:latin typeface="HG丸ｺﾞｼｯｸM-PRO" panose="020F0600000000000000" pitchFamily="50" charset="-128"/>
                          <a:ea typeface="HG丸ｺﾞｼｯｸM-PRO" panose="020F0600000000000000" pitchFamily="50" charset="-128"/>
                        </a:rPr>
                        <a:t>１６人</a:t>
                      </a:r>
                    </a:p>
                  </a:txBody>
                  <a:tcPr marL="128016" marR="128016" marT="64008" marB="64008" anchor="ctr"/>
                </a:tc>
                <a:extLst>
                  <a:ext uri="{0D108BD9-81ED-4DB2-BD59-A6C34878D82A}">
                    <a16:rowId xmlns:a16="http://schemas.microsoft.com/office/drawing/2014/main" val="2416010528"/>
                  </a:ext>
                </a:extLst>
              </a:tr>
            </a:tbl>
          </a:graphicData>
        </a:graphic>
      </p:graphicFrame>
      <p:sp>
        <p:nvSpPr>
          <p:cNvPr id="11" name="テキスト ボックス 10">
            <a:extLst>
              <a:ext uri="{FF2B5EF4-FFF2-40B4-BE49-F238E27FC236}">
                <a16:creationId xmlns:a16="http://schemas.microsoft.com/office/drawing/2014/main" id="{9B25BB40-1878-41AF-9C86-1806F35F51B0}"/>
              </a:ext>
            </a:extLst>
          </p:cNvPr>
          <p:cNvSpPr txBox="1"/>
          <p:nvPr/>
        </p:nvSpPr>
        <p:spPr>
          <a:xfrm>
            <a:off x="133350" y="8115593"/>
            <a:ext cx="10111408" cy="480131"/>
          </a:xfrm>
          <a:prstGeom prst="rect">
            <a:avLst/>
          </a:prstGeom>
          <a:noFill/>
        </p:spPr>
        <p:txBody>
          <a:bodyPr wrap="square" rtlCol="0">
            <a:spAutoFit/>
          </a:bodyPr>
          <a:lstStyle/>
          <a:p>
            <a:r>
              <a:rPr kumimoji="1" lang="ja-JP" altLang="en-US" sz="2520" b="1" dirty="0">
                <a:latin typeface="HG丸ｺﾞｼｯｸM-PRO" panose="020F0600000000000000" pitchFamily="50" charset="-128"/>
                <a:ea typeface="HG丸ｺﾞｼｯｸM-PRO" panose="020F0600000000000000" pitchFamily="50" charset="-128"/>
              </a:rPr>
              <a:t>医療的ケア看護職員配置形態（令和４年２月現在）</a:t>
            </a:r>
          </a:p>
        </p:txBody>
      </p:sp>
      <p:sp>
        <p:nvSpPr>
          <p:cNvPr id="3" name="テキスト ボックス 2">
            <a:extLst>
              <a:ext uri="{FF2B5EF4-FFF2-40B4-BE49-F238E27FC236}">
                <a16:creationId xmlns:a16="http://schemas.microsoft.com/office/drawing/2014/main" id="{4915534E-A5D8-401C-8DB3-19B8B44BFF16}"/>
              </a:ext>
            </a:extLst>
          </p:cNvPr>
          <p:cNvSpPr txBox="1"/>
          <p:nvPr/>
        </p:nvSpPr>
        <p:spPr>
          <a:xfrm>
            <a:off x="296845" y="8786068"/>
            <a:ext cx="11632764" cy="480131"/>
          </a:xfrm>
          <a:prstGeom prst="rect">
            <a:avLst/>
          </a:prstGeom>
          <a:solidFill>
            <a:schemeClr val="accent1">
              <a:lumMod val="40000"/>
              <a:lumOff val="60000"/>
            </a:schemeClr>
          </a:solidFill>
        </p:spPr>
        <p:txBody>
          <a:bodyPr wrap="square" rtlCol="0">
            <a:spAutoFit/>
          </a:bodyPr>
          <a:lstStyle/>
          <a:p>
            <a:r>
              <a:rPr kumimoji="1" lang="ja-JP" altLang="en-US" sz="2520" dirty="0">
                <a:latin typeface="HG丸ｺﾞｼｯｸM-PRO" panose="020F0600000000000000" pitchFamily="50" charset="-128"/>
                <a:ea typeface="HG丸ｺﾞｼｯｸM-PRO" panose="020F0600000000000000" pitchFamily="50" charset="-128"/>
              </a:rPr>
              <a:t>直接雇用の看護師６人、人材派遣会社の派遣看護師１０人</a:t>
            </a:r>
          </a:p>
        </p:txBody>
      </p:sp>
      <p:sp>
        <p:nvSpPr>
          <p:cNvPr id="12" name="正方形/長方形 11"/>
          <p:cNvSpPr/>
          <p:nvPr/>
        </p:nvSpPr>
        <p:spPr>
          <a:xfrm>
            <a:off x="11245887" y="50122"/>
            <a:ext cx="1367443" cy="3855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1890" b="1" dirty="0" smtClean="0">
                <a:latin typeface="Meiryo UI" panose="020B0604030504040204" pitchFamily="50" charset="-128"/>
                <a:ea typeface="Meiryo UI" panose="020B0604030504040204" pitchFamily="50" charset="-128"/>
              </a:rPr>
              <a:t>資料</a:t>
            </a:r>
            <a:r>
              <a:rPr lang="en-US" altLang="ja-JP" sz="1890" b="1" dirty="0" smtClean="0">
                <a:latin typeface="Meiryo UI" panose="020B0604030504040204" pitchFamily="50" charset="-128"/>
                <a:ea typeface="Meiryo UI" panose="020B0604030504040204" pitchFamily="50" charset="-128"/>
              </a:rPr>
              <a:t>3-2</a:t>
            </a:r>
            <a:endParaRPr lang="ja-JP" altLang="en-US" sz="189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222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3107</Words>
  <Application>Microsoft Office PowerPoint</Application>
  <PresentationFormat>A3 297x420 mm</PresentationFormat>
  <Paragraphs>322</Paragraphs>
  <Slides>13</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HG丸ｺﾞｼｯｸM-PRO</vt:lpstr>
      <vt:lpstr>Meiryo UI</vt:lpstr>
      <vt:lpstr>ＭＳ Ｐゴシック</vt:lpstr>
      <vt:lpstr>ＭＳ ゴシック</vt:lpstr>
      <vt:lpstr>ＭＳ 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道浦　由莉 (731103)</dc:creator>
  <cp:lastModifiedBy>道浦　由莉 (731103)</cp:lastModifiedBy>
  <cp:revision>72</cp:revision>
  <dcterms:created xsi:type="dcterms:W3CDTF">2023-03-02T07:07:40Z</dcterms:created>
  <dcterms:modified xsi:type="dcterms:W3CDTF">2023-03-15T04:25:06Z</dcterms:modified>
</cp:coreProperties>
</file>