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6" r:id="rId1"/>
  </p:sldMasterIdLst>
  <p:notesMasterIdLst>
    <p:notesMasterId r:id="rId3"/>
  </p:notesMasterIdLst>
  <p:sldIdLst>
    <p:sldId id="261" r:id="rId2"/>
  </p:sldIdLst>
  <p:sldSz cx="7775575" cy="10907713"/>
  <p:notesSz cx="6797675" cy="9926638"/>
  <p:defaultTex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35">
          <p15:clr>
            <a:srgbClr val="A4A3A4"/>
          </p15:clr>
        </p15:guide>
        <p15:guide id="2" pos="2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FBB435"/>
    <a:srgbClr val="F0E510"/>
    <a:srgbClr val="88C897"/>
    <a:srgbClr val="63BFAA"/>
    <a:srgbClr val="EE8593"/>
    <a:srgbClr val="E94708"/>
    <a:srgbClr val="906E30"/>
    <a:srgbClr val="82582D"/>
    <a:srgbClr val="A47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4" d="100"/>
          <a:sy n="54" d="100"/>
        </p:scale>
        <p:origin x="2118" y="84"/>
      </p:cViewPr>
      <p:guideLst>
        <p:guide orient="horz" pos="3435"/>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5659" cy="498056"/>
          </a:xfrm>
          <a:prstGeom prst="rect">
            <a:avLst/>
          </a:prstGeom>
        </p:spPr>
        <p:txBody>
          <a:bodyPr vert="horz" lIns="91442" tIns="45722" rIns="91442" bIns="45722" rtlCol="0"/>
          <a:lstStyle>
            <a:lvl1pPr algn="l">
              <a:defRPr sz="1100"/>
            </a:lvl1pPr>
          </a:lstStyle>
          <a:p>
            <a:endParaRPr kumimoji="1" lang="ja-JP" altLang="en-US"/>
          </a:p>
        </p:txBody>
      </p:sp>
      <p:sp>
        <p:nvSpPr>
          <p:cNvPr id="3" name="日付プレースホルダー 2"/>
          <p:cNvSpPr>
            <a:spLocks noGrp="1"/>
          </p:cNvSpPr>
          <p:nvPr>
            <p:ph type="dt" idx="1"/>
          </p:nvPr>
        </p:nvSpPr>
        <p:spPr>
          <a:xfrm>
            <a:off x="3850445" y="0"/>
            <a:ext cx="2945659" cy="498056"/>
          </a:xfrm>
          <a:prstGeom prst="rect">
            <a:avLst/>
          </a:prstGeom>
        </p:spPr>
        <p:txBody>
          <a:bodyPr vert="horz" lIns="91442" tIns="45722" rIns="91442" bIns="45722" rtlCol="0"/>
          <a:lstStyle>
            <a:lvl1pPr algn="r">
              <a:defRPr sz="1100"/>
            </a:lvl1pPr>
          </a:lstStyle>
          <a:p>
            <a:fld id="{70F99883-74AE-4A2C-81B7-5B86A08198C0}"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2205038" y="1239838"/>
            <a:ext cx="2387600" cy="3351212"/>
          </a:xfrm>
          <a:prstGeom prst="rect">
            <a:avLst/>
          </a:prstGeom>
          <a:noFill/>
          <a:ln w="12700">
            <a:solidFill>
              <a:prstClr val="black"/>
            </a:solidFill>
          </a:ln>
        </p:spPr>
        <p:txBody>
          <a:bodyPr vert="horz" lIns="91442" tIns="45722" rIns="91442" bIns="45722"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442" tIns="45722" rIns="91442" bIns="4572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7"/>
            <a:ext cx="2945659" cy="498055"/>
          </a:xfrm>
          <a:prstGeom prst="rect">
            <a:avLst/>
          </a:prstGeom>
        </p:spPr>
        <p:txBody>
          <a:bodyPr vert="horz" lIns="91442" tIns="45722" rIns="91442" bIns="45722"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850445" y="9428587"/>
            <a:ext cx="2945659" cy="498055"/>
          </a:xfrm>
          <a:prstGeom prst="rect">
            <a:avLst/>
          </a:prstGeom>
        </p:spPr>
        <p:txBody>
          <a:bodyPr vert="horz" lIns="91442" tIns="45722" rIns="91442" bIns="45722" rtlCol="0" anchor="b"/>
          <a:lstStyle>
            <a:lvl1pPr algn="r">
              <a:defRPr sz="1100"/>
            </a:lvl1pPr>
          </a:lstStyle>
          <a:p>
            <a:fld id="{ACD93CC5-A9B8-46A1-B8C3-70AA73E05DA2}" type="slidenum">
              <a:rPr kumimoji="1" lang="ja-JP" altLang="en-US" smtClean="0"/>
              <a:t>‹#›</a:t>
            </a:fld>
            <a:endParaRPr kumimoji="1" lang="ja-JP" altLang="en-US"/>
          </a:p>
        </p:txBody>
      </p:sp>
    </p:spTree>
    <p:extLst>
      <p:ext uri="{BB962C8B-B14F-4D97-AF65-F5344CB8AC3E}">
        <p14:creationId xmlns:p14="http://schemas.microsoft.com/office/powerpoint/2010/main" val="3670022972"/>
      </p:ext>
    </p:extLst>
  </p:cSld>
  <p:clrMap bg1="lt1" tx1="dk1" bg2="lt2" tx2="dk2" accent1="accent1" accent2="accent2" accent3="accent3" accent4="accent4" accent5="accent5" accent6="accent6" hlink="hlink" folHlink="folHlink"/>
  <p:notesStyle>
    <a:lvl1pPr marL="0" algn="l" defTabSz="1019007" rtl="0" eaLnBrk="1" latinLnBrk="0" hangingPunct="1">
      <a:defRPr kumimoji="1" sz="1337" kern="1200">
        <a:solidFill>
          <a:schemeClr val="tx1"/>
        </a:solidFill>
        <a:latin typeface="+mn-lt"/>
        <a:ea typeface="+mn-ea"/>
        <a:cs typeface="+mn-cs"/>
      </a:defRPr>
    </a:lvl1pPr>
    <a:lvl2pPr marL="509504" algn="l" defTabSz="1019007" rtl="0" eaLnBrk="1" latinLnBrk="0" hangingPunct="1">
      <a:defRPr kumimoji="1" sz="1337" kern="1200">
        <a:solidFill>
          <a:schemeClr val="tx1"/>
        </a:solidFill>
        <a:latin typeface="+mn-lt"/>
        <a:ea typeface="+mn-ea"/>
        <a:cs typeface="+mn-cs"/>
      </a:defRPr>
    </a:lvl2pPr>
    <a:lvl3pPr marL="1019007" algn="l" defTabSz="1019007" rtl="0" eaLnBrk="1" latinLnBrk="0" hangingPunct="1">
      <a:defRPr kumimoji="1" sz="1337" kern="1200">
        <a:solidFill>
          <a:schemeClr val="tx1"/>
        </a:solidFill>
        <a:latin typeface="+mn-lt"/>
        <a:ea typeface="+mn-ea"/>
        <a:cs typeface="+mn-cs"/>
      </a:defRPr>
    </a:lvl3pPr>
    <a:lvl4pPr marL="1528511" algn="l" defTabSz="1019007" rtl="0" eaLnBrk="1" latinLnBrk="0" hangingPunct="1">
      <a:defRPr kumimoji="1" sz="1337" kern="1200">
        <a:solidFill>
          <a:schemeClr val="tx1"/>
        </a:solidFill>
        <a:latin typeface="+mn-lt"/>
        <a:ea typeface="+mn-ea"/>
        <a:cs typeface="+mn-cs"/>
      </a:defRPr>
    </a:lvl4pPr>
    <a:lvl5pPr marL="2038015" algn="l" defTabSz="1019007" rtl="0" eaLnBrk="1" latinLnBrk="0" hangingPunct="1">
      <a:defRPr kumimoji="1" sz="1337" kern="1200">
        <a:solidFill>
          <a:schemeClr val="tx1"/>
        </a:solidFill>
        <a:latin typeface="+mn-lt"/>
        <a:ea typeface="+mn-ea"/>
        <a:cs typeface="+mn-cs"/>
      </a:defRPr>
    </a:lvl5pPr>
    <a:lvl6pPr marL="2547518" algn="l" defTabSz="1019007" rtl="0" eaLnBrk="1" latinLnBrk="0" hangingPunct="1">
      <a:defRPr kumimoji="1" sz="1337" kern="1200">
        <a:solidFill>
          <a:schemeClr val="tx1"/>
        </a:solidFill>
        <a:latin typeface="+mn-lt"/>
        <a:ea typeface="+mn-ea"/>
        <a:cs typeface="+mn-cs"/>
      </a:defRPr>
    </a:lvl6pPr>
    <a:lvl7pPr marL="3057022" algn="l" defTabSz="1019007" rtl="0" eaLnBrk="1" latinLnBrk="0" hangingPunct="1">
      <a:defRPr kumimoji="1" sz="1337" kern="1200">
        <a:solidFill>
          <a:schemeClr val="tx1"/>
        </a:solidFill>
        <a:latin typeface="+mn-lt"/>
        <a:ea typeface="+mn-ea"/>
        <a:cs typeface="+mn-cs"/>
      </a:defRPr>
    </a:lvl7pPr>
    <a:lvl8pPr marL="3566526" algn="l" defTabSz="1019007" rtl="0" eaLnBrk="1" latinLnBrk="0" hangingPunct="1">
      <a:defRPr kumimoji="1" sz="1337" kern="1200">
        <a:solidFill>
          <a:schemeClr val="tx1"/>
        </a:solidFill>
        <a:latin typeface="+mn-lt"/>
        <a:ea typeface="+mn-ea"/>
        <a:cs typeface="+mn-cs"/>
      </a:defRPr>
    </a:lvl8pPr>
    <a:lvl9pPr marL="4076029" algn="l" defTabSz="1019007" rtl="0" eaLnBrk="1" latinLnBrk="0" hangingPunct="1">
      <a:defRPr kumimoji="1" sz="133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785129"/>
            <a:ext cx="6609239" cy="3797500"/>
          </a:xfrm>
          <a:prstGeom prst="rect">
            <a:avLst/>
          </a:prstGeom>
        </p:spPr>
        <p:txBody>
          <a:bodyPr anchor="b"/>
          <a:lstStyle>
            <a:lvl1pPr algn="ctr">
              <a:defRPr sz="5102"/>
            </a:lvl1pPr>
          </a:lstStyle>
          <a:p>
            <a:r>
              <a:rPr lang="ja-JP" altLang="en-US"/>
              <a:t>マスター タイトルの書式設定</a:t>
            </a:r>
            <a:endParaRPr lang="en-US" dirty="0"/>
          </a:p>
        </p:txBody>
      </p:sp>
      <p:sp>
        <p:nvSpPr>
          <p:cNvPr id="3" name="Subtitle 2"/>
          <p:cNvSpPr>
            <a:spLocks noGrp="1"/>
          </p:cNvSpPr>
          <p:nvPr>
            <p:ph type="subTitle" idx="1"/>
          </p:nvPr>
        </p:nvSpPr>
        <p:spPr>
          <a:xfrm>
            <a:off x="971947" y="5729075"/>
            <a:ext cx="5831681" cy="2633505"/>
          </a:xfrm>
          <a:prstGeom prst="rect">
            <a:avLst/>
          </a:prstGeo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94A3B7E-DD21-4048-88F3-59665D8E8CDB}"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84903F17-9641-4B84-A974-7D55D06F189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10892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988" y="2903538"/>
            <a:ext cx="6705600" cy="6921500"/>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57294DBB-917B-4186-A703-7409F7CF8E54}"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52B72EE-4B45-425F-B500-026DA88CB77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3652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80735"/>
            <a:ext cx="1676608" cy="9243783"/>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34571" y="580735"/>
            <a:ext cx="4932630" cy="9243783"/>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C64D20DD-EE55-4DDE-BB8B-8D151B9371C9}"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EF60586A-009D-4946-86B1-6BEB0D580BF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528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287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34988" y="2903538"/>
            <a:ext cx="6705600" cy="6921500"/>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AE7DE13-46BE-4B37-9FBB-8FA2A87D7224}"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9A7FC707-0A99-4B85-9C38-B64E72987C1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55207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30522" y="2719357"/>
            <a:ext cx="6706433" cy="4537305"/>
          </a:xfrm>
          <a:prstGeom prst="rect">
            <a:avLst/>
          </a:prstGeom>
        </p:spPr>
        <p:txBody>
          <a:bodyPr anchor="b"/>
          <a:lstStyle>
            <a:lvl1pPr>
              <a:defRPr sz="5102"/>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30522" y="7299586"/>
            <a:ext cx="6706433" cy="2386061"/>
          </a:xfrm>
          <a:prstGeom prst="rect">
            <a:avLst/>
          </a:prstGeo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8184D596-71CB-401C-BE2A-FF96587D8E95}"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5"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3D9CCBC2-8C21-4C9A-A2A0-C4F7CFD13B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92403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34571"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936385" y="2903673"/>
            <a:ext cx="3304619" cy="6920844"/>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B73FDC24-657B-46BD-9F76-F6EB56EE60B7}"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0B8B99DA-1B7B-4D03-B44C-EA0B6BFD2A8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3169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35584" y="580737"/>
            <a:ext cx="6706433" cy="2108320"/>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35584" y="2673905"/>
            <a:ext cx="32894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4" name="Content Placeholder 3"/>
          <p:cNvSpPr>
            <a:spLocks noGrp="1"/>
          </p:cNvSpPr>
          <p:nvPr>
            <p:ph sz="half" idx="2"/>
          </p:nvPr>
        </p:nvSpPr>
        <p:spPr>
          <a:xfrm>
            <a:off x="535584" y="3984345"/>
            <a:ext cx="32894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936385" y="2673905"/>
            <a:ext cx="3305632" cy="1310440"/>
          </a:xfrm>
          <a:prstGeom prst="rect">
            <a:avLst/>
          </a:prstGeo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ja-JP" altLang="en-US"/>
              <a:t>マスター テキストの書式設定</a:t>
            </a:r>
          </a:p>
        </p:txBody>
      </p:sp>
      <p:sp>
        <p:nvSpPr>
          <p:cNvPr id="6" name="Content Placeholder 5"/>
          <p:cNvSpPr>
            <a:spLocks noGrp="1"/>
          </p:cNvSpPr>
          <p:nvPr>
            <p:ph sz="quarter" idx="4"/>
          </p:nvPr>
        </p:nvSpPr>
        <p:spPr>
          <a:xfrm>
            <a:off x="3936385" y="3984345"/>
            <a:ext cx="3305632" cy="5860372"/>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23244564-11C5-49CA-A6C6-0EFA5B9EEF59}"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8"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A10FB411-F8C4-4E71-AA2F-EFB8BA58573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932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534988" y="581025"/>
            <a:ext cx="6705600" cy="2108200"/>
          </a:xfrm>
          <a:prstGeom prst="rect">
            <a:avLst/>
          </a:prstGeom>
        </p:spPr>
        <p:txBody>
          <a:bodyPr/>
          <a:lstStyle/>
          <a:p>
            <a:r>
              <a:rPr lang="ja-JP" altLang="en-US"/>
              <a:t>マスター タイトルの書式設定</a:t>
            </a:r>
            <a:endParaRPr lang="en-US" dirty="0"/>
          </a:p>
        </p:txBody>
      </p:sp>
      <p:sp>
        <p:nvSpPr>
          <p:cNvPr id="3"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1E3C5F0A-E814-4F5B-8509-4826EF6EAFAD}"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4"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F8C3135D-753B-4641-9B40-F5C756AB03B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675906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449F838-D727-4C3D-981F-C91357BA9725}"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3"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2E37CFDE-7B0F-4037-894D-A6CABA6358C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66309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Content Placeholder 2"/>
          <p:cNvSpPr>
            <a:spLocks noGrp="1"/>
          </p:cNvSpPr>
          <p:nvPr>
            <p:ph idx="1"/>
          </p:nvPr>
        </p:nvSpPr>
        <p:spPr>
          <a:xfrm>
            <a:off x="3305632" y="1570511"/>
            <a:ext cx="3936385" cy="7751546"/>
          </a:xfrm>
          <a:prstGeom prst="rect">
            <a:avLst/>
          </a:prstGeo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61578700-CC02-43A7-8D67-617F0C9B34C3}"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717CBD56-090A-4AA6-BB18-0A87B6BE42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104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35584" y="727181"/>
            <a:ext cx="2507825" cy="2545133"/>
          </a:xfrm>
          <a:prstGeom prst="rect">
            <a:avLst/>
          </a:prstGeom>
        </p:spPr>
        <p:txBody>
          <a:bodyPr anchor="b"/>
          <a:lstStyle>
            <a:lvl1pPr>
              <a:defRPr sz="2721"/>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05632" y="1570511"/>
            <a:ext cx="3936385" cy="7751546"/>
          </a:xfrm>
          <a:prstGeom prst="rect">
            <a:avLst/>
          </a:prstGeo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pPr lvl="0"/>
            <a:r>
              <a:rPr lang="ja-JP" altLang="en-US" noProof="0"/>
              <a:t>図を追加</a:t>
            </a:r>
            <a:endParaRPr lang="en-US" noProof="0" dirty="0"/>
          </a:p>
        </p:txBody>
      </p:sp>
      <p:sp>
        <p:nvSpPr>
          <p:cNvPr id="4" name="Text Placeholder 3"/>
          <p:cNvSpPr>
            <a:spLocks noGrp="1"/>
          </p:cNvSpPr>
          <p:nvPr>
            <p:ph type="body" sz="half" idx="2"/>
          </p:nvPr>
        </p:nvSpPr>
        <p:spPr>
          <a:xfrm>
            <a:off x="535584" y="3272314"/>
            <a:ext cx="2507825" cy="6062366"/>
          </a:xfrm>
          <a:prstGeom prst="rect">
            <a:avLst/>
          </a:prstGeo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ja-JP" altLang="en-US"/>
              <a:t>マスター テキストの書式設定</a:t>
            </a:r>
          </a:p>
        </p:txBody>
      </p:sp>
      <p:sp>
        <p:nvSpPr>
          <p:cNvPr id="5" name="Date Placeholder 3"/>
          <p:cNvSpPr>
            <a:spLocks noGrp="1"/>
          </p:cNvSpPr>
          <p:nvPr>
            <p:ph type="dt" sz="half" idx="10"/>
          </p:nvPr>
        </p:nvSpPr>
        <p:spPr>
          <a:xfrm>
            <a:off x="534988" y="10109200"/>
            <a:ext cx="1749425" cy="581025"/>
          </a:xfrm>
          <a:prstGeom prst="rect">
            <a:avLst/>
          </a:prstGeom>
        </p:spPr>
        <p:txBody>
          <a:bodyPr/>
          <a:lstStyle>
            <a:lvl1pPr>
              <a:defRPr/>
            </a:lvl1pPr>
          </a:lstStyle>
          <a:p>
            <a:pPr>
              <a:defRPr/>
            </a:pPr>
            <a:fld id="{D7CF08AA-2110-42CD-8773-E3A4EF59A3C2}" type="datetimeFigureOut">
              <a:rPr lang="en-US">
                <a:solidFill>
                  <a:prstClr val="black">
                    <a:tint val="75000"/>
                  </a:prstClr>
                </a:solidFill>
              </a:rPr>
              <a:pPr>
                <a:defRPr/>
              </a:pPr>
              <a:t>3/25/2024</a:t>
            </a:fld>
            <a:endParaRPr lang="en-US" dirty="0">
              <a:solidFill>
                <a:prstClr val="black">
                  <a:tint val="75000"/>
                </a:prstClr>
              </a:solidFill>
            </a:endParaRPr>
          </a:p>
        </p:txBody>
      </p:sp>
      <p:sp>
        <p:nvSpPr>
          <p:cNvPr id="6" name="Footer Placeholder 4"/>
          <p:cNvSpPr>
            <a:spLocks noGrp="1"/>
          </p:cNvSpPr>
          <p:nvPr>
            <p:ph type="ftr" sz="quarter" idx="11"/>
          </p:nvPr>
        </p:nvSpPr>
        <p:spPr>
          <a:xfrm>
            <a:off x="2574925" y="10109200"/>
            <a:ext cx="2625725" cy="581025"/>
          </a:xfrm>
          <a:prstGeom prst="rect">
            <a:avLst/>
          </a:prstGeom>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a:xfrm>
            <a:off x="5491163" y="10109200"/>
            <a:ext cx="1749425" cy="581025"/>
          </a:xfrm>
          <a:prstGeom prst="rect">
            <a:avLst/>
          </a:prstGeom>
        </p:spPr>
        <p:txBody>
          <a:bodyPr/>
          <a:lstStyle>
            <a:lvl1pPr>
              <a:defRPr/>
            </a:lvl1pPr>
          </a:lstStyle>
          <a:p>
            <a:pPr>
              <a:defRPr/>
            </a:pPr>
            <a:fld id="{5D69A334-02AD-4810-8742-6DB93C5EA25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14634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465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776288" rtl="0" fontAlgn="base">
        <a:lnSpc>
          <a:spcPct val="90000"/>
        </a:lnSpc>
        <a:spcBef>
          <a:spcPct val="0"/>
        </a:spcBef>
        <a:spcAft>
          <a:spcPct val="0"/>
        </a:spcAft>
        <a:defRPr kumimoji="1" sz="3700" kern="1200">
          <a:solidFill>
            <a:schemeClr val="tx1"/>
          </a:solidFill>
          <a:latin typeface="+mj-lt"/>
          <a:ea typeface="+mj-ea"/>
          <a:cs typeface="+mj-cs"/>
        </a:defRPr>
      </a:lvl1pPr>
      <a:lvl2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2pPr>
      <a:lvl3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3pPr>
      <a:lvl4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4pPr>
      <a:lvl5pPr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5pPr>
      <a:lvl6pPr marL="4572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6pPr>
      <a:lvl7pPr marL="9144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7pPr>
      <a:lvl8pPr marL="13716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8pPr>
      <a:lvl9pPr marL="1828800" algn="l" defTabSz="776288" rtl="0" fontAlgn="base">
        <a:lnSpc>
          <a:spcPct val="90000"/>
        </a:lnSpc>
        <a:spcBef>
          <a:spcPct val="0"/>
        </a:spcBef>
        <a:spcAft>
          <a:spcPct val="0"/>
        </a:spcAft>
        <a:defRPr kumimoji="1" sz="3700">
          <a:solidFill>
            <a:schemeClr val="tx1"/>
          </a:solidFill>
          <a:latin typeface="Calibri Light"/>
          <a:ea typeface="ＭＳ Ｐゴシック" pitchFamily="50" charset="-128"/>
        </a:defRPr>
      </a:lvl9pPr>
    </p:titleStyle>
    <p:bodyStyle>
      <a:lvl1pPr marL="193675" indent="-193675" algn="l" defTabSz="776288" rtl="0" fontAlgn="base">
        <a:lnSpc>
          <a:spcPct val="90000"/>
        </a:lnSpc>
        <a:spcBef>
          <a:spcPts val="850"/>
        </a:spcBef>
        <a:spcAft>
          <a:spcPct val="0"/>
        </a:spcAft>
        <a:buFont typeface="Arial" pitchFamily="34" charset="0"/>
        <a:buChar char="•"/>
        <a:defRPr kumimoji="1" sz="2300" kern="1200">
          <a:solidFill>
            <a:schemeClr val="tx1"/>
          </a:solidFill>
          <a:latin typeface="+mn-lt"/>
          <a:ea typeface="+mn-ea"/>
          <a:cs typeface="+mn-cs"/>
        </a:defRPr>
      </a:lvl1pPr>
      <a:lvl2pPr marL="582613" indent="-193675" algn="l" defTabSz="776288" rtl="0" fontAlgn="base">
        <a:lnSpc>
          <a:spcPct val="90000"/>
        </a:lnSpc>
        <a:spcBef>
          <a:spcPts val="425"/>
        </a:spcBef>
        <a:spcAft>
          <a:spcPct val="0"/>
        </a:spcAft>
        <a:buFont typeface="Arial" pitchFamily="34" charset="0"/>
        <a:buChar char="•"/>
        <a:defRPr kumimoji="1" sz="2000" kern="1200">
          <a:solidFill>
            <a:schemeClr val="tx1"/>
          </a:solidFill>
          <a:latin typeface="+mn-lt"/>
          <a:ea typeface="+mn-ea"/>
          <a:cs typeface="+mn-cs"/>
        </a:defRPr>
      </a:lvl2pPr>
      <a:lvl3pPr marL="971550" indent="-193675" algn="l" defTabSz="776288" rtl="0" fontAlgn="base">
        <a:lnSpc>
          <a:spcPct val="90000"/>
        </a:lnSpc>
        <a:spcBef>
          <a:spcPts val="425"/>
        </a:spcBef>
        <a:spcAft>
          <a:spcPct val="0"/>
        </a:spcAft>
        <a:buFont typeface="Arial" pitchFamily="34" charset="0"/>
        <a:buChar char="•"/>
        <a:defRPr kumimoji="1" sz="1700" kern="1200">
          <a:solidFill>
            <a:schemeClr val="tx1"/>
          </a:solidFill>
          <a:latin typeface="+mn-lt"/>
          <a:ea typeface="+mn-ea"/>
          <a:cs typeface="+mn-cs"/>
        </a:defRPr>
      </a:lvl3pPr>
      <a:lvl4pPr marL="136048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4pPr>
      <a:lvl5pPr marL="1747838" indent="-193675" algn="l" defTabSz="776288" rtl="0" fontAlgn="base">
        <a:lnSpc>
          <a:spcPct val="90000"/>
        </a:lnSpc>
        <a:spcBef>
          <a:spcPts val="425"/>
        </a:spcBef>
        <a:spcAft>
          <a:spcPct val="0"/>
        </a:spcAft>
        <a:buFont typeface="Arial" pitchFamily="34" charset="0"/>
        <a:buChar char="•"/>
        <a:defRPr kumimoji="1" sz="1500"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kumimoji="1" sz="1531" kern="1200">
          <a:solidFill>
            <a:schemeClr val="tx1"/>
          </a:solidFill>
          <a:latin typeface="+mn-lt"/>
          <a:ea typeface="+mn-ea"/>
          <a:cs typeface="+mn-cs"/>
        </a:defRPr>
      </a:lvl9pPr>
    </p:bodyStyle>
    <p:otherStyle>
      <a:defPPr>
        <a:defRPr lang="en-US"/>
      </a:defPPr>
      <a:lvl1pPr marL="0" algn="l" defTabSz="777514" rtl="0" eaLnBrk="1" latinLnBrk="0" hangingPunct="1">
        <a:defRPr kumimoji="1" sz="1531" kern="1200">
          <a:solidFill>
            <a:schemeClr val="tx1"/>
          </a:solidFill>
          <a:latin typeface="+mn-lt"/>
          <a:ea typeface="+mn-ea"/>
          <a:cs typeface="+mn-cs"/>
        </a:defRPr>
      </a:lvl1pPr>
      <a:lvl2pPr marL="388757" algn="l" defTabSz="777514" rtl="0" eaLnBrk="1" latinLnBrk="0" hangingPunct="1">
        <a:defRPr kumimoji="1" sz="1531" kern="1200">
          <a:solidFill>
            <a:schemeClr val="tx1"/>
          </a:solidFill>
          <a:latin typeface="+mn-lt"/>
          <a:ea typeface="+mn-ea"/>
          <a:cs typeface="+mn-cs"/>
        </a:defRPr>
      </a:lvl2pPr>
      <a:lvl3pPr marL="777514" algn="l" defTabSz="777514" rtl="0" eaLnBrk="1" latinLnBrk="0" hangingPunct="1">
        <a:defRPr kumimoji="1" sz="1531" kern="1200">
          <a:solidFill>
            <a:schemeClr val="tx1"/>
          </a:solidFill>
          <a:latin typeface="+mn-lt"/>
          <a:ea typeface="+mn-ea"/>
          <a:cs typeface="+mn-cs"/>
        </a:defRPr>
      </a:lvl3pPr>
      <a:lvl4pPr marL="1166271" algn="l" defTabSz="777514" rtl="0" eaLnBrk="1" latinLnBrk="0" hangingPunct="1">
        <a:defRPr kumimoji="1" sz="1531" kern="1200">
          <a:solidFill>
            <a:schemeClr val="tx1"/>
          </a:solidFill>
          <a:latin typeface="+mn-lt"/>
          <a:ea typeface="+mn-ea"/>
          <a:cs typeface="+mn-cs"/>
        </a:defRPr>
      </a:lvl4pPr>
      <a:lvl5pPr marL="1555029" algn="l" defTabSz="777514" rtl="0" eaLnBrk="1" latinLnBrk="0" hangingPunct="1">
        <a:defRPr kumimoji="1" sz="1531" kern="1200">
          <a:solidFill>
            <a:schemeClr val="tx1"/>
          </a:solidFill>
          <a:latin typeface="+mn-lt"/>
          <a:ea typeface="+mn-ea"/>
          <a:cs typeface="+mn-cs"/>
        </a:defRPr>
      </a:lvl5pPr>
      <a:lvl6pPr marL="1943786" algn="l" defTabSz="777514" rtl="0" eaLnBrk="1" latinLnBrk="0" hangingPunct="1">
        <a:defRPr kumimoji="1" sz="1531" kern="1200">
          <a:solidFill>
            <a:schemeClr val="tx1"/>
          </a:solidFill>
          <a:latin typeface="+mn-lt"/>
          <a:ea typeface="+mn-ea"/>
          <a:cs typeface="+mn-cs"/>
        </a:defRPr>
      </a:lvl6pPr>
      <a:lvl7pPr marL="2332543" algn="l" defTabSz="777514" rtl="0" eaLnBrk="1" latinLnBrk="0" hangingPunct="1">
        <a:defRPr kumimoji="1" sz="1531" kern="1200">
          <a:solidFill>
            <a:schemeClr val="tx1"/>
          </a:solidFill>
          <a:latin typeface="+mn-lt"/>
          <a:ea typeface="+mn-ea"/>
          <a:cs typeface="+mn-cs"/>
        </a:defRPr>
      </a:lvl7pPr>
      <a:lvl8pPr marL="2721300" algn="l" defTabSz="777514" rtl="0" eaLnBrk="1" latinLnBrk="0" hangingPunct="1">
        <a:defRPr kumimoji="1" sz="1531" kern="1200">
          <a:solidFill>
            <a:schemeClr val="tx1"/>
          </a:solidFill>
          <a:latin typeface="+mn-lt"/>
          <a:ea typeface="+mn-ea"/>
          <a:cs typeface="+mn-cs"/>
        </a:defRPr>
      </a:lvl8pPr>
      <a:lvl9pPr marL="3110057" algn="l" defTabSz="777514" rtl="0" eaLnBrk="1" latinLnBrk="0" hangingPunct="1">
        <a:defRPr kumimoji="1"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emf"/><Relationship Id="rId7" Type="http://schemas.microsoft.com/office/2007/relationships/hdphoto" Target="../media/hdphoto1.wdp"/><Relationship Id="rId12" Type="http://schemas.openxmlformats.org/officeDocument/2006/relationships/image" Target="../media/image8.png"/><Relationship Id="rId2" Type="http://schemas.openxmlformats.org/officeDocument/2006/relationships/image" Target="../media/image1.emf"/><Relationship Id="rId16"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3.wdp"/><Relationship Id="rId5" Type="http://schemas.openxmlformats.org/officeDocument/2006/relationships/image" Target="../media/image4.emf"/><Relationship Id="rId15" Type="http://schemas.microsoft.com/office/2007/relationships/hdphoto" Target="../media/hdphoto5.wdp"/><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421" y="-360144"/>
            <a:ext cx="8194415" cy="11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2637" y="7041457"/>
            <a:ext cx="1569605" cy="1062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Z:\47870-0707_JP160708\第五弾（48点）-0720(241-254)\247_836d_baby\未标题-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474" y="283854"/>
            <a:ext cx="7639911" cy="2308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1397" y="988111"/>
            <a:ext cx="7112972" cy="769441"/>
          </a:xfrm>
          <a:prstGeom prst="rect">
            <a:avLst/>
          </a:prstGeom>
          <a:noFill/>
        </p:spPr>
        <p:txBody>
          <a:bodyPr wrap="square" rtlCol="0">
            <a:spAutoFit/>
          </a:bodyPr>
          <a:lstStyle/>
          <a:p>
            <a:pPr algn="ctr"/>
            <a:r>
              <a:rPr lang="ja-JP" altLang="en-US" sz="4400" dirty="0">
                <a:solidFill>
                  <a:srgbClr val="EE8593"/>
                </a:solidFill>
                <a:latin typeface="HG創英角ﾎﾟｯﾌﾟ体" panose="040B0A09000000000000" pitchFamily="49" charset="-128"/>
                <a:ea typeface="HG創英角ﾎﾟｯﾌﾟ体" panose="040B0A09000000000000" pitchFamily="49" charset="-128"/>
              </a:rPr>
              <a:t>骨粗しょう症 予 防 検診</a:t>
            </a:r>
            <a:endParaRPr lang="zh-CN" altLang="en-US" sz="4400" dirty="0">
              <a:solidFill>
                <a:srgbClr val="EE8593"/>
              </a:solidFill>
              <a:latin typeface="HG創英角ﾎﾟｯﾌﾟ体" panose="040B0A09000000000000" pitchFamily="49" charset="-128"/>
              <a:ea typeface="HG創英角ﾎﾟｯﾌﾟ体" panose="040B0A09000000000000" pitchFamily="49" charset="-128"/>
            </a:endParaRPr>
          </a:p>
        </p:txBody>
      </p:sp>
      <p:sp>
        <p:nvSpPr>
          <p:cNvPr id="7" name="TextBox 6"/>
          <p:cNvSpPr txBox="1"/>
          <p:nvPr/>
        </p:nvSpPr>
        <p:spPr>
          <a:xfrm>
            <a:off x="4052654" y="3266729"/>
            <a:ext cx="3541851" cy="3046988"/>
          </a:xfrm>
          <a:prstGeom prst="rect">
            <a:avLst/>
          </a:prstGeom>
          <a:noFill/>
        </p:spPr>
        <p:txBody>
          <a:bodyPr wrap="square" rtlCol="0">
            <a:spAutoFit/>
          </a:bodyPr>
          <a:lstStyle/>
          <a:p>
            <a:r>
              <a:rPr lang="ja-JP" altLang="en-US" sz="1600" dirty="0">
                <a:latin typeface="HG丸ｺﾞｼｯｸM-PRO" panose="020F0600000000000000" pitchFamily="50" charset="-128"/>
                <a:ea typeface="HG丸ｺﾞｼｯｸM-PRO" panose="020F0600000000000000" pitchFamily="50" charset="-128"/>
              </a:rPr>
              <a:t>　</a:t>
            </a:r>
            <a:r>
              <a:rPr lang="ja-JP" altLang="en-US" sz="1600" dirty="0">
                <a:latin typeface="メイリオ" panose="020B0604030504040204" pitchFamily="50" charset="-128"/>
                <a:ea typeface="メイリオ" panose="020B0604030504040204" pitchFamily="50" charset="-128"/>
              </a:rPr>
              <a:t>骨の量は、</a:t>
            </a:r>
            <a:r>
              <a:rPr lang="en-US" altLang="ja-JP" sz="1600" b="1" dirty="0">
                <a:latin typeface="メイリオ" panose="020B0604030504040204" pitchFamily="50" charset="-128"/>
                <a:ea typeface="メイリオ" panose="020B0604030504040204" pitchFamily="50" charset="-128"/>
              </a:rPr>
              <a:t>20</a:t>
            </a:r>
            <a:r>
              <a:rPr lang="ja-JP" altLang="en-US" sz="1600" b="1" dirty="0">
                <a:latin typeface="メイリオ" panose="020B0604030504040204" pitchFamily="50" charset="-128"/>
                <a:ea typeface="メイリオ" panose="020B0604030504040204" pitchFamily="50" charset="-128"/>
              </a:rPr>
              <a:t>代頃</a:t>
            </a:r>
            <a:r>
              <a:rPr lang="ja-JP" altLang="en-US" sz="1600" dirty="0">
                <a:latin typeface="メイリオ" panose="020B0604030504040204" pitchFamily="50" charset="-128"/>
                <a:ea typeface="メイリオ" panose="020B0604030504040204" pitchFamily="50" charset="-128"/>
              </a:rPr>
              <a:t>にピークを迎え、</a:t>
            </a:r>
            <a:r>
              <a:rPr lang="en-US" altLang="ja-JP" sz="1600" dirty="0">
                <a:latin typeface="メイリオ" panose="020B0604030504040204" pitchFamily="50" charset="-128"/>
                <a:ea typeface="メイリオ" panose="020B0604030504040204" pitchFamily="50" charset="-128"/>
              </a:rPr>
              <a:t>40</a:t>
            </a:r>
            <a:r>
              <a:rPr lang="ja-JP" altLang="en-US" sz="1600" dirty="0">
                <a:latin typeface="メイリオ" panose="020B0604030504040204" pitchFamily="50" charset="-128"/>
                <a:ea typeface="メイリオ" panose="020B0604030504040204" pitchFamily="50" charset="-128"/>
              </a:rPr>
              <a:t>代半ばまでほとんど一定に維持されます。その後ゆるやかに減少しますが、</a:t>
            </a:r>
            <a:r>
              <a:rPr lang="ja-JP" altLang="en-US" sz="1600" b="1" dirty="0">
                <a:latin typeface="メイリオ" panose="020B0604030504040204" pitchFamily="50" charset="-128"/>
                <a:ea typeface="メイリオ" panose="020B0604030504040204" pitchFamily="50" charset="-128"/>
              </a:rPr>
              <a:t>女性は閉経前後の数年間に急速に減少します。</a:t>
            </a:r>
            <a:endParaRPr lang="en-US" altLang="ja-JP" sz="1600" b="1" dirty="0">
              <a:latin typeface="メイリオ" panose="020B0604030504040204" pitchFamily="50" charset="-128"/>
              <a:ea typeface="メイリオ" panose="020B0604030504040204" pitchFamily="50" charset="-128"/>
            </a:endParaRPr>
          </a:p>
          <a:p>
            <a:endParaRPr lang="ja-JP" altLang="en-US" sz="1600" u="sng"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dirty="0">
                <a:latin typeface="メイリオ" panose="020B0604030504040204" pitchFamily="50" charset="-128"/>
                <a:ea typeface="メイリオ" panose="020B0604030504040204" pitchFamily="50" charset="-128"/>
              </a:rPr>
              <a:t>2022</a:t>
            </a:r>
            <a:r>
              <a:rPr lang="ja-JP" altLang="en-US" sz="1600" dirty="0">
                <a:latin typeface="メイリオ" panose="020B0604030504040204" pitchFamily="50" charset="-128"/>
                <a:ea typeface="メイリオ" panose="020B0604030504040204" pitchFamily="50" charset="-128"/>
              </a:rPr>
              <a:t>年現在、平均寿命は男女ともに</a:t>
            </a:r>
            <a:r>
              <a:rPr lang="en-US" altLang="ja-JP" sz="1600" dirty="0">
                <a:latin typeface="メイリオ" panose="020B0604030504040204" pitchFamily="50" charset="-128"/>
                <a:ea typeface="メイリオ" panose="020B0604030504040204" pitchFamily="50" charset="-128"/>
              </a:rPr>
              <a:t>80</a:t>
            </a:r>
            <a:r>
              <a:rPr lang="ja-JP" altLang="en-US" sz="1600" dirty="0">
                <a:latin typeface="メイリオ" panose="020B0604030504040204" pitchFamily="50" charset="-128"/>
                <a:ea typeface="メイリオ" panose="020B0604030504040204" pitchFamily="50" charset="-128"/>
              </a:rPr>
              <a:t>歳を超えています。</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a:t>
            </a:r>
            <a:r>
              <a:rPr lang="en-US" altLang="ja-JP" sz="1600" b="1" dirty="0">
                <a:latin typeface="メイリオ" panose="020B0604030504040204" pitchFamily="50" charset="-128"/>
                <a:ea typeface="メイリオ" panose="020B0604030504040204" pitchFamily="50" charset="-128"/>
              </a:rPr>
              <a:t>40</a:t>
            </a:r>
            <a:r>
              <a:rPr lang="ja-JP" altLang="en-US" sz="1600" b="1" dirty="0">
                <a:latin typeface="メイリオ" panose="020B0604030504040204" pitchFamily="50" charset="-128"/>
                <a:ea typeface="メイリオ" panose="020B0604030504040204" pitchFamily="50" charset="-128"/>
              </a:rPr>
              <a:t>代後半以降の人生もイキイキと過ごすためには、骨量の減少を食い止め、丈夫な骨を保つことが大切です！</a:t>
            </a:r>
          </a:p>
        </p:txBody>
      </p:sp>
      <p:pic>
        <p:nvPicPr>
          <p:cNvPr id="1041"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79" y="7028123"/>
            <a:ext cx="2791000" cy="1144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正方形/長方形 67"/>
          <p:cNvSpPr/>
          <p:nvPr/>
        </p:nvSpPr>
        <p:spPr>
          <a:xfrm>
            <a:off x="6518380" y="9898815"/>
            <a:ext cx="968855" cy="7586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b="1" dirty="0">
                <a:latin typeface="+mj-ea"/>
                <a:ea typeface="+mj-ea"/>
                <a:cs typeface="メイリオ" panose="020B0604030504040204" pitchFamily="50" charset="-128"/>
              </a:rPr>
              <a:t>詳しくは</a:t>
            </a:r>
            <a:endParaRPr kumimoji="1" lang="en-US" altLang="ja-JP" sz="1800" b="1" dirty="0">
              <a:latin typeface="+mj-ea"/>
              <a:ea typeface="+mj-ea"/>
              <a:cs typeface="メイリオ" panose="020B0604030504040204" pitchFamily="50" charset="-128"/>
            </a:endParaRPr>
          </a:p>
          <a:p>
            <a:pPr algn="ctr"/>
            <a:r>
              <a:rPr lang="ja-JP" altLang="en-US" sz="1800" b="1" dirty="0">
                <a:latin typeface="+mj-ea"/>
                <a:ea typeface="+mj-ea"/>
                <a:cs typeface="メイリオ" panose="020B0604030504040204" pitchFamily="50" charset="-128"/>
              </a:rPr>
              <a:t>裏面へ</a:t>
            </a:r>
            <a:endParaRPr kumimoji="1" lang="ja-JP" altLang="en-US" sz="1400" b="1" dirty="0">
              <a:latin typeface="+mj-ea"/>
              <a:ea typeface="+mj-ea"/>
              <a:cs typeface="メイリオ" panose="020B0604030504040204" pitchFamily="50" charset="-128"/>
            </a:endParaRPr>
          </a:p>
        </p:txBody>
      </p:sp>
      <p:sp>
        <p:nvSpPr>
          <p:cNvPr id="17" name="TextBox 16"/>
          <p:cNvSpPr txBox="1"/>
          <p:nvPr/>
        </p:nvSpPr>
        <p:spPr>
          <a:xfrm>
            <a:off x="1851912" y="9862995"/>
            <a:ext cx="1857847" cy="400110"/>
          </a:xfrm>
          <a:prstGeom prst="rect">
            <a:avLst/>
          </a:prstGeom>
          <a:noFill/>
        </p:spPr>
        <p:txBody>
          <a:bodyPr wrap="square" rtlCol="0">
            <a:spAutoFit/>
          </a:bodyPr>
          <a:lstStyle/>
          <a:p>
            <a:r>
              <a:rPr lang="ja-JP" altLang="en-US" sz="2000" dirty="0">
                <a:latin typeface="HGPSoeiKakugothicUB" pitchFamily="50" charset="-128"/>
                <a:ea typeface="HGPSoeiKakugothicUB" pitchFamily="50" charset="-128"/>
              </a:rPr>
              <a:t>北保健センター</a:t>
            </a:r>
            <a:endParaRPr lang="zh-CN" altLang="en-US" sz="2000" dirty="0">
              <a:latin typeface="HGPSoeiKakugothicUB" pitchFamily="50" charset="-128"/>
              <a:ea typeface="HGPSoeiKakugothicUB" pitchFamily="50" charset="-128"/>
            </a:endParaRPr>
          </a:p>
        </p:txBody>
      </p:sp>
      <p:sp>
        <p:nvSpPr>
          <p:cNvPr id="65" name="TextBox 64"/>
          <p:cNvSpPr txBox="1"/>
          <p:nvPr/>
        </p:nvSpPr>
        <p:spPr>
          <a:xfrm>
            <a:off x="2054059" y="10248343"/>
            <a:ext cx="4399269" cy="307777"/>
          </a:xfrm>
          <a:prstGeom prst="rect">
            <a:avLst/>
          </a:prstGeom>
          <a:noFill/>
        </p:spPr>
        <p:txBody>
          <a:bodyPr wrap="square" rtlCol="0">
            <a:spAutoFit/>
          </a:bodyPr>
          <a:lstStyle/>
          <a:p>
            <a:r>
              <a:rPr lang="ja-JP" altLang="en-US" sz="1400" dirty="0">
                <a:latin typeface="+mj-ea"/>
                <a:ea typeface="+mj-ea"/>
              </a:rPr>
              <a:t>電話：０７２－２５８－６６００　</a:t>
            </a:r>
            <a:r>
              <a:rPr lang="en-US" altLang="ja-JP" sz="1400" dirty="0">
                <a:latin typeface="+mj-ea"/>
                <a:ea typeface="+mj-ea"/>
              </a:rPr>
              <a:t>FAX</a:t>
            </a:r>
            <a:r>
              <a:rPr lang="ja-JP" altLang="en-US" sz="1400" dirty="0">
                <a:latin typeface="+mj-ea"/>
                <a:ea typeface="+mj-ea"/>
              </a:rPr>
              <a:t>：０７２－２５８－６６１４</a:t>
            </a:r>
            <a:endParaRPr lang="zh-CN" altLang="en-US" sz="1400" dirty="0">
              <a:latin typeface="+mj-ea"/>
              <a:ea typeface="+mj-ea"/>
            </a:endParaRPr>
          </a:p>
        </p:txBody>
      </p:sp>
      <p:sp>
        <p:nvSpPr>
          <p:cNvPr id="66" name="TextBox 65"/>
          <p:cNvSpPr txBox="1"/>
          <p:nvPr/>
        </p:nvSpPr>
        <p:spPr>
          <a:xfrm>
            <a:off x="3555490" y="9969998"/>
            <a:ext cx="2897838" cy="283089"/>
          </a:xfrm>
          <a:prstGeom prst="rect">
            <a:avLst/>
          </a:prstGeom>
          <a:noFill/>
        </p:spPr>
        <p:txBody>
          <a:bodyPr wrap="square" rtlCol="0">
            <a:spAutoFit/>
          </a:bodyPr>
          <a:lstStyle/>
          <a:p>
            <a:r>
              <a:rPr lang="ja-JP" altLang="en-US" sz="1200" dirty="0">
                <a:latin typeface="+mj-ea"/>
                <a:ea typeface="+mj-ea"/>
              </a:rPr>
              <a:t>堺市北区新金岡町５－１－４　北区役所内　</a:t>
            </a:r>
            <a:endParaRPr lang="en-US" altLang="zh-TW" sz="1200" dirty="0">
              <a:latin typeface="+mj-ea"/>
              <a:ea typeface="+mj-ea"/>
            </a:endParaRPr>
          </a:p>
        </p:txBody>
      </p:sp>
      <p:sp>
        <p:nvSpPr>
          <p:cNvPr id="3" name="テキスト ボックス 2"/>
          <p:cNvSpPr txBox="1"/>
          <p:nvPr/>
        </p:nvSpPr>
        <p:spPr>
          <a:xfrm>
            <a:off x="676635" y="509264"/>
            <a:ext cx="3396801" cy="523220"/>
          </a:xfrm>
          <a:prstGeom prst="rect">
            <a:avLst/>
          </a:prstGeom>
          <a:noFill/>
        </p:spPr>
        <p:txBody>
          <a:bodyPr wrap="square" rtlCol="0">
            <a:spAutoFit/>
          </a:bodyPr>
          <a:lstStyle/>
          <a:p>
            <a:pPr algn="ctr"/>
            <a:r>
              <a:rPr lang="en-US" altLang="ja-JP" sz="2800" b="1" dirty="0">
                <a:solidFill>
                  <a:srgbClr val="EE8593"/>
                </a:solidFill>
                <a:latin typeface="HG丸ｺﾞｼｯｸM-PRO" panose="020F0600000000000000" pitchFamily="50" charset="-128"/>
                <a:ea typeface="HG丸ｺﾞｼｯｸM-PRO" panose="020F0600000000000000" pitchFamily="50" charset="-128"/>
              </a:rPr>
              <a:t>18</a:t>
            </a:r>
            <a:r>
              <a:rPr lang="ja-JP" altLang="en-US" sz="2800" b="1" dirty="0">
                <a:solidFill>
                  <a:srgbClr val="EE8593"/>
                </a:solidFill>
                <a:latin typeface="HG丸ｺﾞｼｯｸM-PRO" panose="020F0600000000000000" pitchFamily="50" charset="-128"/>
                <a:ea typeface="HG丸ｺﾞｼｯｸM-PRO" panose="020F0600000000000000" pitchFamily="50" charset="-128"/>
              </a:rPr>
              <a:t>歳</a:t>
            </a:r>
            <a:r>
              <a:rPr lang="ja-JP" altLang="en-US" sz="2400" b="1" dirty="0">
                <a:solidFill>
                  <a:srgbClr val="EE8593"/>
                </a:solidFill>
                <a:latin typeface="HG丸ｺﾞｼｯｸM-PRO" panose="020F0600000000000000" pitchFamily="50" charset="-128"/>
                <a:ea typeface="HG丸ｺﾞｼｯｸM-PRO" panose="020F0600000000000000" pitchFamily="50" charset="-128"/>
              </a:rPr>
              <a:t>から始める♪</a:t>
            </a:r>
            <a:endParaRPr lang="en-US" altLang="ja-JP" sz="2400" b="1" dirty="0">
              <a:solidFill>
                <a:srgbClr val="EE8593"/>
              </a:solidFill>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2654157" y="7730380"/>
            <a:ext cx="1851016" cy="1226937"/>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1">
                  <a:lumMod val="20000"/>
                  <a:lumOff val="80000"/>
                </a:schemeClr>
              </a:solidFill>
            </a:endParaRPr>
          </a:p>
        </p:txBody>
      </p:sp>
      <p:pic>
        <p:nvPicPr>
          <p:cNvPr id="41" name="図 40">
            <a:extLst>
              <a:ext uri="{FF2B5EF4-FFF2-40B4-BE49-F238E27FC236}">
                <a16:creationId xmlns:a16="http://schemas.microsoft.com/office/drawing/2014/main" id="{B4E65E43-6771-48A1-9343-10CE74E533E8}"/>
              </a:ext>
            </a:extLst>
          </p:cNvPr>
          <p:cNvPicPr/>
          <p:nvPr/>
        </p:nvPicPr>
        <p:blipFill>
          <a:blip r:embed="rId6" cstate="print">
            <a:extLst>
              <a:ext uri="{BEBA8EAE-BF5A-486C-A8C5-ECC9F3942E4B}">
                <a14:imgProps xmlns:a14="http://schemas.microsoft.com/office/drawing/2010/main">
                  <a14:imgLayer r:embed="rId7">
                    <a14:imgEffect>
                      <a14:backgroundRemoval t="9884" b="89535" l="889" r="95111">
                        <a14:foregroundMark x1="68000" y1="54651" x2="86222" y2="65116"/>
                        <a14:foregroundMark x1="34667" y1="51163" x2="59556" y2="47674"/>
                        <a14:foregroundMark x1="73778" y1="65116" x2="81778" y2="59884"/>
                        <a14:foregroundMark x1="84889" y1="51163" x2="83556" y2="66860"/>
                        <a14:foregroundMark x1="87556" y1="44186" x2="75111" y2="58140"/>
                        <a14:foregroundMark x1="61036" y1="54070" x2="59556" y2="54651"/>
                        <a14:foregroundMark x1="86222" y1="44186" x2="61036" y2="54070"/>
                        <a14:foregroundMark x1="91556" y1="38953" x2="90222" y2="52907"/>
                        <a14:foregroundMark x1="26222" y1="40698" x2="62667" y2="45930"/>
                        <a14:foregroundMark x1="11111" y1="56395" x2="46667" y2="52907"/>
                        <a14:foregroundMark x1="46667" y1="52907" x2="47111" y2="52907"/>
                        <a14:foregroundMark x1="18222" y1="35465" x2="24889" y2="54651"/>
                        <a14:foregroundMark x1="12444" y1="33721" x2="20889" y2="54651"/>
                        <a14:foregroundMark x1="12444" y1="56395" x2="1333" y2="61628"/>
                        <a14:foregroundMark x1="36000" y1="19767" x2="39111" y2="28488"/>
                        <a14:foregroundMark x1="22222" y1="12791" x2="22222" y2="12791"/>
                        <a14:foregroundMark x1="84889" y1="23256" x2="84889" y2="23256"/>
                        <a14:foregroundMark x1="69333" y1="26744" x2="69333" y2="26744"/>
                        <a14:foregroundMark x1="56889" y1="16279" x2="56889" y2="16279"/>
                        <a14:foregroundMark x1="45778" y1="14535" x2="45778" y2="14535"/>
                        <a14:foregroundMark x1="62667" y1="73837" x2="62667" y2="73837"/>
                        <a14:foregroundMark x1="16889" y1="77326" x2="16889" y2="77326"/>
                        <a14:foregroundMark x1="79111" y1="89535" x2="79111" y2="89535"/>
                        <a14:foregroundMark x1="15111" y1="79070" x2="15111" y2="79070"/>
                        <a14:foregroundMark x1="26222" y1="72093" x2="26222" y2="72093"/>
                        <a14:foregroundMark x1="39111" y1="79070" x2="39111" y2="79070"/>
                        <a14:foregroundMark x1="51556" y1="80814" x2="51556" y2="80814"/>
                        <a14:foregroundMark x1="65333" y1="80814" x2="65333" y2="80814"/>
                        <a14:foregroundMark x1="62667" y1="77326" x2="62667" y2="77326"/>
                        <a14:foregroundMark x1="29333" y1="73837" x2="29333" y2="73837"/>
                        <a14:foregroundMark x1="34667" y1="70349" x2="34667" y2="70349"/>
                        <a14:foregroundMark x1="95111" y1="43023" x2="95111" y2="43023"/>
                        <a14:foregroundMark x1="48000" y1="52907" x2="48000" y2="52907"/>
                        <a14:foregroundMark x1="56889" y1="51163" x2="56889" y2="51163"/>
                        <a14:foregroundMark x1="62667" y1="51163" x2="62667" y2="51163"/>
                        <a14:foregroundMark x1="66222" y1="52326" x2="66222" y2="52326"/>
                        <a14:foregroundMark x1="75111" y1="51744" x2="75111" y2="51744"/>
                        <a14:foregroundMark x1="77333" y1="41860" x2="77333" y2="41860"/>
                        <a14:foregroundMark x1="33333" y1="40698" x2="33333" y2="40698"/>
                        <a14:backgroundMark x1="52889" y1="56977" x2="52889" y2="56977"/>
                        <a14:backgroundMark x1="54667" y1="54070" x2="54667" y2="54070"/>
                      </a14:backgroundRemoval>
                    </a14:imgEffect>
                  </a14:imgLayer>
                </a14:imgProps>
              </a:ext>
              <a:ext uri="{28A0092B-C50C-407E-A947-70E740481C1C}">
                <a14:useLocalDpi xmlns:a14="http://schemas.microsoft.com/office/drawing/2010/main" val="0"/>
              </a:ext>
            </a:extLst>
          </a:blip>
          <a:srcRect/>
          <a:stretch>
            <a:fillRect/>
          </a:stretch>
        </p:blipFill>
        <p:spPr bwMode="auto">
          <a:xfrm rot="20678461">
            <a:off x="6102447" y="175432"/>
            <a:ext cx="1464075" cy="1132000"/>
          </a:xfrm>
          <a:prstGeom prst="rect">
            <a:avLst/>
          </a:prstGeom>
          <a:noFill/>
          <a:ln>
            <a:noFill/>
          </a:ln>
        </p:spPr>
      </p:pic>
      <p:sp>
        <p:nvSpPr>
          <p:cNvPr id="42" name="テキスト ボックス 41">
            <a:extLst>
              <a:ext uri="{FF2B5EF4-FFF2-40B4-BE49-F238E27FC236}">
                <a16:creationId xmlns:a16="http://schemas.microsoft.com/office/drawing/2014/main" id="{8DE7ACD8-01BA-4F60-82FC-0669EC03F7C1}"/>
              </a:ext>
            </a:extLst>
          </p:cNvPr>
          <p:cNvSpPr txBox="1"/>
          <p:nvPr/>
        </p:nvSpPr>
        <p:spPr>
          <a:xfrm>
            <a:off x="1133629" y="1825394"/>
            <a:ext cx="5528729" cy="461665"/>
          </a:xfrm>
          <a:prstGeom prst="rect">
            <a:avLst/>
          </a:prstGeom>
          <a:noFill/>
        </p:spPr>
        <p:txBody>
          <a:bodyPr wrap="square" rtlCol="0">
            <a:spAutoFit/>
          </a:bodyPr>
          <a:lstStyle/>
          <a:p>
            <a:pPr algn="ctr"/>
            <a:r>
              <a:rPr lang="ja-JP" altLang="en-US" sz="2400" b="1" dirty="0">
                <a:solidFill>
                  <a:srgbClr val="EE8593"/>
                </a:solidFill>
                <a:latin typeface="HG丸ｺﾞｼｯｸM-PRO" panose="020F0600000000000000" pitchFamily="50" charset="-128"/>
                <a:ea typeface="HG丸ｺﾞｼｯｸM-PRO" panose="020F0600000000000000" pitchFamily="50" charset="-128"/>
              </a:rPr>
              <a:t>～骨量チェックでコツコツ骨折予防～</a:t>
            </a:r>
            <a:endParaRPr lang="en-US" altLang="ja-JP" sz="2400" b="1" dirty="0">
              <a:solidFill>
                <a:srgbClr val="EE8593"/>
              </a:solidFill>
              <a:latin typeface="HG丸ｺﾞｼｯｸM-PRO" panose="020F0600000000000000" pitchFamily="50" charset="-128"/>
              <a:ea typeface="HG丸ｺﾞｼｯｸM-PRO" panose="020F0600000000000000" pitchFamily="50" charset="-128"/>
            </a:endParaRPr>
          </a:p>
        </p:txBody>
      </p:sp>
      <p:sp>
        <p:nvSpPr>
          <p:cNvPr id="46" name="テキスト ボックス 45">
            <a:extLst>
              <a:ext uri="{FF2B5EF4-FFF2-40B4-BE49-F238E27FC236}">
                <a16:creationId xmlns:a16="http://schemas.microsoft.com/office/drawing/2014/main" id="{2BEFFE77-AFB4-4DFD-A9BB-129407BFC508}"/>
              </a:ext>
            </a:extLst>
          </p:cNvPr>
          <p:cNvSpPr txBox="1"/>
          <p:nvPr/>
        </p:nvSpPr>
        <p:spPr>
          <a:xfrm>
            <a:off x="316214" y="6535159"/>
            <a:ext cx="1780700" cy="400110"/>
          </a:xfrm>
          <a:prstGeom prst="rect">
            <a:avLst/>
          </a:prstGeom>
          <a:solidFill>
            <a:schemeClr val="accent2">
              <a:lumMod val="40000"/>
              <a:lumOff val="60000"/>
            </a:schemeClr>
          </a:solidFill>
        </p:spPr>
        <p:txBody>
          <a:bodyPr wrap="square" rtlCol="0">
            <a:spAutoFit/>
          </a:bodyPr>
          <a:lstStyle/>
          <a:p>
            <a:r>
              <a:rPr lang="ja-JP" altLang="en-US" sz="2000" b="1" dirty="0">
                <a:latin typeface="メイリオ" panose="020B0604030504040204" pitchFamily="50" charset="-128"/>
                <a:ea typeface="メイリオ" panose="020B0604030504040204" pitchFamily="50" charset="-128"/>
              </a:rPr>
              <a:t>検診の流れ♪</a:t>
            </a:r>
            <a:endParaRPr kumimoji="1" lang="ja-JP" altLang="en-US" sz="2000" b="1"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E6B0C6B1-4106-48B1-9919-18EABEA1B4F8}"/>
              </a:ext>
            </a:extLst>
          </p:cNvPr>
          <p:cNvSpPr txBox="1"/>
          <p:nvPr/>
        </p:nvSpPr>
        <p:spPr>
          <a:xfrm>
            <a:off x="423654" y="7261354"/>
            <a:ext cx="2736230" cy="707886"/>
          </a:xfrm>
          <a:prstGeom prst="rect">
            <a:avLst/>
          </a:prstGeom>
          <a:noFill/>
        </p:spPr>
        <p:txBody>
          <a:bodyPr wrap="square" rtlCol="0">
            <a:spAutoFit/>
          </a:bodyPr>
          <a:lstStyle/>
          <a:p>
            <a:r>
              <a:rPr lang="ja-JP" altLang="en-US" sz="2000" dirty="0">
                <a:latin typeface="メイリオ" panose="020B0604030504040204" pitchFamily="50" charset="-128"/>
                <a:ea typeface="メイリオ" panose="020B0604030504040204" pitchFamily="50" charset="-128"/>
              </a:rPr>
              <a:t>踵骨 </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かかと</a:t>
            </a:r>
            <a:r>
              <a:rPr lang="en-US" altLang="ja-JP" sz="2000" dirty="0">
                <a:latin typeface="メイリオ" panose="020B0604030504040204" pitchFamily="50" charset="-128"/>
                <a:ea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rPr>
              <a:t>の</a:t>
            </a:r>
          </a:p>
          <a:p>
            <a:r>
              <a:rPr lang="ja-JP" altLang="en-US" sz="2000" dirty="0">
                <a:latin typeface="メイリオ" panose="020B0604030504040204" pitchFamily="50" charset="-128"/>
                <a:ea typeface="メイリオ" panose="020B0604030504040204" pitchFamily="50" charset="-128"/>
              </a:rPr>
              <a:t>超音波による検査</a:t>
            </a:r>
          </a:p>
        </p:txBody>
      </p:sp>
      <p:sp>
        <p:nvSpPr>
          <p:cNvPr id="15" name="テキスト ボックス 14">
            <a:extLst>
              <a:ext uri="{FF2B5EF4-FFF2-40B4-BE49-F238E27FC236}">
                <a16:creationId xmlns:a16="http://schemas.microsoft.com/office/drawing/2014/main" id="{30869B77-8C7E-4B2D-99B1-5A4F6FA831B6}"/>
              </a:ext>
            </a:extLst>
          </p:cNvPr>
          <p:cNvSpPr txBox="1"/>
          <p:nvPr/>
        </p:nvSpPr>
        <p:spPr>
          <a:xfrm>
            <a:off x="2650258" y="8016318"/>
            <a:ext cx="1838373" cy="707886"/>
          </a:xfrm>
          <a:prstGeom prst="rect">
            <a:avLst/>
          </a:prstGeom>
          <a:noFill/>
        </p:spPr>
        <p:txBody>
          <a:bodyPr wrap="square" rtlCol="0">
            <a:spAutoFit/>
          </a:bodyPr>
          <a:lstStyle/>
          <a:p>
            <a:pPr algn="ctr"/>
            <a:r>
              <a:rPr lang="ja-JP" altLang="en-US" sz="2000" dirty="0">
                <a:latin typeface="メイリオ" panose="020B0604030504040204" pitchFamily="50" charset="-128"/>
                <a:ea typeface="メイリオ" panose="020B0604030504040204" pitchFamily="50" charset="-128"/>
              </a:rPr>
              <a:t>骨粗しょう症の</a:t>
            </a:r>
            <a:r>
              <a:rPr lang="en-US" altLang="ja-JP" sz="2000" dirty="0">
                <a:latin typeface="メイリオ" panose="020B0604030504040204" pitchFamily="50" charset="-128"/>
                <a:ea typeface="メイリオ" panose="020B0604030504040204" pitchFamily="50" charset="-128"/>
              </a:rPr>
              <a:t>DVD</a:t>
            </a:r>
            <a:r>
              <a:rPr lang="ja-JP" altLang="en-US" sz="2000" dirty="0">
                <a:latin typeface="メイリオ" panose="020B0604030504040204" pitchFamily="50" charset="-128"/>
                <a:ea typeface="メイリオ" panose="020B0604030504040204" pitchFamily="50" charset="-128"/>
              </a:rPr>
              <a:t>鑑賞</a:t>
            </a:r>
          </a:p>
        </p:txBody>
      </p:sp>
      <p:sp>
        <p:nvSpPr>
          <p:cNvPr id="16" name="テキスト ボックス 15">
            <a:extLst>
              <a:ext uri="{FF2B5EF4-FFF2-40B4-BE49-F238E27FC236}">
                <a16:creationId xmlns:a16="http://schemas.microsoft.com/office/drawing/2014/main" id="{99C6A562-2604-4D19-9C90-09A51C9994CB}"/>
              </a:ext>
            </a:extLst>
          </p:cNvPr>
          <p:cNvSpPr txBox="1"/>
          <p:nvPr/>
        </p:nvSpPr>
        <p:spPr>
          <a:xfrm>
            <a:off x="4471118" y="7516907"/>
            <a:ext cx="1412212" cy="282770"/>
          </a:xfrm>
          <a:prstGeom prst="rect">
            <a:avLst/>
          </a:prstGeom>
          <a:noFill/>
        </p:spPr>
        <p:txBody>
          <a:bodyPr wrap="square" rtlCol="0">
            <a:spAutoFit/>
          </a:bodyPr>
          <a:lstStyle/>
          <a:p>
            <a:pPr lvl="0">
              <a:lnSpc>
                <a:spcPts val="1100"/>
              </a:lnSpc>
              <a:buNone/>
            </a:pPr>
            <a:r>
              <a:rPr lang="ja-JP" altLang="en-US" sz="2200" dirty="0">
                <a:solidFill>
                  <a:sysClr val="windowText" lastClr="000000"/>
                </a:solidFill>
                <a:latin typeface="メイリオ" panose="020B0604030504040204" pitchFamily="50" charset="-128"/>
                <a:ea typeface="メイリオ" panose="020B0604030504040204" pitchFamily="50" charset="-128"/>
                <a:cs typeface="Tahoma" panose="020B0604030504040204" pitchFamily="34" charset="0"/>
              </a:rPr>
              <a:t>結果説明</a:t>
            </a:r>
            <a:endParaRPr lang="en-US" altLang="ja-JP" sz="2200" dirty="0">
              <a:solidFill>
                <a:sysClr val="windowText" lastClr="000000"/>
              </a:solidFill>
              <a:latin typeface="メイリオ" panose="020B0604030504040204" pitchFamily="50" charset="-128"/>
              <a:ea typeface="メイリオ" panose="020B0604030504040204" pitchFamily="50" charset="-128"/>
              <a:cs typeface="Tahoma" panose="020B0604030504040204" pitchFamily="34" charset="0"/>
            </a:endParaRPr>
          </a:p>
        </p:txBody>
      </p:sp>
      <p:sp>
        <p:nvSpPr>
          <p:cNvPr id="53" name="吹き出し: 角を丸めた四角形 52">
            <a:extLst>
              <a:ext uri="{FF2B5EF4-FFF2-40B4-BE49-F238E27FC236}">
                <a16:creationId xmlns:a16="http://schemas.microsoft.com/office/drawing/2014/main" id="{59C4B5E8-D734-4767-AAC7-0BD1257E774C}"/>
              </a:ext>
            </a:extLst>
          </p:cNvPr>
          <p:cNvSpPr/>
          <p:nvPr/>
        </p:nvSpPr>
        <p:spPr>
          <a:xfrm>
            <a:off x="2654947" y="6592408"/>
            <a:ext cx="1609725" cy="600075"/>
          </a:xfrm>
          <a:prstGeom prst="wedgeRoundRectCallout">
            <a:avLst>
              <a:gd name="adj1" fmla="val -48076"/>
              <a:gd name="adj2" fmla="val 67378"/>
              <a:gd name="adj3" fmla="val 16667"/>
            </a:avLst>
          </a:prstGeom>
          <a:solidFill>
            <a:sysClr val="window" lastClr="FFFFF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0000"/>
              </a:lnSpc>
              <a:spcAft>
                <a:spcPts val="0"/>
              </a:spcAft>
            </a:pPr>
            <a:r>
              <a:rPr lang="ja-JP" sz="1200" dirty="0">
                <a:effectLst/>
                <a:latin typeface="Meiryo UI" panose="020B0604030504040204" pitchFamily="50" charset="-128"/>
                <a:ea typeface="Meiryo UI" panose="020B0604030504040204" pitchFamily="50" charset="-128"/>
                <a:cs typeface="Times New Roman" panose="02020603050405020304" pitchFamily="18" charset="0"/>
              </a:rPr>
              <a:t>裸足になって、片足を</a:t>
            </a:r>
          </a:p>
          <a:p>
            <a:pPr algn="ctr">
              <a:lnSpc>
                <a:spcPct val="80000"/>
              </a:lnSpc>
              <a:spcAft>
                <a:spcPts val="0"/>
              </a:spcAft>
            </a:pPr>
            <a:r>
              <a:rPr lang="ja-JP" sz="1200" dirty="0">
                <a:effectLst/>
                <a:latin typeface="Meiryo UI" panose="020B0604030504040204" pitchFamily="50" charset="-128"/>
                <a:ea typeface="Meiryo UI" panose="020B0604030504040204" pitchFamily="50" charset="-128"/>
                <a:cs typeface="Times New Roman" panose="02020603050405020304" pitchFamily="18" charset="0"/>
              </a:rPr>
              <a:t>測定器にのせるだけ！</a:t>
            </a:r>
          </a:p>
        </p:txBody>
      </p:sp>
      <p:sp>
        <p:nvSpPr>
          <p:cNvPr id="54" name="吹き出し: 角を丸めた四角形 53">
            <a:extLst>
              <a:ext uri="{FF2B5EF4-FFF2-40B4-BE49-F238E27FC236}">
                <a16:creationId xmlns:a16="http://schemas.microsoft.com/office/drawing/2014/main" id="{E467DB53-7283-4E86-82A0-E7AA63712538}"/>
              </a:ext>
            </a:extLst>
          </p:cNvPr>
          <p:cNvSpPr/>
          <p:nvPr/>
        </p:nvSpPr>
        <p:spPr>
          <a:xfrm>
            <a:off x="5425060" y="6598801"/>
            <a:ext cx="1943100" cy="619125"/>
          </a:xfrm>
          <a:prstGeom prst="wedgeRoundRectCallout">
            <a:avLst>
              <a:gd name="adj1" fmla="val -36995"/>
              <a:gd name="adj2" fmla="val 70227"/>
              <a:gd name="adj3" fmla="val 16667"/>
            </a:avLst>
          </a:prstGeom>
          <a:solidFill>
            <a:sysClr val="window" lastClr="FFFFFF"/>
          </a:solidFill>
          <a:ln w="952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80000"/>
              </a:lnSpc>
              <a:spcAft>
                <a:spcPts val="0"/>
              </a:spcAft>
            </a:pPr>
            <a:r>
              <a:rPr lang="ja-JP" sz="1200" dirty="0">
                <a:effectLst/>
                <a:latin typeface="Meiryo UI" panose="020B0604030504040204" pitchFamily="50" charset="-128"/>
                <a:ea typeface="Meiryo UI" panose="020B0604030504040204" pitchFamily="50" charset="-128"/>
                <a:cs typeface="Times New Roman" panose="02020603050405020304" pitchFamily="18" charset="0"/>
              </a:rPr>
              <a:t>あなたの骨量に合わせて、</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a:p>
            <a:pPr algn="ctr">
              <a:lnSpc>
                <a:spcPct val="80000"/>
              </a:lnSpc>
              <a:spcAft>
                <a:spcPts val="0"/>
              </a:spcAft>
            </a:pPr>
            <a:r>
              <a:rPr lang="ja-JP" sz="1200" dirty="0">
                <a:effectLst/>
                <a:latin typeface="Meiryo UI" panose="020B0604030504040204" pitchFamily="50" charset="-128"/>
                <a:ea typeface="Meiryo UI" panose="020B0604030504040204" pitchFamily="50" charset="-128"/>
                <a:cs typeface="Times New Roman" panose="02020603050405020304" pitchFamily="18" charset="0"/>
              </a:rPr>
              <a:t>生活のアドバイスをします♪</a:t>
            </a:r>
            <a:endParaRPr lang="ja-JP" sz="10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21" name="楕円 20">
            <a:extLst>
              <a:ext uri="{FF2B5EF4-FFF2-40B4-BE49-F238E27FC236}">
                <a16:creationId xmlns:a16="http://schemas.microsoft.com/office/drawing/2014/main" id="{668FA77A-43DE-4689-9CB9-99707062E0DA}"/>
              </a:ext>
            </a:extLst>
          </p:cNvPr>
          <p:cNvSpPr/>
          <p:nvPr/>
        </p:nvSpPr>
        <p:spPr>
          <a:xfrm>
            <a:off x="5487403" y="7599054"/>
            <a:ext cx="1983975" cy="1320091"/>
          </a:xfrm>
          <a:prstGeom prst="ellipse">
            <a:avLst/>
          </a:prstGeom>
          <a:solidFill>
            <a:srgbClr val="88C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B5862EB7-7B19-4CF0-9065-9E472FD14804}"/>
              </a:ext>
            </a:extLst>
          </p:cNvPr>
          <p:cNvSpPr txBox="1"/>
          <p:nvPr/>
        </p:nvSpPr>
        <p:spPr>
          <a:xfrm>
            <a:off x="5571112" y="7823807"/>
            <a:ext cx="1858075" cy="1079013"/>
          </a:xfrm>
          <a:prstGeom prst="rect">
            <a:avLst/>
          </a:prstGeom>
          <a:noFill/>
        </p:spPr>
        <p:txBody>
          <a:bodyPr wrap="square" rtlCol="0">
            <a:spAutoFit/>
          </a:bodyPr>
          <a:lstStyle/>
          <a:p>
            <a:pPr algn="ctr"/>
            <a:r>
              <a:rPr lang="ja-JP" altLang="en-US" dirty="0">
                <a:latin typeface="メイリオ" panose="020B0604030504040204" pitchFamily="50" charset="-128"/>
                <a:ea typeface="メイリオ" panose="020B0604030504040204" pitchFamily="50" charset="-128"/>
              </a:rPr>
              <a:t>知って</a:t>
            </a:r>
            <a:r>
              <a:rPr lang="ja-JP" altLang="en-US" sz="2400" b="1" dirty="0">
                <a:latin typeface="メイリオ" panose="020B0604030504040204" pitchFamily="50" charset="-128"/>
                <a:ea typeface="メイリオ" panose="020B0604030504040204" pitchFamily="50" charset="-128"/>
              </a:rPr>
              <a:t>得</a:t>
            </a:r>
            <a:r>
              <a:rPr lang="ja-JP" altLang="en-US" dirty="0">
                <a:latin typeface="メイリオ" panose="020B0604030504040204" pitchFamily="50" charset="-128"/>
                <a:ea typeface="メイリオ" panose="020B0604030504040204" pitchFamily="50" charset="-128"/>
              </a:rPr>
              <a:t>する健康情報</a:t>
            </a:r>
            <a:endParaRPr lang="en-US" altLang="ja-JP" dirty="0">
              <a:latin typeface="メイリオ" panose="020B0604030504040204" pitchFamily="50" charset="-128"/>
              <a:ea typeface="メイリオ" panose="020B0604030504040204" pitchFamily="50" charset="-128"/>
            </a:endParaRPr>
          </a:p>
          <a:p>
            <a:pPr algn="ctr"/>
            <a:r>
              <a:rPr lang="ja-JP" altLang="en-US" dirty="0">
                <a:latin typeface="メイリオ" panose="020B0604030504040204" pitchFamily="50" charset="-128"/>
                <a:ea typeface="メイリオ" panose="020B0604030504040204" pitchFamily="50" charset="-128"/>
              </a:rPr>
              <a:t>コーナー</a:t>
            </a:r>
          </a:p>
        </p:txBody>
      </p:sp>
      <p:pic>
        <p:nvPicPr>
          <p:cNvPr id="23" name="図 22">
            <a:extLst>
              <a:ext uri="{FF2B5EF4-FFF2-40B4-BE49-F238E27FC236}">
                <a16:creationId xmlns:a16="http://schemas.microsoft.com/office/drawing/2014/main" id="{4A80E5B3-638C-43FD-9477-74B823556229}"/>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764" b="95729" l="6516" r="98584">
                        <a14:foregroundMark x1="30312" y1="67337" x2="30312" y2="67337"/>
                        <a14:foregroundMark x1="28329" y1="72613" x2="28329" y2="72613"/>
                        <a14:foregroundMark x1="79603" y1="64070" x2="79603" y2="64070"/>
                        <a14:foregroundMark x1="51841" y1="65578" x2="51841" y2="65578"/>
                        <a14:foregroundMark x1="30312" y1="95477" x2="30312" y2="95477"/>
                        <a14:foregroundMark x1="10482" y1="86683" x2="10482" y2="86683"/>
                        <a14:foregroundMark x1="81586" y1="16834" x2="81586" y2="16834"/>
                        <a14:foregroundMark x1="81586" y1="15075" x2="81586" y2="15075"/>
                        <a14:foregroundMark x1="77620" y1="22111" x2="77620" y2="22111"/>
                        <a14:foregroundMark x1="81586" y1="18593" x2="81586" y2="18593"/>
                        <a14:foregroundMark x1="79603" y1="8040" x2="79603" y2="8040"/>
                        <a14:foregroundMark x1="81586" y1="2764" x2="81586" y2="2764"/>
                        <a14:foregroundMark x1="87252" y1="30653" x2="87252" y2="30653"/>
                        <a14:foregroundMark x1="77620" y1="18593" x2="77620" y2="18593"/>
                        <a14:foregroundMark x1="71671" y1="16834" x2="71671" y2="16834"/>
                        <a14:foregroundMark x1="77620" y1="20352" x2="77620" y2="20352"/>
                        <a14:foregroundMark x1="77620" y1="34171" x2="77620" y2="34171"/>
                        <a14:foregroundMark x1="79603" y1="42965" x2="79603" y2="42965"/>
                        <a14:foregroundMark x1="6516" y1="69095" x2="6516" y2="69095"/>
                        <a14:foregroundMark x1="47875" y1="44724" x2="47875" y2="44724"/>
                        <a14:foregroundMark x1="45892" y1="57035" x2="45892" y2="57035"/>
                        <a14:foregroundMark x1="47875" y1="55276" x2="47875" y2="55276"/>
                        <a14:foregroundMark x1="90652" y1="81407" x2="92635" y2="84925"/>
                        <a14:foregroundMark x1="92635" y1="86683" x2="92635" y2="86683"/>
                        <a14:foregroundMark x1="94618" y1="90452" x2="94618" y2="90452"/>
                        <a14:foregroundMark x1="92635" y1="86683" x2="92635" y2="86683"/>
                        <a14:foregroundMark x1="55807" y1="90452" x2="55807" y2="90452"/>
                        <a14:foregroundMark x1="62040" y1="88693" x2="62040" y2="88693"/>
                        <a14:foregroundMark x1="62040" y1="92211" x2="62040" y2="92211"/>
                        <a14:foregroundMark x1="94618" y1="92211" x2="94618" y2="92211"/>
                        <a14:foregroundMark x1="92635" y1="88693" x2="92635" y2="88693"/>
                        <a14:foregroundMark x1="92635" y1="86683" x2="92635" y2="86683"/>
                        <a14:foregroundMark x1="98584" y1="90452" x2="98584" y2="90452"/>
                        <a14:foregroundMark x1="94618" y1="95729" x2="94618" y2="95729"/>
                        <a14:foregroundMark x1="96601" y1="88693" x2="96601" y2="88693"/>
                      </a14:backgroundRemoval>
                    </a14:imgEffect>
                  </a14:imgLayer>
                </a14:imgProps>
              </a:ext>
            </a:extLst>
          </a:blip>
          <a:stretch>
            <a:fillRect/>
          </a:stretch>
        </p:blipFill>
        <p:spPr>
          <a:xfrm>
            <a:off x="6475320" y="8896586"/>
            <a:ext cx="906509" cy="1022069"/>
          </a:xfrm>
          <a:prstGeom prst="rect">
            <a:avLst/>
          </a:prstGeom>
        </p:spPr>
      </p:pic>
      <p:sp>
        <p:nvSpPr>
          <p:cNvPr id="24" name="吹き出し: 円形 23">
            <a:extLst>
              <a:ext uri="{FF2B5EF4-FFF2-40B4-BE49-F238E27FC236}">
                <a16:creationId xmlns:a16="http://schemas.microsoft.com/office/drawing/2014/main" id="{893E8E39-6B2F-43B7-B944-374FFA7A8985}"/>
              </a:ext>
            </a:extLst>
          </p:cNvPr>
          <p:cNvSpPr/>
          <p:nvPr/>
        </p:nvSpPr>
        <p:spPr>
          <a:xfrm>
            <a:off x="3961353" y="8766851"/>
            <a:ext cx="2435861" cy="1062020"/>
          </a:xfrm>
          <a:prstGeom prst="wedgeEllipseCallout">
            <a:avLst>
              <a:gd name="adj1" fmla="val 70019"/>
              <a:gd name="adj2" fmla="val -13687"/>
            </a:avLst>
          </a:prstGeom>
          <a:solidFill>
            <a:srgbClr val="F0E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tx1"/>
              </a:solidFill>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D2D2464E-DE4D-47BC-81FD-1CBA8B45EFE7}"/>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016" b="91803" l="3393" r="96250">
                        <a14:foregroundMark x1="27500" y1="86475" x2="27500" y2="86475"/>
                        <a14:foregroundMark x1="42679" y1="91189" x2="42679" y2="91189"/>
                        <a14:foregroundMark x1="70000" y1="92418" x2="70000" y2="92418"/>
                        <a14:foregroundMark x1="79107" y1="84221" x2="79107" y2="84221"/>
                        <a14:foregroundMark x1="89286" y1="51639" x2="89286" y2="51639"/>
                        <a14:foregroundMark x1="70000" y1="48156" x2="70000" y2="48156"/>
                        <a14:foregroundMark x1="60000" y1="22746" x2="60000" y2="22746"/>
                        <a14:foregroundMark x1="47857" y1="34221" x2="47857" y2="34221"/>
                        <a14:foregroundMark x1="41786" y1="43648" x2="41786" y2="43648"/>
                        <a14:foregroundMark x1="37679" y1="36680" x2="37679" y2="36680"/>
                        <a14:foregroundMark x1="35714" y1="26230" x2="35714" y2="26230"/>
                        <a14:foregroundMark x1="9464" y1="68033" x2="9464" y2="68033"/>
                        <a14:foregroundMark x1="3393" y1="63320" x2="3393" y2="63320"/>
                        <a14:foregroundMark x1="96250" y1="68033" x2="96250" y2="68033"/>
                      </a14:backgroundRemoval>
                    </a14:imgEffect>
                  </a14:imgLayer>
                </a14:imgProps>
              </a:ext>
            </a:extLst>
          </a:blip>
          <a:stretch>
            <a:fillRect/>
          </a:stretch>
        </p:blipFill>
        <p:spPr>
          <a:xfrm>
            <a:off x="269054" y="9402729"/>
            <a:ext cx="1579724" cy="1376617"/>
          </a:xfrm>
          <a:prstGeom prst="rect">
            <a:avLst/>
          </a:prstGeom>
        </p:spPr>
      </p:pic>
      <p:sp>
        <p:nvSpPr>
          <p:cNvPr id="28" name="正方形/長方形 27">
            <a:extLst>
              <a:ext uri="{FF2B5EF4-FFF2-40B4-BE49-F238E27FC236}">
                <a16:creationId xmlns:a16="http://schemas.microsoft.com/office/drawing/2014/main" id="{1138F702-15BA-4A67-AAFF-6F1EEEE98BC2}"/>
              </a:ext>
            </a:extLst>
          </p:cNvPr>
          <p:cNvSpPr/>
          <p:nvPr/>
        </p:nvSpPr>
        <p:spPr>
          <a:xfrm>
            <a:off x="1851912" y="9858164"/>
            <a:ext cx="4601416" cy="7586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矢印: 右 28">
            <a:extLst>
              <a:ext uri="{FF2B5EF4-FFF2-40B4-BE49-F238E27FC236}">
                <a16:creationId xmlns:a16="http://schemas.microsoft.com/office/drawing/2014/main" id="{60DB1E73-3AB5-4FDD-96C6-63784B1286FB}"/>
              </a:ext>
            </a:extLst>
          </p:cNvPr>
          <p:cNvSpPr/>
          <p:nvPr/>
        </p:nvSpPr>
        <p:spPr>
          <a:xfrm rot="2766380">
            <a:off x="2443438" y="7884819"/>
            <a:ext cx="329963" cy="309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矢印: 右 59">
            <a:extLst>
              <a:ext uri="{FF2B5EF4-FFF2-40B4-BE49-F238E27FC236}">
                <a16:creationId xmlns:a16="http://schemas.microsoft.com/office/drawing/2014/main" id="{16FB79BC-C526-4A51-B975-B3DE029D82E0}"/>
              </a:ext>
            </a:extLst>
          </p:cNvPr>
          <p:cNvSpPr/>
          <p:nvPr/>
        </p:nvSpPr>
        <p:spPr>
          <a:xfrm rot="18899030">
            <a:off x="4323648" y="7832854"/>
            <a:ext cx="329963" cy="309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矢印: 右 60">
            <a:extLst>
              <a:ext uri="{FF2B5EF4-FFF2-40B4-BE49-F238E27FC236}">
                <a16:creationId xmlns:a16="http://schemas.microsoft.com/office/drawing/2014/main" id="{614F0DDB-3AF3-48FB-B184-80DB0D92978A}"/>
              </a:ext>
            </a:extLst>
          </p:cNvPr>
          <p:cNvSpPr/>
          <p:nvPr/>
        </p:nvSpPr>
        <p:spPr>
          <a:xfrm rot="2956821">
            <a:off x="5688279" y="7520236"/>
            <a:ext cx="329963" cy="3091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8EADBE9D-68BC-4DE0-B2D4-A6495DEE77B4}"/>
              </a:ext>
            </a:extLst>
          </p:cNvPr>
          <p:cNvSpPr txBox="1"/>
          <p:nvPr/>
        </p:nvSpPr>
        <p:spPr>
          <a:xfrm>
            <a:off x="341575" y="6117367"/>
            <a:ext cx="3614524" cy="369332"/>
          </a:xfrm>
          <a:prstGeom prst="rect">
            <a:avLst/>
          </a:prstGeom>
          <a:noFill/>
        </p:spPr>
        <p:txBody>
          <a:bodyPr wrap="square" rtlCol="0">
            <a:spAutoFit/>
          </a:bodyPr>
          <a:lstStyle/>
          <a:p>
            <a:r>
              <a:rPr lang="ja-JP" altLang="en-US" sz="900" dirty="0"/>
              <a:t>資料：折茂 肇：監修　骨粗鬆症 検診・保健指導マニュアル＜第２版＞</a:t>
            </a:r>
            <a:endParaRPr lang="en-US" altLang="ja-JP" sz="900" dirty="0"/>
          </a:p>
          <a:p>
            <a:r>
              <a:rPr lang="ja-JP" altLang="en-US" sz="900" dirty="0"/>
              <a:t>　　　　</a:t>
            </a:r>
            <a:r>
              <a:rPr lang="en-US" altLang="ja-JP" sz="900" dirty="0"/>
              <a:t>P3</a:t>
            </a:r>
            <a:r>
              <a:rPr lang="ja-JP" altLang="en-US" sz="900" dirty="0"/>
              <a:t>より作成</a:t>
            </a:r>
            <a:endParaRPr kumimoji="1" lang="ja-JP" altLang="en-US" sz="900" dirty="0"/>
          </a:p>
        </p:txBody>
      </p:sp>
      <p:pic>
        <p:nvPicPr>
          <p:cNvPr id="4" name="図 3">
            <a:extLst>
              <a:ext uri="{FF2B5EF4-FFF2-40B4-BE49-F238E27FC236}">
                <a16:creationId xmlns:a16="http://schemas.microsoft.com/office/drawing/2014/main" id="{7A789EDC-7E6E-4C27-8FB8-735FFE8154C8}"/>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296" b="89296" l="3516" r="96224">
                        <a14:foregroundMark x1="57292" y1="59155" x2="57292" y2="59155"/>
                        <a14:foregroundMark x1="39583" y1="47887" x2="39583" y2="47887"/>
                        <a14:foregroundMark x1="19792" y1="36620" x2="85286" y2="50986"/>
                        <a14:foregroundMark x1="94792" y1="28732" x2="96354" y2="38310"/>
                        <a14:foregroundMark x1="16016" y1="30423" x2="17578" y2="84507"/>
                        <a14:foregroundMark x1="5078" y1="27324" x2="7292" y2="35211"/>
                        <a14:foregroundMark x1="3516" y1="54366" x2="4297" y2="63944"/>
                      </a14:backgroundRemoval>
                    </a14:imgEffect>
                  </a14:imgLayer>
                </a14:imgProps>
              </a:ext>
            </a:extLst>
          </a:blip>
          <a:stretch>
            <a:fillRect/>
          </a:stretch>
        </p:blipFill>
        <p:spPr>
          <a:xfrm>
            <a:off x="254523" y="8103477"/>
            <a:ext cx="2381049" cy="1551697"/>
          </a:xfrm>
          <a:prstGeom prst="rect">
            <a:avLst/>
          </a:prstGeom>
        </p:spPr>
      </p:pic>
      <p:sp>
        <p:nvSpPr>
          <p:cNvPr id="27" name="テキスト ボックス 26">
            <a:extLst>
              <a:ext uri="{FF2B5EF4-FFF2-40B4-BE49-F238E27FC236}">
                <a16:creationId xmlns:a16="http://schemas.microsoft.com/office/drawing/2014/main" id="{B22C2A6C-9203-4233-8358-81451D3BC9DB}"/>
              </a:ext>
            </a:extLst>
          </p:cNvPr>
          <p:cNvSpPr txBox="1"/>
          <p:nvPr/>
        </p:nvSpPr>
        <p:spPr>
          <a:xfrm>
            <a:off x="316214" y="8482529"/>
            <a:ext cx="2288520" cy="709681"/>
          </a:xfrm>
          <a:prstGeom prst="rect">
            <a:avLst/>
          </a:prstGeom>
          <a:noFill/>
        </p:spPr>
        <p:txBody>
          <a:bodyPr wrap="square" rtlCol="0">
            <a:spAutoFit/>
          </a:bodyPr>
          <a:lstStyle/>
          <a:p>
            <a:pPr algn="ctr"/>
            <a:r>
              <a:rPr kumimoji="1" lang="ja-JP" altLang="en-US" dirty="0">
                <a:latin typeface="HGP創英角ﾎﾟｯﾌﾟ体" panose="040B0A00000000000000" pitchFamily="50" charset="-128"/>
                <a:ea typeface="HGP創英角ﾎﾟｯﾌﾟ体" panose="040B0A00000000000000" pitchFamily="50" charset="-128"/>
              </a:rPr>
              <a:t>まずは・・今</a:t>
            </a:r>
            <a:r>
              <a:rPr lang="ja-JP" altLang="en-US" dirty="0">
                <a:latin typeface="HGP創英角ﾎﾟｯﾌﾟ体" panose="040B0A00000000000000" pitchFamily="50" charset="-128"/>
                <a:ea typeface="HGP創英角ﾎﾟｯﾌﾟ体" panose="040B0A00000000000000" pitchFamily="50" charset="-128"/>
              </a:rPr>
              <a:t>の</a:t>
            </a:r>
            <a:r>
              <a:rPr kumimoji="1" lang="ja-JP" altLang="en-US" dirty="0">
                <a:latin typeface="HGP創英角ﾎﾟｯﾌﾟ体" panose="040B0A00000000000000" pitchFamily="50" charset="-128"/>
                <a:ea typeface="HGP創英角ﾎﾟｯﾌﾟ体" panose="040B0A00000000000000" pitchFamily="50" charset="-128"/>
              </a:rPr>
              <a:t>骨量を</a:t>
            </a:r>
            <a:r>
              <a:rPr lang="ja-JP" altLang="en-US" dirty="0">
                <a:latin typeface="HGP創英角ﾎﾟｯﾌﾟ体" panose="040B0A00000000000000" pitchFamily="50" charset="-128"/>
                <a:ea typeface="HGP創英角ﾎﾟｯﾌﾟ体" panose="040B0A00000000000000" pitchFamily="50" charset="-128"/>
              </a:rPr>
              <a:t>知りましょう♪</a:t>
            </a:r>
            <a:endParaRPr kumimoji="1" lang="ja-JP" altLang="en-US" dirty="0">
              <a:latin typeface="HGP創英角ﾎﾟｯﾌﾟ体" panose="040B0A00000000000000" pitchFamily="50" charset="-128"/>
              <a:ea typeface="HGP創英角ﾎﾟｯﾌﾟ体" panose="040B0A00000000000000" pitchFamily="50" charset="-128"/>
            </a:endParaRPr>
          </a:p>
        </p:txBody>
      </p:sp>
      <p:sp>
        <p:nvSpPr>
          <p:cNvPr id="5" name="テキスト ボックス 4">
            <a:extLst>
              <a:ext uri="{FF2B5EF4-FFF2-40B4-BE49-F238E27FC236}">
                <a16:creationId xmlns:a16="http://schemas.microsoft.com/office/drawing/2014/main" id="{9B2D35D4-0751-4A17-BD7B-EE1F5C0DC1D0}"/>
              </a:ext>
            </a:extLst>
          </p:cNvPr>
          <p:cNvSpPr txBox="1"/>
          <p:nvPr/>
        </p:nvSpPr>
        <p:spPr>
          <a:xfrm>
            <a:off x="194624" y="2572335"/>
            <a:ext cx="7317691" cy="584775"/>
          </a:xfrm>
          <a:prstGeom prst="rect">
            <a:avLst/>
          </a:prstGeom>
          <a:noFill/>
        </p:spPr>
        <p:txBody>
          <a:bodyPr wrap="square" rtlCol="0">
            <a:spAutoFit/>
          </a:bodyPr>
          <a:lstStyle/>
          <a:p>
            <a:pPr algn="ctr"/>
            <a:r>
              <a:rPr lang="ja-JP" altLang="en-US" sz="1600" b="1" dirty="0">
                <a:highlight>
                  <a:srgbClr val="FF99CC"/>
                </a:highlight>
                <a:latin typeface="メイリオ" panose="020B0604030504040204" pitchFamily="50" charset="-128"/>
                <a:ea typeface="メイリオ" panose="020B0604030504040204" pitchFamily="50" charset="-128"/>
              </a:rPr>
              <a:t>骨粗しょう症は骨量の減少によって骨が弱くなり骨折しやすくなる病気です。しかし、無症状の人も多く、気づかないうちに骨折している場合もあります。</a:t>
            </a:r>
            <a:endParaRPr lang="en-US" altLang="ja-JP" sz="1600" b="1" dirty="0">
              <a:highlight>
                <a:srgbClr val="FF99CC"/>
              </a:highlight>
              <a:latin typeface="メイリオ" panose="020B0604030504040204" pitchFamily="50" charset="-128"/>
              <a:ea typeface="メイリオ" panose="020B0604030504040204" pitchFamily="50" charset="-128"/>
            </a:endParaRPr>
          </a:p>
        </p:txBody>
      </p:sp>
      <p:pic>
        <p:nvPicPr>
          <p:cNvPr id="37" name="図 36">
            <a:extLst>
              <a:ext uri="{FF2B5EF4-FFF2-40B4-BE49-F238E27FC236}">
                <a16:creationId xmlns:a16="http://schemas.microsoft.com/office/drawing/2014/main" id="{8C8C3BB2-86A5-42A7-BEC3-B37022F65067}"/>
              </a:ext>
            </a:extLst>
          </p:cNvPr>
          <p:cNvPicPr/>
          <p:nvPr/>
        </p:nvPicPr>
        <p:blipFill>
          <a:blip r:embed="rId14" cstate="print">
            <a:extLst>
              <a:ext uri="{BEBA8EAE-BF5A-486C-A8C5-ECC9F3942E4B}">
                <a14:imgProps xmlns:a14="http://schemas.microsoft.com/office/drawing/2010/main">
                  <a14:imgLayer r:embed="rId15">
                    <a14:imgEffect>
                      <a14:backgroundRemoval t="0" b="96286" l="1205" r="92470">
                        <a14:foregroundMark x1="47289" y1="57714" x2="55422" y2="84857"/>
                        <a14:foregroundMark x1="53916" y1="14000" x2="53916" y2="56571"/>
                        <a14:foregroundMark x1="50000" y1="52571" x2="25602" y2="59143"/>
                        <a14:foregroundMark x1="10843" y1="44857" x2="25602" y2="61714"/>
                        <a14:foregroundMark x1="10843" y1="19143" x2="5422" y2="44857"/>
                        <a14:foregroundMark x1="21687" y1="8857" x2="59337" y2="46286"/>
                        <a14:foregroundMark x1="18976" y1="10286" x2="55422" y2="23143"/>
                        <a14:foregroundMark x1="36446" y1="7714" x2="58133" y2="39714"/>
                        <a14:foregroundMark x1="60843" y1="24286" x2="58133" y2="42286"/>
                        <a14:foregroundMark x1="48494" y1="10286" x2="48494" y2="10286"/>
                        <a14:foregroundMark x1="35241" y1="6286" x2="35241" y2="6286"/>
                        <a14:foregroundMark x1="60843" y1="88571" x2="60843" y2="88571"/>
                        <a14:foregroundMark x1="62048" y1="96286" x2="62048" y2="96286"/>
                        <a14:foregroundMark x1="86446" y1="26857" x2="86475" y2="27229"/>
                        <a14:foregroundMark x1="28313" y1="2571" x2="41867" y2="1143"/>
                        <a14:foregroundMark x1="1205" y1="26857" x2="1205" y2="44857"/>
                        <a14:foregroundMark x1="27108" y1="0" x2="36446" y2="0"/>
                        <a14:backgroundMark x1="78614" y1="24000" x2="93675" y2="48857"/>
                      </a14:backgroundRemoval>
                    </a14:imgEffect>
                  </a14:imgLayer>
                </a14:imgProps>
              </a:ext>
              <a:ext uri="{28A0092B-C50C-407E-A947-70E740481C1C}">
                <a14:useLocalDpi xmlns:a14="http://schemas.microsoft.com/office/drawing/2010/main" val="0"/>
              </a:ext>
            </a:extLst>
          </a:blip>
          <a:srcRect/>
          <a:stretch>
            <a:fillRect/>
          </a:stretch>
        </p:blipFill>
        <p:spPr bwMode="auto">
          <a:xfrm rot="21427746">
            <a:off x="3782303" y="586429"/>
            <a:ext cx="721389" cy="565982"/>
          </a:xfrm>
          <a:prstGeom prst="rect">
            <a:avLst/>
          </a:prstGeom>
          <a:noFill/>
          <a:ln>
            <a:noFill/>
          </a:ln>
        </p:spPr>
      </p:pic>
      <p:sp>
        <p:nvSpPr>
          <p:cNvPr id="8" name="楕円 7">
            <a:extLst>
              <a:ext uri="{FF2B5EF4-FFF2-40B4-BE49-F238E27FC236}">
                <a16:creationId xmlns:a16="http://schemas.microsoft.com/office/drawing/2014/main" id="{06C39FB1-F5E9-470A-9B53-9B147CAB483F}"/>
              </a:ext>
            </a:extLst>
          </p:cNvPr>
          <p:cNvSpPr/>
          <p:nvPr/>
        </p:nvSpPr>
        <p:spPr>
          <a:xfrm>
            <a:off x="4191204" y="1036337"/>
            <a:ext cx="809139" cy="769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楕円 48">
            <a:extLst>
              <a:ext uri="{FF2B5EF4-FFF2-40B4-BE49-F238E27FC236}">
                <a16:creationId xmlns:a16="http://schemas.microsoft.com/office/drawing/2014/main" id="{57DAD22C-4F4D-42D5-9039-8B31120A4CFC}"/>
              </a:ext>
            </a:extLst>
          </p:cNvPr>
          <p:cNvSpPr/>
          <p:nvPr/>
        </p:nvSpPr>
        <p:spPr>
          <a:xfrm>
            <a:off x="5036320" y="1043374"/>
            <a:ext cx="809139" cy="7694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A078F307-EF47-43B4-9AC7-944DAFD1FC97}"/>
              </a:ext>
            </a:extLst>
          </p:cNvPr>
          <p:cNvPicPr>
            <a:picLocks noChangeAspect="1"/>
          </p:cNvPicPr>
          <p:nvPr/>
        </p:nvPicPr>
        <p:blipFill rotWithShape="1">
          <a:blip r:embed="rId16"/>
          <a:srcRect l="2646" t="1020" b="1"/>
          <a:stretch/>
        </p:blipFill>
        <p:spPr>
          <a:xfrm>
            <a:off x="316214" y="3454238"/>
            <a:ext cx="3791060" cy="2663360"/>
          </a:xfrm>
          <a:prstGeom prst="rect">
            <a:avLst/>
          </a:prstGeom>
        </p:spPr>
      </p:pic>
      <p:sp>
        <p:nvSpPr>
          <p:cNvPr id="14" name="テキスト ボックス 13">
            <a:extLst>
              <a:ext uri="{FF2B5EF4-FFF2-40B4-BE49-F238E27FC236}">
                <a16:creationId xmlns:a16="http://schemas.microsoft.com/office/drawing/2014/main" id="{3D0A0E28-0C9A-4339-AD87-04494F879F71}"/>
              </a:ext>
            </a:extLst>
          </p:cNvPr>
          <p:cNvSpPr txBox="1"/>
          <p:nvPr/>
        </p:nvSpPr>
        <p:spPr>
          <a:xfrm>
            <a:off x="248386" y="3158718"/>
            <a:ext cx="3669746" cy="338554"/>
          </a:xfrm>
          <a:prstGeom prst="rect">
            <a:avLst/>
          </a:prstGeom>
          <a:noFill/>
        </p:spPr>
        <p:txBody>
          <a:bodyPr wrap="square" rtlCol="0">
            <a:spAutoFit/>
          </a:bodyPr>
          <a:lstStyle/>
          <a:p>
            <a:r>
              <a:rPr kumimoji="1" lang="ja-JP" altLang="en-US" sz="1600" b="1" dirty="0"/>
              <a:t>年齢と閉経に伴う骨量の変化</a:t>
            </a:r>
            <a:r>
              <a:rPr lang="en-US" altLang="ja-JP" sz="1600" b="1" dirty="0"/>
              <a:t>(</a:t>
            </a:r>
            <a:r>
              <a:rPr lang="ja-JP" altLang="en-US" sz="1600" b="1" dirty="0"/>
              <a:t>概念図</a:t>
            </a:r>
            <a:r>
              <a:rPr lang="en-US" altLang="ja-JP" sz="1600" b="1" dirty="0"/>
              <a:t>)</a:t>
            </a:r>
            <a:endParaRPr kumimoji="1" lang="ja-JP" altLang="en-US" sz="1600" b="1" dirty="0"/>
          </a:p>
        </p:txBody>
      </p:sp>
      <p:sp>
        <p:nvSpPr>
          <p:cNvPr id="9" name="テキスト ボックス 8">
            <a:extLst>
              <a:ext uri="{FF2B5EF4-FFF2-40B4-BE49-F238E27FC236}">
                <a16:creationId xmlns:a16="http://schemas.microsoft.com/office/drawing/2014/main" id="{800F29BA-0556-49DD-85B5-8B1F05DAC731}"/>
              </a:ext>
            </a:extLst>
          </p:cNvPr>
          <p:cNvSpPr txBox="1"/>
          <p:nvPr/>
        </p:nvSpPr>
        <p:spPr>
          <a:xfrm>
            <a:off x="4484721" y="8816335"/>
            <a:ext cx="1645749" cy="709681"/>
          </a:xfrm>
          <a:prstGeom prst="rect">
            <a:avLst/>
          </a:prstGeom>
          <a:noFill/>
        </p:spPr>
        <p:txBody>
          <a:bodyPr wrap="square" rtlCol="0">
            <a:spAutoFit/>
          </a:bodyPr>
          <a:lstStyle/>
          <a:p>
            <a:r>
              <a:rPr lang="ja-JP" altLang="en-US" b="1" dirty="0"/>
              <a:t>子連れ受検できます★</a:t>
            </a:r>
          </a:p>
        </p:txBody>
      </p:sp>
      <p:sp>
        <p:nvSpPr>
          <p:cNvPr id="12" name="テキスト ボックス 11">
            <a:extLst>
              <a:ext uri="{FF2B5EF4-FFF2-40B4-BE49-F238E27FC236}">
                <a16:creationId xmlns:a16="http://schemas.microsoft.com/office/drawing/2014/main" id="{DE98108E-2183-43C8-A7D0-33747D46FACE}"/>
              </a:ext>
            </a:extLst>
          </p:cNvPr>
          <p:cNvSpPr txBox="1"/>
          <p:nvPr/>
        </p:nvSpPr>
        <p:spPr>
          <a:xfrm>
            <a:off x="4329573" y="9435399"/>
            <a:ext cx="1851016" cy="338554"/>
          </a:xfrm>
          <a:prstGeom prst="rect">
            <a:avLst/>
          </a:prstGeom>
          <a:noFill/>
        </p:spPr>
        <p:txBody>
          <a:bodyPr wrap="square" rtlCol="0">
            <a:spAutoFit/>
          </a:bodyPr>
          <a:lstStyle/>
          <a:p>
            <a:r>
              <a:rPr kumimoji="1" lang="ja-JP" altLang="en-US" sz="1600" u="sng" dirty="0"/>
              <a:t>保育はつきません</a:t>
            </a:r>
          </a:p>
        </p:txBody>
      </p:sp>
    </p:spTree>
    <p:extLst>
      <p:ext uri="{BB962C8B-B14F-4D97-AF65-F5344CB8AC3E}">
        <p14:creationId xmlns:p14="http://schemas.microsoft.com/office/powerpoint/2010/main" val="779290052"/>
      </p:ext>
    </p:extLst>
  </p:cSld>
  <p:clrMapOvr>
    <a:masterClrMapping/>
  </p:clrMapOvr>
</p:sld>
</file>

<file path=ppt/theme/theme1.xml><?xml version="1.0" encoding="utf-8"?>
<a:theme xmlns:a="http://schemas.openxmlformats.org/drawingml/2006/main" name="1_ガイド入りテンプレートサンプル20130531三木さん">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5.potx" id="{3F8E5C06-014F-4A13-A3C7-E133BECAFD1E}" vid="{BD152B00-4CFD-4022-8208-530F7579D79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51</Template>
  <TotalTime>0</TotalTime>
  <Words>266</Words>
  <Application>Microsoft Office PowerPoint</Application>
  <PresentationFormat>ユーザー設定</PresentationFormat>
  <Paragraphs>30</Paragraphs>
  <Slides>1</Slides>
  <Notes>0</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1</vt:i4>
      </vt:variant>
    </vt:vector>
  </HeadingPairs>
  <TitlesOfParts>
    <vt:vector size="14" baseType="lpstr">
      <vt:lpstr>HGPSoeiKakugothicUB</vt:lpstr>
      <vt:lpstr>HGP創英角ﾎﾟｯﾌﾟ体</vt:lpstr>
      <vt:lpstr>HG丸ｺﾞｼｯｸM-PRO</vt:lpstr>
      <vt:lpstr>HG創英角ﾎﾟｯﾌﾟ体</vt:lpstr>
      <vt:lpstr>Meiryo UI</vt:lpstr>
      <vt:lpstr>ＭＳ Ｐゴシック</vt:lpstr>
      <vt:lpstr>新細明體</vt:lpstr>
      <vt:lpstr>宋体</vt:lpstr>
      <vt:lpstr>メイリオ</vt:lpstr>
      <vt:lpstr>Arial</vt:lpstr>
      <vt:lpstr>Calibri</vt:lpstr>
      <vt:lpstr>Calibri Light</vt:lpstr>
      <vt:lpstr>1_ガイド入りテンプレートサンプル20130531三木さん</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2016-07-27T06:11:15Z</dcterms:created>
  <dcterms:modified xsi:type="dcterms:W3CDTF">2024-03-25T03:41:11Z</dcterms:modified>
</cp:coreProperties>
</file>