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52" r:id="rId1"/>
    <p:sldMasterId id="2147483931" r:id="rId2"/>
  </p:sldMasterIdLst>
  <p:notesMasterIdLst>
    <p:notesMasterId r:id="rId4"/>
  </p:notesMasterIdLst>
  <p:handoutMasterIdLst>
    <p:handoutMasterId r:id="rId5"/>
  </p:handoutMasterIdLst>
  <p:sldIdLst>
    <p:sldId id="877" r:id="rId3"/>
  </p:sldIdLst>
  <p:sldSz cx="9901238" cy="6858000"/>
  <p:notesSz cx="6735763" cy="9866313"/>
  <p:defaultTextStyle>
    <a:defPPr>
      <a:defRPr lang="en-US"/>
    </a:defPPr>
    <a:lvl1pPr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1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亜実香(matsumoto-amika.as9)" initials="松本" lastIdx="1" clrIdx="0">
    <p:extLst>
      <p:ext uri="{19B8F6BF-5375-455C-9EA6-DF929625EA0E}">
        <p15:presenceInfo xmlns:p15="http://schemas.microsoft.com/office/powerpoint/2012/main" userId="S-1-5-21-4175116151-3849908774-3845857867-531602" providerId="AD"/>
      </p:ext>
    </p:extLst>
  </p:cmAuthor>
  <p:cmAuthor id="2" name="井上 大地(inoue-daichi)" initials="井上" lastIdx="8" clrIdx="1">
    <p:extLst>
      <p:ext uri="{19B8F6BF-5375-455C-9EA6-DF929625EA0E}">
        <p15:presenceInfo xmlns:p15="http://schemas.microsoft.com/office/powerpoint/2012/main" userId="S-1-5-21-4175116151-3849908774-3845857867-344063" providerId="AD"/>
      </p:ext>
    </p:extLst>
  </p:cmAuthor>
  <p:cmAuthor id="3" name="PXU 佐藤 紀彦" initials="P佐紀" lastIdx="11" clrIdx="2">
    <p:extLst>
      <p:ext uri="{19B8F6BF-5375-455C-9EA6-DF929625EA0E}">
        <p15:presenceInfo xmlns:p15="http://schemas.microsoft.com/office/powerpoint/2012/main" userId="S::norihiko_sato@mri.co.jp::6feee558-c0d0-40d1-825f-dddb3817c0db" providerId="AD"/>
      </p:ext>
    </p:extLst>
  </p:cmAuthor>
  <p:cmAuthor id="4" name="PXU 小泉 直也" initials="P小直" lastIdx="1" clrIdx="3">
    <p:extLst>
      <p:ext uri="{19B8F6BF-5375-455C-9EA6-DF929625EA0E}">
        <p15:presenceInfo xmlns:p15="http://schemas.microsoft.com/office/powerpoint/2012/main" userId="S::naoya_koizumi@mri.co.jp::19ba88c7-5751-4304-ad37-6fce39eefe4f" providerId="AD"/>
      </p:ext>
    </p:extLst>
  </p:cmAuthor>
  <p:cmAuthor id="5" name="仲居 亮(nakai-ryou)" initials="仲居" lastIdx="48" clrIdx="4">
    <p:extLst>
      <p:ext uri="{19B8F6BF-5375-455C-9EA6-DF929625EA0E}">
        <p15:presenceInfo xmlns:p15="http://schemas.microsoft.com/office/powerpoint/2012/main" userId="S-1-5-21-4175116151-3849908774-3845857867-371929" providerId="AD"/>
      </p:ext>
    </p:extLst>
  </p:cmAuthor>
  <p:cmAuthor id="6" name="植竹 隼平(uetake-jumpei)" initials="植竹" lastIdx="7" clrIdx="5">
    <p:extLst>
      <p:ext uri="{19B8F6BF-5375-455C-9EA6-DF929625EA0E}">
        <p15:presenceInfo xmlns:p15="http://schemas.microsoft.com/office/powerpoint/2012/main" userId="S-1-5-21-4175116151-3849908774-3845857867-4022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66FF"/>
    <a:srgbClr val="0000FF"/>
    <a:srgbClr val="FF9999"/>
    <a:srgbClr val="0000CC"/>
    <a:srgbClr val="CCECFF"/>
    <a:srgbClr val="66CCFF"/>
    <a:srgbClr val="CCFFFF"/>
    <a:srgbClr val="3399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2" autoAdjust="0"/>
    <p:restoredTop sz="94901" autoAdjust="0"/>
  </p:normalViewPr>
  <p:slideViewPr>
    <p:cSldViewPr snapToGrid="0" showGuides="1">
      <p:cViewPr varScale="1">
        <p:scale>
          <a:sx n="72" d="100"/>
          <a:sy n="72" d="100"/>
        </p:scale>
        <p:origin x="1212" y="72"/>
      </p:cViewPr>
      <p:guideLst>
        <p:guide orient="horz" pos="2160"/>
        <p:guide pos="2880"/>
        <p:guide pos="3119"/>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p:scale>
          <a:sx n="100" d="100"/>
          <a:sy n="100" d="100"/>
        </p:scale>
        <p:origin x="1590" y="-14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2"/>
            <a:ext cx="2919356"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t" anchorCtr="0" compatLnSpc="1">
            <a:prstTxWarp prst="textNoShape">
              <a:avLst/>
            </a:prstTxWarp>
          </a:bodyPr>
          <a:lstStyle>
            <a:lvl1pPr defTabSz="925480">
              <a:lnSpc>
                <a:spcPct val="100000"/>
              </a:lnSpc>
              <a:spcBef>
                <a:spcPct val="0"/>
              </a:spcBef>
              <a:defRPr sz="1200"/>
            </a:lvl1pPr>
          </a:lstStyle>
          <a:p>
            <a:r>
              <a:rPr lang="ja-JP" altLang="en-US"/>
              <a:t>別紙</a:t>
            </a:r>
            <a:r>
              <a:rPr lang="en-US" altLang="ja-JP"/>
              <a:t>4</a:t>
            </a:r>
          </a:p>
        </p:txBody>
      </p:sp>
      <p:sp>
        <p:nvSpPr>
          <p:cNvPr id="33795" name="Rectangle 3"/>
          <p:cNvSpPr>
            <a:spLocks noGrp="1" noChangeArrowheads="1"/>
          </p:cNvSpPr>
          <p:nvPr>
            <p:ph type="dt" sz="quarter" idx="1"/>
          </p:nvPr>
        </p:nvSpPr>
        <p:spPr bwMode="auto">
          <a:xfrm>
            <a:off x="3816410" y="2"/>
            <a:ext cx="2919355"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t" anchorCtr="0" compatLnSpc="1">
            <a:prstTxWarp prst="textNoShape">
              <a:avLst/>
            </a:prstTxWarp>
          </a:bodyPr>
          <a:lstStyle>
            <a:lvl1pPr algn="r" defTabSz="925480">
              <a:lnSpc>
                <a:spcPct val="100000"/>
              </a:lnSpc>
              <a:spcBef>
                <a:spcPct val="0"/>
              </a:spcBef>
              <a:defRPr sz="1200"/>
            </a:lvl1pPr>
          </a:lstStyle>
          <a:p>
            <a:endParaRPr lang="en-US" altLang="ja-JP"/>
          </a:p>
        </p:txBody>
      </p:sp>
      <p:sp>
        <p:nvSpPr>
          <p:cNvPr id="33796" name="Rectangle 4"/>
          <p:cNvSpPr>
            <a:spLocks noGrp="1" noChangeArrowheads="1"/>
          </p:cNvSpPr>
          <p:nvPr>
            <p:ph type="ftr" sz="quarter" idx="2"/>
          </p:nvPr>
        </p:nvSpPr>
        <p:spPr bwMode="auto">
          <a:xfrm>
            <a:off x="0" y="9373629"/>
            <a:ext cx="2919356"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b" anchorCtr="0" compatLnSpc="1">
            <a:prstTxWarp prst="textNoShape">
              <a:avLst/>
            </a:prstTxWarp>
          </a:bodyPr>
          <a:lstStyle>
            <a:lvl1pPr defTabSz="925480">
              <a:lnSpc>
                <a:spcPct val="100000"/>
              </a:lnSpc>
              <a:spcBef>
                <a:spcPct val="0"/>
              </a:spcBef>
              <a:defRPr sz="1200"/>
            </a:lvl1pPr>
          </a:lstStyle>
          <a:p>
            <a:endParaRPr lang="en-US" altLang="ja-JP"/>
          </a:p>
        </p:txBody>
      </p:sp>
      <p:sp>
        <p:nvSpPr>
          <p:cNvPr id="33797" name="Rectangle 5"/>
          <p:cNvSpPr>
            <a:spLocks noGrp="1" noChangeArrowheads="1"/>
          </p:cNvSpPr>
          <p:nvPr>
            <p:ph type="sldNum" sz="quarter" idx="3"/>
          </p:nvPr>
        </p:nvSpPr>
        <p:spPr bwMode="auto">
          <a:xfrm>
            <a:off x="3816410" y="9373629"/>
            <a:ext cx="2919355"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b" anchorCtr="0" compatLnSpc="1">
            <a:prstTxWarp prst="textNoShape">
              <a:avLst/>
            </a:prstTxWarp>
          </a:bodyPr>
          <a:lstStyle>
            <a:lvl1pPr algn="r" defTabSz="925480">
              <a:lnSpc>
                <a:spcPct val="100000"/>
              </a:lnSpc>
              <a:spcBef>
                <a:spcPct val="0"/>
              </a:spcBef>
              <a:defRPr sz="1200"/>
            </a:lvl1pPr>
          </a:lstStyle>
          <a:p>
            <a:fld id="{D0CDE25A-1F61-494A-BEE2-63E86F89CAF4}" type="slidenum">
              <a:rPr lang="ja-JP" altLang="en-US"/>
              <a:pPr/>
              <a:t>‹#›</a:t>
            </a:fld>
            <a:endParaRPr lang="en-US" altLang="ja-JP"/>
          </a:p>
        </p:txBody>
      </p:sp>
    </p:spTree>
    <p:extLst>
      <p:ext uri="{BB962C8B-B14F-4D97-AF65-F5344CB8AC3E}">
        <p14:creationId xmlns:p14="http://schemas.microsoft.com/office/powerpoint/2010/main" val="16823461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2"/>
            <a:ext cx="2919356"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t" anchorCtr="0" compatLnSpc="1">
            <a:prstTxWarp prst="textNoShape">
              <a:avLst/>
            </a:prstTxWarp>
          </a:bodyPr>
          <a:lstStyle>
            <a:lvl1pPr defTabSz="925480">
              <a:lnSpc>
                <a:spcPct val="100000"/>
              </a:lnSpc>
              <a:spcBef>
                <a:spcPct val="0"/>
              </a:spcBef>
              <a:defRPr sz="1200"/>
            </a:lvl1pPr>
          </a:lstStyle>
          <a:p>
            <a:r>
              <a:rPr lang="ja-JP" altLang="en-US"/>
              <a:t>別紙</a:t>
            </a:r>
            <a:r>
              <a:rPr lang="en-US" altLang="ja-JP"/>
              <a:t>4</a:t>
            </a:r>
          </a:p>
        </p:txBody>
      </p:sp>
      <p:sp>
        <p:nvSpPr>
          <p:cNvPr id="21507" name="Rectangle 3"/>
          <p:cNvSpPr>
            <a:spLocks noGrp="1" noChangeArrowheads="1"/>
          </p:cNvSpPr>
          <p:nvPr>
            <p:ph type="dt" idx="1"/>
          </p:nvPr>
        </p:nvSpPr>
        <p:spPr bwMode="auto">
          <a:xfrm>
            <a:off x="3816410" y="2"/>
            <a:ext cx="2919355"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t" anchorCtr="0" compatLnSpc="1">
            <a:prstTxWarp prst="textNoShape">
              <a:avLst/>
            </a:prstTxWarp>
          </a:bodyPr>
          <a:lstStyle>
            <a:lvl1pPr algn="r" defTabSz="925480">
              <a:lnSpc>
                <a:spcPct val="100000"/>
              </a:lnSpc>
              <a:spcBef>
                <a:spcPct val="0"/>
              </a:spcBef>
              <a:defRPr sz="1200"/>
            </a:lvl1pPr>
          </a:lstStyle>
          <a:p>
            <a:endParaRPr lang="en-US" altLang="ja-JP"/>
          </a:p>
        </p:txBody>
      </p:sp>
      <p:sp>
        <p:nvSpPr>
          <p:cNvPr id="21508" name="Rectangle 4"/>
          <p:cNvSpPr>
            <a:spLocks noGrp="1" noRot="1" noChangeAspect="1" noChangeArrowheads="1" noTextEdit="1"/>
          </p:cNvSpPr>
          <p:nvPr>
            <p:ph type="sldImg" idx="2"/>
          </p:nvPr>
        </p:nvSpPr>
        <p:spPr bwMode="auto">
          <a:xfrm>
            <a:off x="700088" y="741363"/>
            <a:ext cx="5337175" cy="36972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897053" y="4686815"/>
            <a:ext cx="4941658" cy="4438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1510" name="Rectangle 6"/>
          <p:cNvSpPr>
            <a:spLocks noGrp="1" noChangeArrowheads="1"/>
          </p:cNvSpPr>
          <p:nvPr>
            <p:ph type="ftr" sz="quarter" idx="4"/>
          </p:nvPr>
        </p:nvSpPr>
        <p:spPr bwMode="auto">
          <a:xfrm>
            <a:off x="0" y="9373629"/>
            <a:ext cx="2919356"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b" anchorCtr="0" compatLnSpc="1">
            <a:prstTxWarp prst="textNoShape">
              <a:avLst/>
            </a:prstTxWarp>
          </a:bodyPr>
          <a:lstStyle>
            <a:lvl1pPr defTabSz="925480">
              <a:lnSpc>
                <a:spcPct val="100000"/>
              </a:lnSpc>
              <a:spcBef>
                <a:spcPct val="0"/>
              </a:spcBef>
              <a:defRPr sz="1200"/>
            </a:lvl1pPr>
          </a:lstStyle>
          <a:p>
            <a:endParaRPr lang="en-US" altLang="ja-JP"/>
          </a:p>
        </p:txBody>
      </p:sp>
      <p:sp>
        <p:nvSpPr>
          <p:cNvPr id="21511" name="Rectangle 7"/>
          <p:cNvSpPr>
            <a:spLocks noGrp="1" noChangeArrowheads="1"/>
          </p:cNvSpPr>
          <p:nvPr>
            <p:ph type="sldNum" sz="quarter" idx="5"/>
          </p:nvPr>
        </p:nvSpPr>
        <p:spPr bwMode="auto">
          <a:xfrm>
            <a:off x="3816410" y="9373629"/>
            <a:ext cx="2919355"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b" anchorCtr="0" compatLnSpc="1">
            <a:prstTxWarp prst="textNoShape">
              <a:avLst/>
            </a:prstTxWarp>
          </a:bodyPr>
          <a:lstStyle>
            <a:lvl1pPr algn="r" defTabSz="925480">
              <a:lnSpc>
                <a:spcPct val="100000"/>
              </a:lnSpc>
              <a:spcBef>
                <a:spcPct val="0"/>
              </a:spcBef>
              <a:defRPr sz="1200"/>
            </a:lvl1pPr>
          </a:lstStyle>
          <a:p>
            <a:fld id="{51A9248F-F1FB-4468-B82F-9E2E8BE31230}" type="slidenum">
              <a:rPr lang="ja-JP" altLang="en-US"/>
              <a:pPr/>
              <a:t>‹#›</a:t>
            </a:fld>
            <a:endParaRPr lang="en-US" altLang="ja-JP"/>
          </a:p>
        </p:txBody>
      </p:sp>
    </p:spTree>
    <p:extLst>
      <p:ext uri="{BB962C8B-B14F-4D97-AF65-F5344CB8AC3E}">
        <p14:creationId xmlns:p14="http://schemas.microsoft.com/office/powerpoint/2010/main" val="295900541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0250" y="1341438"/>
            <a:ext cx="5224463" cy="3619500"/>
          </a:xfrm>
        </p:spPr>
      </p:sp>
      <p:sp>
        <p:nvSpPr>
          <p:cNvPr id="3" name="ノート プレースホルダー 2"/>
          <p:cNvSpPr>
            <a:spLocks noGrp="1"/>
          </p:cNvSpPr>
          <p:nvPr>
            <p:ph type="body" idx="1"/>
          </p:nvPr>
        </p:nvSpPr>
        <p:spPr/>
        <p:txBody>
          <a:bodyPr/>
          <a:lstStyle/>
          <a:p>
            <a:endParaRPr lang="en-US" altLang="ja-JP" sz="900" dirty="0"/>
          </a:p>
        </p:txBody>
      </p:sp>
    </p:spTree>
    <p:extLst>
      <p:ext uri="{BB962C8B-B14F-4D97-AF65-F5344CB8AC3E}">
        <p14:creationId xmlns:p14="http://schemas.microsoft.com/office/powerpoint/2010/main" val="2349960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dirty="0"/>
              <a:t>【</a:t>
            </a:r>
            <a:r>
              <a:rPr kumimoji="1" lang="ja-JP" altLang="en-US" dirty="0"/>
              <a:t>参考資料１</a:t>
            </a:r>
            <a:r>
              <a:rPr kumimoji="1" lang="en-US" altLang="ja-JP" dirty="0"/>
              <a:t>】</a:t>
            </a:r>
            <a:endParaRPr kumimoji="1" lang="ja-JP" altLang="en-US" dirty="0"/>
          </a:p>
        </p:txBody>
      </p:sp>
      <p:sp>
        <p:nvSpPr>
          <p:cNvPr id="6" name="スライド番号プレースホルダー 5"/>
          <p:cNvSpPr>
            <a:spLocks noGrp="1"/>
          </p:cNvSpPr>
          <p:nvPr>
            <p:ph type="sldNum" sz="quarter" idx="12"/>
          </p:nvPr>
        </p:nvSpPr>
        <p:spPr/>
        <p:txBody>
          <a:bodyPr/>
          <a:lstStyle/>
          <a:p>
            <a:fld id="{98D5D5BF-2E7C-49F8-974A-470AFCAB753F}" type="slidenum">
              <a:rPr kumimoji="1" lang="ja-JP" altLang="en-US" smtClean="0"/>
              <a:t>‹#›</a:t>
            </a:fld>
            <a:endParaRPr kumimoji="1" lang="ja-JP" altLang="en-US" dirty="0"/>
          </a:p>
        </p:txBody>
      </p:sp>
    </p:spTree>
    <p:extLst>
      <p:ext uri="{BB962C8B-B14F-4D97-AF65-F5344CB8AC3E}">
        <p14:creationId xmlns:p14="http://schemas.microsoft.com/office/powerpoint/2010/main" val="67358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9B920A8-297C-4671-AB3E-DFB06726C105}"/>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167EAE78-9F73-4730-A2A7-1586454B691A}"/>
              </a:ext>
            </a:extLst>
          </p:cNvPr>
          <p:cNvSpPr>
            <a:spLocks noGrp="1"/>
          </p:cNvSpPr>
          <p:nvPr>
            <p:ph type="ftr" sz="quarter" idx="11"/>
          </p:nvPr>
        </p:nvSpPr>
        <p:spPr/>
        <p:txBody>
          <a:bodyPr/>
          <a:lstStyle/>
          <a:p>
            <a:r>
              <a:rPr kumimoji="1" lang="en-US" altLang="ja-JP"/>
              <a:t>【</a:t>
            </a:r>
            <a:r>
              <a:rPr kumimoji="1" lang="ja-JP" altLang="en-US"/>
              <a:t>参考資料１</a:t>
            </a:r>
            <a:r>
              <a:rPr kumimoji="1" lang="en-US" altLang="ja-JP"/>
              <a:t>】</a:t>
            </a:r>
            <a:endParaRPr kumimoji="1" lang="ja-JP" altLang="en-US"/>
          </a:p>
        </p:txBody>
      </p:sp>
      <p:sp>
        <p:nvSpPr>
          <p:cNvPr id="9" name="スライド番号プレースホルダー 8">
            <a:extLst>
              <a:ext uri="{FF2B5EF4-FFF2-40B4-BE49-F238E27FC236}">
                <a16:creationId xmlns:a16="http://schemas.microsoft.com/office/drawing/2014/main" id="{155AE354-1EF9-4615-AA2D-37B56E08EB38}"/>
              </a:ext>
            </a:extLst>
          </p:cNvPr>
          <p:cNvSpPr>
            <a:spLocks noGrp="1"/>
          </p:cNvSpPr>
          <p:nvPr>
            <p:ph type="sldNum" sz="quarter" idx="12"/>
          </p:nvPr>
        </p:nvSpPr>
        <p:spPr/>
        <p:txBody>
          <a:body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6089734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0638"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2"/>
            <a:ext cx="8910638"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52"/>
            <a:ext cx="2309813" cy="365125"/>
          </a:xfrm>
          <a:prstGeom prst="rect">
            <a:avLst/>
          </a:prstGeom>
        </p:spPr>
        <p:txBody>
          <a:bodyPr vert="horz" lIns="91440" tIns="45720" rIns="91440" bIns="45720" rtlCol="0" anchor="ctr"/>
          <a:lstStyle>
            <a:lvl1pPr algn="l">
              <a:defRPr sz="1199">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2963" y="6356352"/>
            <a:ext cx="3135312" cy="365125"/>
          </a:xfrm>
          <a:prstGeom prst="rect">
            <a:avLst/>
          </a:prstGeom>
        </p:spPr>
        <p:txBody>
          <a:bodyPr vert="horz" lIns="91440" tIns="45720" rIns="91440" bIns="45720" rtlCol="0" anchor="ctr"/>
          <a:lstStyle>
            <a:lvl1pPr algn="ctr">
              <a:defRPr sz="1199">
                <a:solidFill>
                  <a:schemeClr val="tx1">
                    <a:tint val="75000"/>
                  </a:schemeClr>
                </a:solidFill>
              </a:defRPr>
            </a:lvl1pPr>
          </a:lstStyle>
          <a:p>
            <a:r>
              <a:rPr kumimoji="1" lang="en-US" altLang="ja-JP"/>
              <a:t>【</a:t>
            </a:r>
            <a:r>
              <a:rPr kumimoji="1" lang="ja-JP" altLang="en-US"/>
              <a:t>参考</a:t>
            </a:r>
            <a:r>
              <a:rPr kumimoji="1" lang="ja-JP" altLang="en-US" dirty="0"/>
              <a:t>資料１</a:t>
            </a:r>
            <a:r>
              <a:rPr kumimoji="1" lang="en-US" altLang="ja-JP" dirty="0"/>
              <a:t>】</a:t>
            </a:r>
            <a:endParaRPr kumimoji="1" lang="ja-JP" altLang="en-US" dirty="0"/>
          </a:p>
        </p:txBody>
      </p:sp>
      <p:sp>
        <p:nvSpPr>
          <p:cNvPr id="6" name="スライド番号プレースホルダー 5"/>
          <p:cNvSpPr>
            <a:spLocks noGrp="1"/>
          </p:cNvSpPr>
          <p:nvPr>
            <p:ph type="sldNum" sz="quarter" idx="4"/>
          </p:nvPr>
        </p:nvSpPr>
        <p:spPr>
          <a:xfrm>
            <a:off x="7096125" y="6356352"/>
            <a:ext cx="2309813" cy="365125"/>
          </a:xfrm>
          <a:prstGeom prst="rect">
            <a:avLst/>
          </a:prstGeom>
        </p:spPr>
        <p:txBody>
          <a:bodyPr vert="horz" lIns="91440" tIns="45720" rIns="91440" bIns="45720" rtlCol="0" anchor="ctr"/>
          <a:lstStyle>
            <a:lvl1pPr algn="r">
              <a:defRPr sz="1199">
                <a:solidFill>
                  <a:schemeClr val="tx1">
                    <a:tint val="75000"/>
                  </a:schemeClr>
                </a:solidFill>
              </a:defRPr>
            </a:lvl1p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1533894804"/>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ctr" defTabSz="913943" rtl="0" eaLnBrk="1" latinLnBrk="0" hangingPunct="1">
        <a:spcBef>
          <a:spcPct val="0"/>
        </a:spcBef>
        <a:buNone/>
        <a:defRPr kumimoji="1" sz="4398" kern="1200">
          <a:solidFill>
            <a:schemeClr val="tx1"/>
          </a:solidFill>
          <a:latin typeface="+mj-lt"/>
          <a:ea typeface="+mj-ea"/>
          <a:cs typeface="+mj-cs"/>
        </a:defRPr>
      </a:lvl1pPr>
    </p:titleStyle>
    <p:bodyStyle>
      <a:lvl1pPr marL="342729" indent="-342729" algn="l" defTabSz="913943" rtl="0" eaLnBrk="1" latinLnBrk="0" hangingPunct="1">
        <a:spcBef>
          <a:spcPct val="20000"/>
        </a:spcBef>
        <a:buFont typeface="Arial" panose="020B0604020202020204" pitchFamily="34" charset="0"/>
        <a:buChar char="•"/>
        <a:defRPr kumimoji="1" sz="3198" kern="1200">
          <a:solidFill>
            <a:schemeClr val="tx1"/>
          </a:solidFill>
          <a:latin typeface="+mn-lt"/>
          <a:ea typeface="+mn-ea"/>
          <a:cs typeface="+mn-cs"/>
        </a:defRPr>
      </a:lvl1pPr>
      <a:lvl2pPr marL="742579" indent="-285607" algn="l" defTabSz="913943"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2pPr>
      <a:lvl3pPr marL="1142429" indent="-228486" algn="l" defTabSz="913943" rtl="0" eaLnBrk="1" latinLnBrk="0" hangingPunct="1">
        <a:spcBef>
          <a:spcPct val="20000"/>
        </a:spcBef>
        <a:buFont typeface="Arial" panose="020B0604020202020204" pitchFamily="34" charset="0"/>
        <a:buChar char="•"/>
        <a:defRPr kumimoji="1" sz="2399" kern="1200">
          <a:solidFill>
            <a:schemeClr val="tx1"/>
          </a:solidFill>
          <a:latin typeface="+mn-lt"/>
          <a:ea typeface="+mn-ea"/>
          <a:cs typeface="+mn-cs"/>
        </a:defRPr>
      </a:lvl3pPr>
      <a:lvl4pPr marL="1599400"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4pPr>
      <a:lvl5pPr marL="2056371"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5pPr>
      <a:lvl6pPr marL="2513343"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314"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286"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4257"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0638"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2"/>
            <a:ext cx="8910638"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52"/>
            <a:ext cx="2309813" cy="365125"/>
          </a:xfrm>
          <a:prstGeom prst="rect">
            <a:avLst/>
          </a:prstGeom>
        </p:spPr>
        <p:txBody>
          <a:bodyPr vert="horz" lIns="91440" tIns="45720" rIns="91440" bIns="45720" rtlCol="0" anchor="ctr"/>
          <a:lstStyle>
            <a:lvl1pPr algn="l">
              <a:defRPr sz="1199">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2963" y="6356352"/>
            <a:ext cx="3135312" cy="365125"/>
          </a:xfrm>
          <a:prstGeom prst="rect">
            <a:avLst/>
          </a:prstGeom>
        </p:spPr>
        <p:txBody>
          <a:bodyPr vert="horz" lIns="91440" tIns="45720" rIns="91440" bIns="45720" rtlCol="0" anchor="ctr"/>
          <a:lstStyle>
            <a:lvl1pPr algn="ctr">
              <a:defRPr sz="1199">
                <a:solidFill>
                  <a:schemeClr val="tx1">
                    <a:tint val="75000"/>
                  </a:schemeClr>
                </a:solidFill>
              </a:defRPr>
            </a:lvl1pPr>
          </a:lstStyle>
          <a:p>
            <a:r>
              <a:rPr kumimoji="1" lang="en-US" altLang="ja-JP"/>
              <a:t>【</a:t>
            </a:r>
            <a:r>
              <a:rPr kumimoji="1" lang="ja-JP" altLang="en-US"/>
              <a:t>参考資料１</a:t>
            </a:r>
            <a:r>
              <a:rPr kumimoji="1" lang="en-US" altLang="ja-JP"/>
              <a:t>】</a:t>
            </a:r>
            <a:endParaRPr kumimoji="1" lang="ja-JP" altLang="en-US"/>
          </a:p>
        </p:txBody>
      </p:sp>
      <p:sp>
        <p:nvSpPr>
          <p:cNvPr id="6" name="スライド番号プレースホルダー 5"/>
          <p:cNvSpPr>
            <a:spLocks noGrp="1"/>
          </p:cNvSpPr>
          <p:nvPr>
            <p:ph type="sldNum" sz="quarter" idx="4"/>
          </p:nvPr>
        </p:nvSpPr>
        <p:spPr>
          <a:xfrm>
            <a:off x="7096125" y="6356352"/>
            <a:ext cx="2309813" cy="365125"/>
          </a:xfrm>
          <a:prstGeom prst="rect">
            <a:avLst/>
          </a:prstGeom>
        </p:spPr>
        <p:txBody>
          <a:bodyPr vert="horz" lIns="91440" tIns="45720" rIns="91440" bIns="45720" rtlCol="0" anchor="ctr"/>
          <a:lstStyle>
            <a:lvl1pPr algn="r">
              <a:defRPr sz="1199">
                <a:solidFill>
                  <a:schemeClr val="tx1">
                    <a:tint val="75000"/>
                  </a:schemeClr>
                </a:solidFill>
              </a:defRPr>
            </a:lvl1p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2873409899"/>
      </p:ext>
    </p:extLst>
  </p:cSld>
  <p:clrMap bg1="lt1" tx1="dk1" bg2="lt2" tx2="dk2" accent1="accent1" accent2="accent2" accent3="accent3" accent4="accent4" accent5="accent5" accent6="accent6" hlink="hlink" folHlink="folHlink"/>
  <p:sldLayoutIdLst>
    <p:sldLayoutId id="2147483933" r:id="rId1"/>
  </p:sldLayoutIdLst>
  <p:hf hdr="0" ftr="0" dt="0"/>
  <p:txStyles>
    <p:titleStyle>
      <a:lvl1pPr algn="ctr" defTabSz="913943" rtl="0" eaLnBrk="1" latinLnBrk="0" hangingPunct="1">
        <a:spcBef>
          <a:spcPct val="0"/>
        </a:spcBef>
        <a:buNone/>
        <a:defRPr kumimoji="1" sz="4398" kern="1200">
          <a:solidFill>
            <a:schemeClr val="tx1"/>
          </a:solidFill>
          <a:latin typeface="+mj-lt"/>
          <a:ea typeface="+mj-ea"/>
          <a:cs typeface="+mj-cs"/>
        </a:defRPr>
      </a:lvl1pPr>
    </p:titleStyle>
    <p:bodyStyle>
      <a:lvl1pPr marL="342729" indent="-342729" algn="l" defTabSz="913943" rtl="0" eaLnBrk="1" latinLnBrk="0" hangingPunct="1">
        <a:spcBef>
          <a:spcPct val="20000"/>
        </a:spcBef>
        <a:buFont typeface="Arial" panose="020B0604020202020204" pitchFamily="34" charset="0"/>
        <a:buChar char="•"/>
        <a:defRPr kumimoji="1" sz="3198" kern="1200">
          <a:solidFill>
            <a:schemeClr val="tx1"/>
          </a:solidFill>
          <a:latin typeface="+mn-lt"/>
          <a:ea typeface="+mn-ea"/>
          <a:cs typeface="+mn-cs"/>
        </a:defRPr>
      </a:lvl1pPr>
      <a:lvl2pPr marL="742579" indent="-285607" algn="l" defTabSz="913943"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2pPr>
      <a:lvl3pPr marL="1142429" indent="-228486" algn="l" defTabSz="913943" rtl="0" eaLnBrk="1" latinLnBrk="0" hangingPunct="1">
        <a:spcBef>
          <a:spcPct val="20000"/>
        </a:spcBef>
        <a:buFont typeface="Arial" panose="020B0604020202020204" pitchFamily="34" charset="0"/>
        <a:buChar char="•"/>
        <a:defRPr kumimoji="1" sz="2399" kern="1200">
          <a:solidFill>
            <a:schemeClr val="tx1"/>
          </a:solidFill>
          <a:latin typeface="+mn-lt"/>
          <a:ea typeface="+mn-ea"/>
          <a:cs typeface="+mn-cs"/>
        </a:defRPr>
      </a:lvl3pPr>
      <a:lvl4pPr marL="1599400"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4pPr>
      <a:lvl5pPr marL="2056371"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5pPr>
      <a:lvl6pPr marL="2513343"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314"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286"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4257"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4762" y="915"/>
            <a:ext cx="9891719" cy="352154"/>
          </a:xfrm>
          <a:prstGeom prst="rect">
            <a:avLst/>
          </a:prstGeom>
          <a:solidFill>
            <a:srgbClr val="0070C0"/>
          </a:solidFill>
          <a:ln>
            <a:noFill/>
          </a:ln>
          <a:effectLst/>
        </p:spPr>
        <p:txBody>
          <a:bodyPr vert="horz" wrap="square" lIns="0" tIns="0" rIns="0" bIns="0" numCol="1" rtlCol="0" anchor="ctr" anchorCtr="0" compatLnSpc="1">
            <a:prstTxWarp prst="textNoShape">
              <a:avLst/>
            </a:prstTxWarp>
            <a:noAutofit/>
          </a:bodyPr>
          <a:lstStyle>
            <a:lvl1pPr algn="ctr" defTabSz="987369" rtl="0" eaLnBrk="1" latinLnBrk="0" hangingPunct="1">
              <a:spcBef>
                <a:spcPct val="0"/>
              </a:spcBef>
              <a:buNone/>
              <a:defRPr kumimoji="1" sz="4751" kern="1200">
                <a:solidFill>
                  <a:schemeClr val="tx1"/>
                </a:solidFill>
                <a:latin typeface="+mj-lt"/>
                <a:ea typeface="+mj-ea"/>
                <a:cs typeface="+mj-cs"/>
              </a:defRPr>
            </a:lvl1pPr>
          </a:lstStyle>
          <a:p>
            <a:pPr lvl="0" defTabSz="493305" fontAlgn="ctr">
              <a:lnSpc>
                <a:spcPct val="100000"/>
              </a:lnSpc>
              <a:spcAft>
                <a:spcPts val="864"/>
              </a:spcAft>
              <a:defRPr/>
            </a:pPr>
            <a:r>
              <a:rPr lang="ja-JP" altLang="en-US" sz="1997" dirty="0">
                <a:solidFill>
                  <a:sysClr val="window" lastClr="FFFFFF"/>
                </a:solidFill>
                <a:latin typeface="Meiryo UI" panose="020B0604030504040204" pitchFamily="50" charset="-128"/>
                <a:ea typeface="Meiryo UI" panose="020B0604030504040204" pitchFamily="50" charset="-128"/>
                <a:cs typeface="Microsoft GothicNeo" panose="020B0503020000020004" pitchFamily="34" charset="-127"/>
              </a:rPr>
              <a:t>「システム利用申請様式」の記載要領</a:t>
            </a:r>
          </a:p>
        </p:txBody>
      </p:sp>
      <p:sp>
        <p:nvSpPr>
          <p:cNvPr id="22" name="スライド番号プレースホルダー 15"/>
          <p:cNvSpPr txBox="1">
            <a:spLocks/>
          </p:cNvSpPr>
          <p:nvPr/>
        </p:nvSpPr>
        <p:spPr>
          <a:xfrm>
            <a:off x="7604128" y="6573561"/>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1</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3943359425"/>
              </p:ext>
            </p:extLst>
          </p:nvPr>
        </p:nvGraphicFramePr>
        <p:xfrm>
          <a:off x="144619" y="1852174"/>
          <a:ext cx="9648000" cy="4244040"/>
        </p:xfrm>
        <a:graphic>
          <a:graphicData uri="http://schemas.openxmlformats.org/drawingml/2006/table">
            <a:tbl>
              <a:tblPr firstRow="1" bandRow="1">
                <a:tableStyleId>{912C8C85-51F0-491E-9774-3900AFEF0FD7}</a:tableStyleId>
              </a:tblPr>
              <a:tblGrid>
                <a:gridCol w="1008000">
                  <a:extLst>
                    <a:ext uri="{9D8B030D-6E8A-4147-A177-3AD203B41FA5}">
                      <a16:colId xmlns:a16="http://schemas.microsoft.com/office/drawing/2014/main" val="2563650744"/>
                    </a:ext>
                  </a:extLst>
                </a:gridCol>
                <a:gridCol w="1152000">
                  <a:extLst>
                    <a:ext uri="{9D8B030D-6E8A-4147-A177-3AD203B41FA5}">
                      <a16:colId xmlns:a16="http://schemas.microsoft.com/office/drawing/2014/main" val="3936535541"/>
                    </a:ext>
                  </a:extLst>
                </a:gridCol>
                <a:gridCol w="1800000">
                  <a:extLst>
                    <a:ext uri="{9D8B030D-6E8A-4147-A177-3AD203B41FA5}">
                      <a16:colId xmlns:a16="http://schemas.microsoft.com/office/drawing/2014/main" val="2334826589"/>
                    </a:ext>
                  </a:extLst>
                </a:gridCol>
                <a:gridCol w="1800000">
                  <a:extLst>
                    <a:ext uri="{9D8B030D-6E8A-4147-A177-3AD203B41FA5}">
                      <a16:colId xmlns:a16="http://schemas.microsoft.com/office/drawing/2014/main" val="3066490571"/>
                    </a:ext>
                  </a:extLst>
                </a:gridCol>
                <a:gridCol w="3888000">
                  <a:extLst>
                    <a:ext uri="{9D8B030D-6E8A-4147-A177-3AD203B41FA5}">
                      <a16:colId xmlns:a16="http://schemas.microsoft.com/office/drawing/2014/main" val="864401349"/>
                    </a:ext>
                  </a:extLst>
                </a:gridCol>
              </a:tblGrid>
              <a:tr h="216000">
                <a:tc rowSpan="2">
                  <a:txBody>
                    <a:bodyPr/>
                    <a:lstStyle/>
                    <a:p>
                      <a:pPr algn="ctr"/>
                      <a:r>
                        <a:rPr kumimoji="1" lang="ja-JP" altLang="en-US" sz="1050" dirty="0">
                          <a:latin typeface="Meiryo UI" panose="020B0604030504040204" pitchFamily="50" charset="-128"/>
                          <a:ea typeface="Meiryo UI" panose="020B0604030504040204" pitchFamily="50" charset="-128"/>
                        </a:rPr>
                        <a:t>様式</a:t>
                      </a:r>
                      <a:r>
                        <a:rPr kumimoji="1" lang="en-US" altLang="ja-JP" sz="1050" dirty="0">
                          <a:latin typeface="Meiryo UI" panose="020B0604030504040204" pitchFamily="50" charset="-128"/>
                          <a:ea typeface="Meiryo UI" panose="020B0604030504040204" pitchFamily="50" charset="-128"/>
                        </a:rPr>
                        <a:t>E</a:t>
                      </a:r>
                      <a:r>
                        <a:rPr kumimoji="1" lang="ja-JP" altLang="en-US" sz="1050" dirty="0">
                          <a:latin typeface="Meiryo UI" panose="020B0604030504040204" pitchFamily="50" charset="-128"/>
                          <a:ea typeface="Meiryo UI" panose="020B0604030504040204" pitchFamily="50" charset="-128"/>
                        </a:rPr>
                        <a:t>列「所属機関分類コード」</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rowSpan="2">
                  <a:txBody>
                    <a:bodyPr/>
                    <a:lstStyle/>
                    <a:p>
                      <a:pPr algn="ctr"/>
                      <a:r>
                        <a:rPr kumimoji="1" lang="ja-JP" altLang="en-US" sz="1050" dirty="0">
                          <a:latin typeface="Meiryo UI" panose="020B0604030504040204" pitchFamily="50" charset="-128"/>
                          <a:ea typeface="Meiryo UI" panose="020B0604030504040204" pitchFamily="50" charset="-128"/>
                        </a:rPr>
                        <a:t>様式</a:t>
                      </a:r>
                      <a:r>
                        <a:rPr kumimoji="1" lang="en-US" altLang="ja-JP" sz="1050" dirty="0">
                          <a:latin typeface="Meiryo UI" panose="020B0604030504040204" pitchFamily="50" charset="-128"/>
                          <a:ea typeface="Meiryo UI" panose="020B0604030504040204" pitchFamily="50" charset="-128"/>
                        </a:rPr>
                        <a:t>I</a:t>
                      </a:r>
                      <a:r>
                        <a:rPr kumimoji="1" lang="ja-JP" altLang="en-US" sz="1050" dirty="0">
                          <a:latin typeface="Meiryo UI" panose="020B0604030504040204" pitchFamily="50" charset="-128"/>
                          <a:ea typeface="Meiryo UI" panose="020B0604030504040204" pitchFamily="50" charset="-128"/>
                        </a:rPr>
                        <a:t>列</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「中核市コード」</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rowSpan="2">
                  <a:txBody>
                    <a:bodyPr/>
                    <a:lstStyle/>
                    <a:p>
                      <a:pPr algn="ctr"/>
                      <a:r>
                        <a:rPr kumimoji="1" lang="ja-JP" altLang="en-US" sz="1050" dirty="0">
                          <a:latin typeface="Meiryo UI" panose="020B0604030504040204" pitchFamily="50" charset="-128"/>
                          <a:ea typeface="Meiryo UI" panose="020B0604030504040204" pitchFamily="50" charset="-128"/>
                        </a:rPr>
                        <a:t>様式</a:t>
                      </a:r>
                      <a:r>
                        <a:rPr kumimoji="1" lang="en-US" altLang="ja-JP" sz="1050" dirty="0">
                          <a:latin typeface="Meiryo UI" panose="020B0604030504040204" pitchFamily="50" charset="-128"/>
                          <a:ea typeface="Meiryo UI" panose="020B0604030504040204" pitchFamily="50" charset="-128"/>
                        </a:rPr>
                        <a:t>K</a:t>
                      </a:r>
                      <a:r>
                        <a:rPr kumimoji="1" lang="ja-JP" altLang="en-US" sz="1050" dirty="0">
                          <a:latin typeface="Meiryo UI" panose="020B0604030504040204" pitchFamily="50" charset="-128"/>
                          <a:ea typeface="Meiryo UI" panose="020B0604030504040204" pitchFamily="50" charset="-128"/>
                        </a:rPr>
                        <a:t>列</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「保健所コード」</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gridSpan="2">
                  <a:txBody>
                    <a:bodyPr/>
                    <a:lstStyle/>
                    <a:p>
                      <a:pPr algn="ctr"/>
                      <a:r>
                        <a:rPr kumimoji="1" lang="ja-JP" altLang="en-US" sz="1050" dirty="0">
                          <a:latin typeface="Meiryo UI" panose="020B0604030504040204" pitchFamily="50" charset="-128"/>
                          <a:ea typeface="Meiryo UI" panose="020B0604030504040204" pitchFamily="50" charset="-128"/>
                        </a:rPr>
                        <a:t>様式</a:t>
                      </a:r>
                      <a:r>
                        <a:rPr kumimoji="1" lang="en-US" altLang="ja-JP" sz="1050" dirty="0">
                          <a:latin typeface="Meiryo UI" panose="020B0604030504040204" pitchFamily="50" charset="-128"/>
                          <a:ea typeface="Meiryo UI" panose="020B0604030504040204" pitchFamily="50" charset="-128"/>
                        </a:rPr>
                        <a:t>AJ</a:t>
                      </a:r>
                      <a:r>
                        <a:rPr kumimoji="1" lang="ja-JP" altLang="en-US" sz="1050" dirty="0">
                          <a:latin typeface="Meiryo UI" panose="020B0604030504040204" pitchFamily="50" charset="-128"/>
                          <a:ea typeface="Meiryo UI" panose="020B0604030504040204" pitchFamily="50" charset="-128"/>
                        </a:rPr>
                        <a:t>列「所属医療機関</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動物診療施設コード」</a:t>
                      </a:r>
                    </a:p>
                  </a:txBody>
                  <a:tcPr marL="36000" marR="36000" marT="36000" marB="3600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86565664"/>
                  </a:ext>
                </a:extLst>
              </a:tr>
              <a:tr h="21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050" b="1" dirty="0">
                          <a:solidFill>
                            <a:schemeClr val="bg1"/>
                          </a:solidFill>
                          <a:latin typeface="Meiryo UI" panose="020B0604030504040204" pitchFamily="50" charset="-128"/>
                          <a:ea typeface="Meiryo UI" panose="020B0604030504040204" pitchFamily="50" charset="-128"/>
                        </a:rPr>
                        <a:t>（基本）</a:t>
                      </a:r>
                      <a:endParaRPr kumimoji="1" lang="en-US" altLang="ja-JP" sz="1050" b="1" dirty="0">
                        <a:solidFill>
                          <a:schemeClr val="bg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（例外：マスタ上に医療機関等がない場合）</a:t>
                      </a:r>
                      <a:endParaRPr kumimoji="1" lang="en-US" altLang="ja-JP" sz="105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36000" marR="36000" marT="36000" marB="3600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667314646"/>
                  </a:ext>
                </a:extLst>
              </a:tr>
              <a:tr h="1260000">
                <a:tc>
                  <a:txBody>
                    <a:bodyPr/>
                    <a:lstStyle/>
                    <a:p>
                      <a:pPr algn="ctr"/>
                      <a:r>
                        <a:rPr kumimoji="1" lang="en-US" altLang="ja-JP" sz="1050" dirty="0">
                          <a:latin typeface="Meiryo UI" panose="020B0604030504040204" pitchFamily="50" charset="-128"/>
                          <a:ea typeface="Meiryo UI" panose="020B0604030504040204" pitchFamily="50" charset="-128"/>
                        </a:rPr>
                        <a:t>09:</a:t>
                      </a:r>
                    </a:p>
                    <a:p>
                      <a:pPr algn="ctr"/>
                      <a:r>
                        <a:rPr kumimoji="1" lang="ja-JP" altLang="en-US" sz="1050" dirty="0">
                          <a:latin typeface="Meiryo UI" panose="020B0604030504040204" pitchFamily="50" charset="-128"/>
                          <a:ea typeface="Meiryo UI" panose="020B0604030504040204" pitchFamily="50" charset="-128"/>
                        </a:rPr>
                        <a:t>医療機関</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（全数）</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大阪府堺市保健所</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270200</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堺市保健所</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01</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ja-JP" altLang="en-US" sz="1050" kern="1200" dirty="0">
                          <a:solidFill>
                            <a:schemeClr val="tx1"/>
                          </a:solidFill>
                          <a:latin typeface="Meiryo UI" panose="020B0604030504040204" pitchFamily="50" charset="-128"/>
                          <a:ea typeface="Meiryo UI" panose="020B0604030504040204" pitchFamily="50" charset="-128"/>
                          <a:cs typeface="+mn-cs"/>
                        </a:rPr>
                        <a:t>医療機関マスタ（全数）</a:t>
                      </a:r>
                      <a:endParaRPr kumimoji="1" lang="en-US" altLang="ja-JP" sz="1050" kern="1200" dirty="0">
                        <a:solidFill>
                          <a:schemeClr val="tx1"/>
                        </a:solidFill>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en-US" altLang="ja-JP" sz="1050" kern="1200" dirty="0">
                          <a:solidFill>
                            <a:schemeClr val="tx1"/>
                          </a:solidFill>
                          <a:latin typeface="Meiryo UI" panose="020B0604030504040204" pitchFamily="50" charset="-128"/>
                          <a:ea typeface="Meiryo UI" panose="020B0604030504040204" pitchFamily="50" charset="-128"/>
                          <a:cs typeface="+mn-cs"/>
                        </a:rPr>
                        <a:t>A</a:t>
                      </a:r>
                      <a:r>
                        <a:rPr kumimoji="1" lang="ja-JP" altLang="en-US" sz="1050" kern="1200" dirty="0">
                          <a:solidFill>
                            <a:schemeClr val="tx1"/>
                          </a:solidFill>
                          <a:latin typeface="Meiryo UI" panose="020B0604030504040204" pitchFamily="50" charset="-128"/>
                          <a:ea typeface="Meiryo UI" panose="020B0604030504040204" pitchFamily="50" charset="-128"/>
                          <a:cs typeface="+mn-cs"/>
                        </a:rPr>
                        <a:t>列「医療機関コード」</a:t>
                      </a:r>
                      <a:endParaRPr kumimoji="1" lang="en-US" altLang="ja-JP" sz="105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a:t>
                      </a:r>
                      <a:r>
                        <a:rPr lang="ja-JP" altLang="en-US" sz="1050" u="none" dirty="0">
                          <a:solidFill>
                            <a:schemeClr val="tx1"/>
                          </a:solidFill>
                          <a:latin typeface="Meiryo UI" panose="020B0604030504040204" pitchFamily="50" charset="-128"/>
                          <a:ea typeface="Meiryo UI" panose="020B0604030504040204" pitchFamily="50" charset="-128"/>
                        </a:rPr>
                        <a:t>「システム利用申請様式」の</a:t>
                      </a:r>
                      <a:r>
                        <a:rPr lang="en-US" altLang="ja-JP" sz="1050" u="sng" dirty="0">
                          <a:solidFill>
                            <a:srgbClr val="FF0000"/>
                          </a:solidFill>
                          <a:latin typeface="Meiryo UI" panose="020B0604030504040204" pitchFamily="50" charset="-128"/>
                          <a:ea typeface="Meiryo UI" panose="020B0604030504040204" pitchFamily="50" charset="-128"/>
                        </a:rPr>
                        <a:t>AJ</a:t>
                      </a:r>
                      <a:r>
                        <a:rPr lang="ja-JP" altLang="en-US" sz="1050" u="sng" dirty="0">
                          <a:solidFill>
                            <a:srgbClr val="FF0000"/>
                          </a:solidFill>
                          <a:latin typeface="Meiryo UI" panose="020B0604030504040204" pitchFamily="50" charset="-128"/>
                          <a:ea typeface="Meiryo UI" panose="020B0604030504040204" pitchFamily="50" charset="-128"/>
                        </a:rPr>
                        <a:t>列「所属医療機関</a:t>
                      </a:r>
                      <a:r>
                        <a:rPr lang="en-US" altLang="ja-JP" sz="1050" u="sng" dirty="0">
                          <a:solidFill>
                            <a:srgbClr val="FF0000"/>
                          </a:solidFill>
                          <a:latin typeface="Meiryo UI" panose="020B0604030504040204" pitchFamily="50" charset="-128"/>
                          <a:ea typeface="Meiryo UI" panose="020B0604030504040204" pitchFamily="50" charset="-128"/>
                        </a:rPr>
                        <a:t>/</a:t>
                      </a:r>
                      <a:r>
                        <a:rPr lang="ja-JP" altLang="en-US" sz="1050" u="sng" dirty="0">
                          <a:solidFill>
                            <a:srgbClr val="FF0000"/>
                          </a:solidFill>
                          <a:latin typeface="Meiryo UI" panose="020B0604030504040204" pitchFamily="50" charset="-128"/>
                          <a:ea typeface="Meiryo UI" panose="020B0604030504040204" pitchFamily="50" charset="-128"/>
                        </a:rPr>
                        <a:t>動物診療施設コード」は空欄で提出</a:t>
                      </a:r>
                      <a:r>
                        <a:rPr lang="ja-JP" altLang="en-US" sz="1050" dirty="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・申請時は</a:t>
                      </a:r>
                      <a:r>
                        <a:rPr lang="ja-JP" altLang="en-US" sz="1050" u="sng" dirty="0">
                          <a:latin typeface="Meiryo UI" panose="020B0604030504040204" pitchFamily="50" charset="-128"/>
                          <a:ea typeface="Meiryo UI" panose="020B0604030504040204" pitchFamily="50" charset="-128"/>
                        </a:rPr>
                        <a:t>「医療機関マスタ（全数）</a:t>
                      </a:r>
                      <a:r>
                        <a:rPr kumimoji="1" lang="ja-JP" altLang="en-US" sz="1050" u="sng" dirty="0">
                          <a:latin typeface="Meiryo UI" panose="020B0604030504040204" pitchFamily="50" charset="-128"/>
                          <a:ea typeface="Meiryo UI" panose="020B0604030504040204" pitchFamily="50" charset="-128"/>
                        </a:rPr>
                        <a:t>に自機関が存在しない</a:t>
                      </a:r>
                      <a:r>
                        <a:rPr lang="ja-JP" altLang="en-US" sz="1050" u="sng" dirty="0">
                          <a:latin typeface="Meiryo UI" panose="020B0604030504040204" pitchFamily="50" charset="-128"/>
                          <a:ea typeface="Meiryo UI" panose="020B0604030504040204" pitchFamily="50" charset="-128"/>
                        </a:rPr>
                        <a:t>」旨</a:t>
                      </a:r>
                      <a:r>
                        <a:rPr lang="ja-JP" altLang="en-US" sz="1050" dirty="0">
                          <a:latin typeface="Meiryo UI" panose="020B0604030504040204" pitchFamily="50" charset="-128"/>
                          <a:ea typeface="Meiryo UI" panose="020B0604030504040204" pitchFamily="50" charset="-128"/>
                        </a:rPr>
                        <a:t>とともに、</a:t>
                      </a:r>
                      <a:r>
                        <a:rPr lang="ja-JP" altLang="en-US" sz="1050" u="sng" dirty="0">
                          <a:latin typeface="Meiryo UI" panose="020B0604030504040204" pitchFamily="50" charset="-128"/>
                          <a:ea typeface="Meiryo UI" panose="020B0604030504040204" pitchFamily="50" charset="-128"/>
                        </a:rPr>
                        <a:t>「医療機関名称</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カナ含む</a:t>
                      </a:r>
                      <a:r>
                        <a:rPr kumimoji="1"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」、「郵便番号、住所」、「電話番号」、「許可病床数」、「保険医療機関コード」、「非保険医療機関であるか」の情報</a:t>
                      </a:r>
                      <a:r>
                        <a:rPr lang="ja-JP" altLang="en-US" sz="1050" dirty="0">
                          <a:latin typeface="Meiryo UI" panose="020B0604030504040204" pitchFamily="50" charset="-128"/>
                          <a:ea typeface="Meiryo UI" panose="020B0604030504040204" pitchFamily="50" charset="-128"/>
                        </a:rPr>
                        <a:t>を自治体窓口にお知らせください。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8580346"/>
                  </a:ext>
                </a:extLst>
              </a:tr>
              <a:tr h="1620000">
                <a:tc>
                  <a:txBody>
                    <a:bodyPr/>
                    <a:lstStyle/>
                    <a:p>
                      <a:pPr algn="ctr"/>
                      <a:r>
                        <a:rPr kumimoji="1" lang="en-US" altLang="ja-JP" sz="1050" dirty="0">
                          <a:latin typeface="Meiryo UI" panose="020B0604030504040204" pitchFamily="50" charset="-128"/>
                          <a:ea typeface="Meiryo UI" panose="020B0604030504040204" pitchFamily="50" charset="-128"/>
                        </a:rPr>
                        <a:t>16:</a:t>
                      </a:r>
                    </a:p>
                    <a:p>
                      <a:pPr algn="ctr"/>
                      <a:r>
                        <a:rPr kumimoji="1" lang="ja-JP" altLang="en-US" sz="1050" dirty="0">
                          <a:latin typeface="Meiryo UI" panose="020B0604030504040204" pitchFamily="50" charset="-128"/>
                          <a:ea typeface="Meiryo UI" panose="020B0604030504040204" pitchFamily="50" charset="-128"/>
                        </a:rPr>
                        <a:t>医療機関管理者</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（定点）</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ja-JP" altLang="en-US"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ja-JP" altLang="en-US" sz="1050" kern="1200" dirty="0">
                          <a:solidFill>
                            <a:schemeClr val="tx1"/>
                          </a:solidFill>
                          <a:latin typeface="Meiryo UI" panose="020B0604030504040204" pitchFamily="50" charset="-128"/>
                          <a:ea typeface="Meiryo UI" panose="020B0604030504040204" pitchFamily="50" charset="-128"/>
                          <a:cs typeface="+mn-cs"/>
                        </a:rPr>
                        <a:t>医療機関マスタ（定点）</a:t>
                      </a:r>
                      <a:endParaRPr kumimoji="1" lang="en-US" altLang="ja-JP" sz="1050" kern="1200" dirty="0">
                        <a:solidFill>
                          <a:schemeClr val="tx1"/>
                        </a:solidFill>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en-US" altLang="ja-JP" sz="1050" kern="1200" dirty="0">
                          <a:solidFill>
                            <a:schemeClr val="tx1"/>
                          </a:solidFill>
                          <a:latin typeface="Meiryo UI" panose="020B0604030504040204" pitchFamily="50" charset="-128"/>
                          <a:ea typeface="Meiryo UI" panose="020B0604030504040204" pitchFamily="50" charset="-128"/>
                          <a:cs typeface="+mn-cs"/>
                        </a:rPr>
                        <a:t>A</a:t>
                      </a:r>
                      <a:r>
                        <a:rPr kumimoji="1" lang="ja-JP" altLang="en-US" sz="1050" kern="1200" dirty="0">
                          <a:solidFill>
                            <a:schemeClr val="tx1"/>
                          </a:solidFill>
                          <a:latin typeface="Meiryo UI" panose="020B0604030504040204" pitchFamily="50" charset="-128"/>
                          <a:ea typeface="Meiryo UI" panose="020B0604030504040204" pitchFamily="50" charset="-128"/>
                          <a:cs typeface="+mn-cs"/>
                        </a:rPr>
                        <a:t>列「医療機関コード</a:t>
                      </a:r>
                      <a:r>
                        <a:rPr kumimoji="1" lang="en-US" altLang="ja-JP" sz="1050" kern="1200" dirty="0" err="1">
                          <a:solidFill>
                            <a:schemeClr val="tx1"/>
                          </a:solidFill>
                          <a:latin typeface="Meiryo UI" panose="020B0604030504040204" pitchFamily="50" charset="-128"/>
                          <a:ea typeface="Meiryo UI" panose="020B0604030504040204" pitchFamily="50" charset="-128"/>
                          <a:cs typeface="+mn-cs"/>
                        </a:rPr>
                        <a:t>hos_cd</a:t>
                      </a:r>
                      <a:r>
                        <a:rPr kumimoji="1" lang="ja-JP" altLang="en-US" sz="1050" kern="1200" dirty="0">
                          <a:solidFill>
                            <a:schemeClr val="tx1"/>
                          </a:solidFill>
                          <a:latin typeface="Meiryo UI" panose="020B0604030504040204" pitchFamily="50" charset="-128"/>
                          <a:ea typeface="Meiryo UI" panose="020B0604030504040204" pitchFamily="50" charset="-128"/>
                          <a:cs typeface="+mn-cs"/>
                        </a:rPr>
                        <a:t>」</a:t>
                      </a:r>
                      <a:endParaRPr kumimoji="1" lang="en-US" altLang="ja-JP" sz="105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・「システム利用申請様式」の</a:t>
                      </a:r>
                      <a:r>
                        <a:rPr kumimoji="1" lang="en-US" altLang="ja-JP" sz="1050" u="sng" dirty="0">
                          <a:solidFill>
                            <a:srgbClr val="FF0000"/>
                          </a:solidFill>
                          <a:latin typeface="Meiryo UI" panose="020B0604030504040204" pitchFamily="50" charset="-128"/>
                          <a:ea typeface="Meiryo UI" panose="020B0604030504040204" pitchFamily="50" charset="-128"/>
                        </a:rPr>
                        <a:t>AJ</a:t>
                      </a:r>
                      <a:r>
                        <a:rPr kumimoji="1" lang="ja-JP" altLang="en-US" sz="1050" u="sng" dirty="0">
                          <a:solidFill>
                            <a:srgbClr val="FF0000"/>
                          </a:solidFill>
                          <a:latin typeface="Meiryo UI" panose="020B0604030504040204" pitchFamily="50" charset="-128"/>
                          <a:ea typeface="Meiryo UI" panose="020B0604030504040204" pitchFamily="50" charset="-128"/>
                        </a:rPr>
                        <a:t>列「所属医療機関</a:t>
                      </a:r>
                      <a:r>
                        <a:rPr kumimoji="1" lang="en-US" altLang="ja-JP" sz="1050" u="sng" dirty="0">
                          <a:solidFill>
                            <a:srgbClr val="FF0000"/>
                          </a:solidFill>
                          <a:latin typeface="Meiryo UI" panose="020B0604030504040204" pitchFamily="50" charset="-128"/>
                          <a:ea typeface="Meiryo UI" panose="020B0604030504040204" pitchFamily="50" charset="-128"/>
                        </a:rPr>
                        <a:t>/</a:t>
                      </a:r>
                      <a:r>
                        <a:rPr kumimoji="1" lang="ja-JP" altLang="en-US" sz="1050" u="sng" dirty="0">
                          <a:solidFill>
                            <a:srgbClr val="FF0000"/>
                          </a:solidFill>
                          <a:latin typeface="Meiryo UI" panose="020B0604030504040204" pitchFamily="50" charset="-128"/>
                          <a:ea typeface="Meiryo UI" panose="020B0604030504040204" pitchFamily="50" charset="-128"/>
                        </a:rPr>
                        <a:t>動物診療施設コード」は空欄で提出</a:t>
                      </a:r>
                      <a:r>
                        <a:rPr kumimoji="1" lang="ja-JP" altLang="en-US" sz="1050" dirty="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・申請時は</a:t>
                      </a:r>
                      <a:r>
                        <a:rPr kumimoji="1" lang="ja-JP" altLang="en-US" sz="1050" u="sng" dirty="0">
                          <a:latin typeface="Meiryo UI" panose="020B0604030504040204" pitchFamily="50" charset="-128"/>
                          <a:ea typeface="Meiryo UI" panose="020B0604030504040204" pitchFamily="50" charset="-128"/>
                        </a:rPr>
                        <a:t>「医療機関マスタ（定点）に自機関が存在しない」旨</a:t>
                      </a:r>
                      <a:r>
                        <a:rPr kumimoji="1" lang="ja-JP" altLang="en-US" sz="1050" dirty="0">
                          <a:latin typeface="Meiryo UI" panose="020B0604030504040204" pitchFamily="50" charset="-128"/>
                          <a:ea typeface="Meiryo UI" panose="020B0604030504040204" pitchFamily="50" charset="-128"/>
                        </a:rPr>
                        <a:t>とともに、</a:t>
                      </a:r>
                      <a:r>
                        <a:rPr kumimoji="1" lang="ja-JP" altLang="en-US" sz="1050" u="sng" dirty="0">
                          <a:latin typeface="Meiryo UI" panose="020B0604030504040204" pitchFamily="50" charset="-128"/>
                          <a:ea typeface="Meiryo UI" panose="020B0604030504040204" pitchFamily="50" charset="-128"/>
                        </a:rPr>
                        <a:t>「医療機関名称</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カナ含む</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」、「住所」、「電話番号」、「病院・一般診療所区分」、「</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診療所の場合</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主たる診療科目、診療科目に小児科を有するか」、「許可病床数」の情報</a:t>
                      </a:r>
                      <a:r>
                        <a:rPr kumimoji="1" lang="ja-JP" altLang="en-US" sz="1050" dirty="0">
                          <a:latin typeface="Meiryo UI" panose="020B0604030504040204" pitchFamily="50" charset="-128"/>
                          <a:ea typeface="Meiryo UI" panose="020B0604030504040204" pitchFamily="50" charset="-128"/>
                        </a:rPr>
                        <a:t>を自治体窓口にお知らせください。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申請自体は可能ですが、</a:t>
                      </a:r>
                      <a:r>
                        <a:rPr kumimoji="1" lang="ja-JP" altLang="en-US" sz="1050" u="sng" dirty="0">
                          <a:solidFill>
                            <a:srgbClr val="FF0000"/>
                          </a:solidFill>
                          <a:latin typeface="Meiryo UI" panose="020B0604030504040204" pitchFamily="50" charset="-128"/>
                          <a:ea typeface="Meiryo UI" panose="020B0604030504040204" pitchFamily="50" charset="-128"/>
                        </a:rPr>
                        <a:t>アカウント発行は次期システム稼働後</a:t>
                      </a:r>
                      <a:r>
                        <a:rPr kumimoji="1" lang="ja-JP" altLang="en-US" sz="1050" dirty="0">
                          <a:latin typeface="Meiryo UI" panose="020B0604030504040204" pitchFamily="50" charset="-128"/>
                          <a:ea typeface="Meiryo UI" panose="020B0604030504040204" pitchFamily="50" charset="-128"/>
                        </a:rPr>
                        <a:t>となることを予めご了承ください。</a:t>
                      </a:r>
                      <a:endParaRPr kumimoji="1" lang="ja-JP" altLang="en-US" sz="1050" u="sng"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870755"/>
                  </a:ext>
                </a:extLst>
              </a:tr>
              <a:tr h="900000">
                <a:tc>
                  <a:txBody>
                    <a:bodyPr/>
                    <a:lstStyle/>
                    <a:p>
                      <a:pPr algn="ctr"/>
                      <a:r>
                        <a:rPr kumimoji="1" lang="en-US" altLang="ja-JP" sz="1050" dirty="0">
                          <a:latin typeface="Meiryo UI" panose="020B0604030504040204" pitchFamily="50" charset="-128"/>
                          <a:ea typeface="Meiryo UI" panose="020B0604030504040204" pitchFamily="50" charset="-128"/>
                        </a:rPr>
                        <a:t>11:</a:t>
                      </a:r>
                    </a:p>
                    <a:p>
                      <a:pPr algn="ctr"/>
                      <a:r>
                        <a:rPr kumimoji="1" lang="ja-JP" altLang="en-US" sz="1050" dirty="0">
                          <a:latin typeface="Meiryo UI" panose="020B0604030504040204" pitchFamily="50" charset="-128"/>
                          <a:ea typeface="Meiryo UI" panose="020B0604030504040204" pitchFamily="50" charset="-128"/>
                        </a:rPr>
                        <a:t>動物診療施設</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spcBef>
                          <a:spcPts val="600"/>
                        </a:spcBef>
                      </a:pP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ja-JP" altLang="en-US"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・「システム利用申請様式」の</a:t>
                      </a:r>
                      <a:r>
                        <a:rPr kumimoji="1" lang="en-US" altLang="ja-JP" sz="1050" u="sng" dirty="0">
                          <a:solidFill>
                            <a:srgbClr val="FF0000"/>
                          </a:solidFill>
                          <a:latin typeface="Meiryo UI" panose="020B0604030504040204" pitchFamily="50" charset="-128"/>
                          <a:ea typeface="Meiryo UI" panose="020B0604030504040204" pitchFamily="50" charset="-128"/>
                        </a:rPr>
                        <a:t>AJ</a:t>
                      </a:r>
                      <a:r>
                        <a:rPr kumimoji="1" lang="ja-JP" altLang="en-US" sz="1050" u="sng" dirty="0">
                          <a:solidFill>
                            <a:srgbClr val="FF0000"/>
                          </a:solidFill>
                          <a:latin typeface="Meiryo UI" panose="020B0604030504040204" pitchFamily="50" charset="-128"/>
                          <a:ea typeface="Meiryo UI" panose="020B0604030504040204" pitchFamily="50" charset="-128"/>
                        </a:rPr>
                        <a:t>列「所属医療機関</a:t>
                      </a:r>
                      <a:r>
                        <a:rPr kumimoji="1" lang="en-US" altLang="ja-JP" sz="1050" u="sng" dirty="0">
                          <a:solidFill>
                            <a:srgbClr val="FF0000"/>
                          </a:solidFill>
                          <a:latin typeface="Meiryo UI" panose="020B0604030504040204" pitchFamily="50" charset="-128"/>
                          <a:ea typeface="Meiryo UI" panose="020B0604030504040204" pitchFamily="50" charset="-128"/>
                        </a:rPr>
                        <a:t>/</a:t>
                      </a:r>
                      <a:r>
                        <a:rPr kumimoji="1" lang="ja-JP" altLang="en-US" sz="1050" u="sng" dirty="0">
                          <a:solidFill>
                            <a:srgbClr val="FF0000"/>
                          </a:solidFill>
                          <a:latin typeface="Meiryo UI" panose="020B0604030504040204" pitchFamily="50" charset="-128"/>
                          <a:ea typeface="Meiryo UI" panose="020B0604030504040204" pitchFamily="50" charset="-128"/>
                        </a:rPr>
                        <a:t>動物診療施設コード」は空欄で提出</a:t>
                      </a:r>
                      <a:r>
                        <a:rPr kumimoji="1" lang="ja-JP" altLang="en-US" sz="1050" dirty="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・申請時は</a:t>
                      </a:r>
                      <a:r>
                        <a:rPr kumimoji="1" lang="ja-JP" altLang="en-US" sz="1050" u="sng" dirty="0">
                          <a:latin typeface="Meiryo UI" panose="020B0604030504040204" pitchFamily="50" charset="-128"/>
                          <a:ea typeface="Meiryo UI" panose="020B0604030504040204" pitchFamily="50" charset="-128"/>
                        </a:rPr>
                        <a:t>「動物診療施設名称</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カナ含む</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」、「郵便番号、住所」、「電話番号」の情報</a:t>
                      </a:r>
                      <a:r>
                        <a:rPr kumimoji="1" lang="ja-JP" altLang="en-US" sz="1050" dirty="0">
                          <a:latin typeface="Meiryo UI" panose="020B0604030504040204" pitchFamily="50" charset="-128"/>
                          <a:ea typeface="Meiryo UI" panose="020B0604030504040204" pitchFamily="50" charset="-128"/>
                        </a:rPr>
                        <a:t>を自治体窓口にお知らせください。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2526888"/>
                  </a:ext>
                </a:extLst>
              </a:tr>
            </a:tbl>
          </a:graphicData>
        </a:graphic>
      </p:graphicFrame>
      <p:sp>
        <p:nvSpPr>
          <p:cNvPr id="9" name="正方形/長方形 8">
            <a:extLst>
              <a:ext uri="{FF2B5EF4-FFF2-40B4-BE49-F238E27FC236}">
                <a16:creationId xmlns:a16="http://schemas.microsoft.com/office/drawing/2014/main" id="{6658AFEC-43F8-4EC9-A565-B7939A86081F}"/>
              </a:ext>
            </a:extLst>
          </p:cNvPr>
          <p:cNvSpPr/>
          <p:nvPr/>
        </p:nvSpPr>
        <p:spPr>
          <a:xfrm>
            <a:off x="145375" y="6029956"/>
            <a:ext cx="9610487" cy="826934"/>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＜医療機関マスタに関する補足＞</a:t>
            </a:r>
            <a:endParaRPr kumimoji="1" lang="en-US" altLang="ja-JP" sz="1050" dirty="0">
              <a:solidFill>
                <a:prstClr val="black"/>
              </a:solidFill>
              <a:latin typeface="Meiryo UI" panose="020B0604030504040204" pitchFamily="50" charset="-128"/>
              <a:ea typeface="Meiryo UI" panose="020B0604030504040204" pitchFamily="50" charset="-128"/>
            </a:endParaRPr>
          </a:p>
          <a:p>
            <a:pPr marL="72000" lvl="0" indent="-144000" defTabSz="913943" eaLnBrk="1" fontAlgn="auto" hangingPunct="1">
              <a:lnSpc>
                <a:spcPct val="100000"/>
              </a:lnSpc>
              <a:spcBef>
                <a:spcPts val="300"/>
              </a:spcBef>
              <a:spcAft>
                <a:spcPts val="0"/>
              </a:spcAft>
              <a:defRPr/>
            </a:pPr>
            <a:r>
              <a:rPr kumimoji="1" lang="ja-JP" altLang="en-US" sz="1050" dirty="0">
                <a:solidFill>
                  <a:prstClr val="black"/>
                </a:solidFill>
                <a:latin typeface="Meiryo UI" panose="020B0604030504040204" pitchFamily="50" charset="-128"/>
                <a:ea typeface="Meiryo UI" panose="020B0604030504040204" pitchFamily="50" charset="-128"/>
              </a:rPr>
              <a:t>・医療機関マスタ（全数）は、各地方厚生（支）局で公表している「保険医療機関」の情報をもとに生成しています。保険医療機関としての申請情報が反映されるまでに時間がかかる場合があります。</a:t>
            </a:r>
          </a:p>
        </p:txBody>
      </p:sp>
      <p:sp>
        <p:nvSpPr>
          <p:cNvPr id="10" name="正方形/長方形 9">
            <a:extLst>
              <a:ext uri="{FF2B5EF4-FFF2-40B4-BE49-F238E27FC236}">
                <a16:creationId xmlns:a16="http://schemas.microsoft.com/office/drawing/2014/main" id="{6658AFEC-43F8-4EC9-A565-B7939A86081F}"/>
              </a:ext>
            </a:extLst>
          </p:cNvPr>
          <p:cNvSpPr/>
          <p:nvPr/>
        </p:nvSpPr>
        <p:spPr>
          <a:xfrm>
            <a:off x="90619" y="430105"/>
            <a:ext cx="9720000" cy="1340624"/>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tIns="72000" bIns="32643" rtlCol="0" anchor="t"/>
          <a:lstStyle/>
          <a:p>
            <a:pPr lvl="0" defTabSz="1007772" fontAlgn="ctr">
              <a:lnSpc>
                <a:spcPct val="100000"/>
              </a:lnSpc>
              <a:spcAft>
                <a:spcPts val="400"/>
              </a:spcAft>
              <a:buClr>
                <a:srgbClr val="000000"/>
              </a:buClr>
            </a:pP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　</a:t>
            </a:r>
            <a:r>
              <a:rPr kumimoji="1" lang="ja-JP" altLang="en-US" sz="1399"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入力項目は様式をご確認ください。</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エクセル書式設定で入力セルが着色されるため、</a:t>
            </a:r>
            <a:r>
              <a:rPr kumimoji="1" lang="ja-JP" altLang="en-US" sz="1399"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入力補助の位置付けで参考としてください。</a:t>
            </a:r>
            <a:endParaRPr kumimoji="1" lang="en-US" altLang="ja-JP"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216000" lvl="0" defTabSz="1007772" fontAlgn="ctr">
              <a:spcBef>
                <a:spcPts val="0"/>
              </a:spcBef>
              <a:spcAft>
                <a:spcPts val="0"/>
              </a:spcAft>
              <a:buClr>
                <a:srgbClr val="000000"/>
              </a:buClr>
            </a:pP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・入力対象外の項目はグレーアウトしています。</a:t>
            </a:r>
            <a:endPar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216000" lvl="0" defTabSz="1007772" fontAlgn="ctr">
              <a:spcBef>
                <a:spcPts val="0"/>
              </a:spcBef>
              <a:spcAft>
                <a:spcPts val="0"/>
              </a:spcAft>
              <a:buClr>
                <a:srgbClr val="000000"/>
              </a:buClr>
            </a:pP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・入力されていない項目があると該当セルが黄色で表示され、全ての必要項目が入力された行は、</a:t>
            </a:r>
            <a:r>
              <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A</a:t>
            </a: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列が青色となります。</a:t>
            </a:r>
            <a:endPar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216000" lvl="0" defTabSz="1007772" fontAlgn="ctr">
              <a:spcBef>
                <a:spcPts val="0"/>
              </a:spcBef>
              <a:spcAft>
                <a:spcPts val="0"/>
              </a:spcAft>
              <a:buClr>
                <a:srgbClr val="000000"/>
              </a:buClr>
            </a:pP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・最終行までに入力が不足している行が含まれていると一括登録時にエラーとなるため、上詰めで入力されていない行は</a:t>
            </a:r>
            <a:r>
              <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A</a:t>
            </a: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列が赤色で表示されます。</a:t>
            </a:r>
            <a:endPar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108000" indent="-216000" defTabSz="913943" eaLnBrk="1" fontAlgn="auto" hangingPunct="1">
              <a:lnSpc>
                <a:spcPct val="100000"/>
              </a:lnSpc>
              <a:spcBef>
                <a:spcPts val="600"/>
              </a:spcBef>
              <a:spcAft>
                <a:spcPts val="0"/>
              </a:spcAft>
              <a:defRPr/>
            </a:pP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　なお、アカウントの種類によって、申請方法、各コードの参照先マスタが異なる箇所があるため、詳細は下表をご確認ください。</a:t>
            </a:r>
            <a:endParaRPr kumimoji="1" lang="en-US" altLang="ja-JP"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p:txBody>
      </p:sp>
    </p:spTree>
    <p:extLst>
      <p:ext uri="{BB962C8B-B14F-4D97-AF65-F5344CB8AC3E}">
        <p14:creationId xmlns:p14="http://schemas.microsoft.com/office/powerpoint/2010/main" val="2713460633"/>
      </p:ext>
    </p:extLst>
  </p:cSld>
  <p:clrMapOvr>
    <a:masterClrMapping/>
  </p:clrMapOvr>
</p:sld>
</file>

<file path=ppt/theme/theme1.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rgbClr val="FF0000"/>
          </a:solidFill>
          <a:prstDash val="solid"/>
        </a:ln>
      </a:spPr>
      <a:bodyPr lIns="36000" tIns="36000" rIns="36000" bIns="36000" rtlCol="0" anchor="t"/>
      <a:lstStyle>
        <a:defPPr>
          <a:defRPr kumimoji="1" sz="1200" dirty="0">
            <a:solidFill>
              <a:schemeClr val="accent6">
                <a:lumMod val="75000"/>
              </a:schemeClr>
            </a:solidFill>
            <a:latin typeface="Meiryo UI" panose="020B0604030504040204" pitchFamily="50" charset="-128"/>
            <a:ea typeface="Meiryo UI" panose="020B0604030504040204" pitchFamily="50" charset="-128"/>
          </a:defRPr>
        </a:defPPr>
      </a:lstStyle>
      <a:style>
        <a:lnRef idx="1">
          <a:schemeClr val="accent3"/>
        </a:lnRef>
        <a:fillRef idx="2">
          <a:schemeClr val="accent3"/>
        </a:fillRef>
        <a:effectRef idx="1">
          <a:schemeClr val="accent3"/>
        </a:effectRef>
        <a:fontRef idx="minor">
          <a:schemeClr val="dk1"/>
        </a:fontRef>
      </a: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12339</TotalTime>
  <Words>614</Words>
  <Application>Microsoft Office PowerPoint</Application>
  <PresentationFormat>ユーザー設定</PresentationFormat>
  <Paragraphs>62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vt:i4>
      </vt:variant>
    </vt:vector>
  </HeadingPairs>
  <TitlesOfParts>
    <vt:vector size="9" baseType="lpstr">
      <vt:lpstr>Meiryo UI</vt:lpstr>
      <vt:lpstr>Microsoft GothicNeo</vt:lpstr>
      <vt:lpstr>ＭＳ Ｐゴシック</vt:lpstr>
      <vt:lpstr>ＭＳ Ｐ明朝</vt:lpstr>
      <vt:lpstr>Arial</vt:lpstr>
      <vt:lpstr>Calibri</vt:lpstr>
      <vt:lpstr>1_デザインの設定</vt:lpstr>
      <vt:lpstr>7_デザインの設定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「次期感染症サーベイランスシステム（仮称）」 に関する　ご相談資料</dc:title>
  <dc:creator>植竹 隼平(uetake-jumpei)</dc:creator>
  <cp:lastModifiedBy>堺市</cp:lastModifiedBy>
  <cp:revision>704</cp:revision>
  <cp:lastPrinted>2022-08-17T07:09:06Z</cp:lastPrinted>
  <dcterms:modified xsi:type="dcterms:W3CDTF">2022-11-01T05:28:13Z</dcterms:modified>
</cp:coreProperties>
</file>