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2" r:id="rId1"/>
    <p:sldMasterId id="2147483931" r:id="rId2"/>
    <p:sldMasterId id="2147483970" r:id="rId3"/>
  </p:sldMasterIdLst>
  <p:notesMasterIdLst>
    <p:notesMasterId r:id="rId9"/>
  </p:notesMasterIdLst>
  <p:handoutMasterIdLst>
    <p:handoutMasterId r:id="rId10"/>
  </p:handoutMasterIdLst>
  <p:sldIdLst>
    <p:sldId id="828" r:id="rId4"/>
    <p:sldId id="858" r:id="rId5"/>
    <p:sldId id="877" r:id="rId6"/>
    <p:sldId id="829" r:id="rId7"/>
    <p:sldId id="864" r:id="rId8"/>
  </p:sldIdLst>
  <p:sldSz cx="9901238" cy="6858000"/>
  <p:notesSz cx="6735763" cy="9866313"/>
  <p:defaultTextStyle>
    <a:defPPr>
      <a:defRPr lang="en-US"/>
    </a:defPPr>
    <a:lvl1pPr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1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亜実香(matsumoto-amika.as9)" initials="松本" lastIdx="1" clrIdx="0">
    <p:extLst>
      <p:ext uri="{19B8F6BF-5375-455C-9EA6-DF929625EA0E}">
        <p15:presenceInfo xmlns:p15="http://schemas.microsoft.com/office/powerpoint/2012/main" userId="S-1-5-21-4175116151-3849908774-3845857867-531602" providerId="AD"/>
      </p:ext>
    </p:extLst>
  </p:cmAuthor>
  <p:cmAuthor id="2" name="井上 大地(inoue-daichi)" initials="井上" lastIdx="8" clrIdx="1">
    <p:extLst>
      <p:ext uri="{19B8F6BF-5375-455C-9EA6-DF929625EA0E}">
        <p15:presenceInfo xmlns:p15="http://schemas.microsoft.com/office/powerpoint/2012/main" userId="S-1-5-21-4175116151-3849908774-3845857867-344063" providerId="AD"/>
      </p:ext>
    </p:extLst>
  </p:cmAuthor>
  <p:cmAuthor id="3" name="PXU 佐藤 紀彦" initials="P佐紀" lastIdx="11" clrIdx="2">
    <p:extLst>
      <p:ext uri="{19B8F6BF-5375-455C-9EA6-DF929625EA0E}">
        <p15:presenceInfo xmlns:p15="http://schemas.microsoft.com/office/powerpoint/2012/main" userId="S::norihiko_sato@mri.co.jp::6feee558-c0d0-40d1-825f-dddb3817c0db" providerId="AD"/>
      </p:ext>
    </p:extLst>
  </p:cmAuthor>
  <p:cmAuthor id="4" name="PXU 小泉 直也" initials="P小直" lastIdx="1" clrIdx="3">
    <p:extLst>
      <p:ext uri="{19B8F6BF-5375-455C-9EA6-DF929625EA0E}">
        <p15:presenceInfo xmlns:p15="http://schemas.microsoft.com/office/powerpoint/2012/main" userId="S::naoya_koizumi@mri.co.jp::19ba88c7-5751-4304-ad37-6fce39eefe4f" providerId="AD"/>
      </p:ext>
    </p:extLst>
  </p:cmAuthor>
  <p:cmAuthor id="5" name="仲居 亮(nakai-ryou)" initials="仲居" lastIdx="48" clrIdx="4">
    <p:extLst>
      <p:ext uri="{19B8F6BF-5375-455C-9EA6-DF929625EA0E}">
        <p15:presenceInfo xmlns:p15="http://schemas.microsoft.com/office/powerpoint/2012/main" userId="S-1-5-21-4175116151-3849908774-3845857867-371929" providerId="AD"/>
      </p:ext>
    </p:extLst>
  </p:cmAuthor>
  <p:cmAuthor id="6" name="植竹 隼平(uetake-jumpei)" initials="植竹" lastIdx="7" clrIdx="5">
    <p:extLst>
      <p:ext uri="{19B8F6BF-5375-455C-9EA6-DF929625EA0E}">
        <p15:presenceInfo xmlns:p15="http://schemas.microsoft.com/office/powerpoint/2012/main" userId="S-1-5-21-4175116151-3849908774-3845857867-4022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FF"/>
    <a:srgbClr val="0000FF"/>
    <a:srgbClr val="FF9999"/>
    <a:srgbClr val="0000CC"/>
    <a:srgbClr val="CCECFF"/>
    <a:srgbClr val="66CCFF"/>
    <a:srgbClr val="CCFFFF"/>
    <a:srgbClr val="3399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2" autoAdjust="0"/>
    <p:restoredTop sz="94901" autoAdjust="0"/>
  </p:normalViewPr>
  <p:slideViewPr>
    <p:cSldViewPr snapToGrid="0" showGuides="1">
      <p:cViewPr varScale="1">
        <p:scale>
          <a:sx n="72" d="100"/>
          <a:sy n="72" d="100"/>
        </p:scale>
        <p:origin x="1212" y="72"/>
      </p:cViewPr>
      <p:guideLst>
        <p:guide orient="horz" pos="2160"/>
        <p:guide pos="2880"/>
        <p:guide pos="3119"/>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p:scale>
          <a:sx n="100" d="100"/>
          <a:sy n="100" d="100"/>
        </p:scale>
        <p:origin x="1590" y="-14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2"/>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defTabSz="925480">
              <a:lnSpc>
                <a:spcPct val="100000"/>
              </a:lnSpc>
              <a:spcBef>
                <a:spcPct val="0"/>
              </a:spcBef>
              <a:defRPr sz="1200"/>
            </a:lvl1pPr>
          </a:lstStyle>
          <a:p>
            <a:r>
              <a:rPr lang="ja-JP" altLang="en-US"/>
              <a:t>別紙</a:t>
            </a:r>
            <a:r>
              <a:rPr lang="en-US" altLang="ja-JP"/>
              <a:t>4</a:t>
            </a:r>
          </a:p>
        </p:txBody>
      </p:sp>
      <p:sp>
        <p:nvSpPr>
          <p:cNvPr id="33795" name="Rectangle 3"/>
          <p:cNvSpPr>
            <a:spLocks noGrp="1" noChangeArrowheads="1"/>
          </p:cNvSpPr>
          <p:nvPr>
            <p:ph type="dt" sz="quarter" idx="1"/>
          </p:nvPr>
        </p:nvSpPr>
        <p:spPr bwMode="auto">
          <a:xfrm>
            <a:off x="3816410" y="2"/>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algn="r" defTabSz="925480">
              <a:lnSpc>
                <a:spcPct val="100000"/>
              </a:lnSpc>
              <a:spcBef>
                <a:spcPct val="0"/>
              </a:spcBef>
              <a:defRPr sz="1200"/>
            </a:lvl1pPr>
          </a:lstStyle>
          <a:p>
            <a:endParaRPr lang="en-US" altLang="ja-JP"/>
          </a:p>
        </p:txBody>
      </p:sp>
      <p:sp>
        <p:nvSpPr>
          <p:cNvPr id="33796" name="Rectangle 4"/>
          <p:cNvSpPr>
            <a:spLocks noGrp="1" noChangeArrowheads="1"/>
          </p:cNvSpPr>
          <p:nvPr>
            <p:ph type="ftr" sz="quarter" idx="2"/>
          </p:nvPr>
        </p:nvSpPr>
        <p:spPr bwMode="auto">
          <a:xfrm>
            <a:off x="0" y="9373629"/>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defTabSz="925480">
              <a:lnSpc>
                <a:spcPct val="100000"/>
              </a:lnSpc>
              <a:spcBef>
                <a:spcPct val="0"/>
              </a:spcBef>
              <a:defRPr sz="1200"/>
            </a:lvl1pPr>
          </a:lstStyle>
          <a:p>
            <a:endParaRPr lang="en-US" altLang="ja-JP"/>
          </a:p>
        </p:txBody>
      </p:sp>
      <p:sp>
        <p:nvSpPr>
          <p:cNvPr id="33797" name="Rectangle 5"/>
          <p:cNvSpPr>
            <a:spLocks noGrp="1" noChangeArrowheads="1"/>
          </p:cNvSpPr>
          <p:nvPr>
            <p:ph type="sldNum" sz="quarter" idx="3"/>
          </p:nvPr>
        </p:nvSpPr>
        <p:spPr bwMode="auto">
          <a:xfrm>
            <a:off x="3816410" y="9373629"/>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algn="r" defTabSz="925480">
              <a:lnSpc>
                <a:spcPct val="100000"/>
              </a:lnSpc>
              <a:spcBef>
                <a:spcPct val="0"/>
              </a:spcBef>
              <a:defRPr sz="1200"/>
            </a:lvl1pPr>
          </a:lstStyle>
          <a:p>
            <a:fld id="{D0CDE25A-1F61-494A-BEE2-63E86F89CAF4}" type="slidenum">
              <a:rPr lang="ja-JP" altLang="en-US"/>
              <a:pPr/>
              <a:t>‹#›</a:t>
            </a:fld>
            <a:endParaRPr lang="en-US" altLang="ja-JP"/>
          </a:p>
        </p:txBody>
      </p:sp>
    </p:spTree>
    <p:extLst>
      <p:ext uri="{BB962C8B-B14F-4D97-AF65-F5344CB8AC3E}">
        <p14:creationId xmlns:p14="http://schemas.microsoft.com/office/powerpoint/2010/main" val="1682346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2"/>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defTabSz="925480">
              <a:lnSpc>
                <a:spcPct val="100000"/>
              </a:lnSpc>
              <a:spcBef>
                <a:spcPct val="0"/>
              </a:spcBef>
              <a:defRPr sz="1200"/>
            </a:lvl1pPr>
          </a:lstStyle>
          <a:p>
            <a:r>
              <a:rPr lang="ja-JP" altLang="en-US"/>
              <a:t>別紙</a:t>
            </a:r>
            <a:r>
              <a:rPr lang="en-US" altLang="ja-JP"/>
              <a:t>4</a:t>
            </a:r>
          </a:p>
        </p:txBody>
      </p:sp>
      <p:sp>
        <p:nvSpPr>
          <p:cNvPr id="21507" name="Rectangle 3"/>
          <p:cNvSpPr>
            <a:spLocks noGrp="1" noChangeArrowheads="1"/>
          </p:cNvSpPr>
          <p:nvPr>
            <p:ph type="dt" idx="1"/>
          </p:nvPr>
        </p:nvSpPr>
        <p:spPr bwMode="auto">
          <a:xfrm>
            <a:off x="3816410" y="2"/>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lvl1pPr algn="r" defTabSz="925480">
              <a:lnSpc>
                <a:spcPct val="100000"/>
              </a:lnSpc>
              <a:spcBef>
                <a:spcPct val="0"/>
              </a:spcBef>
              <a:defRPr sz="1200"/>
            </a:lvl1pPr>
          </a:lstStyle>
          <a:p>
            <a:endParaRPr lang="en-US" altLang="ja-JP"/>
          </a:p>
        </p:txBody>
      </p:sp>
      <p:sp>
        <p:nvSpPr>
          <p:cNvPr id="21508" name="Rectangle 4"/>
          <p:cNvSpPr>
            <a:spLocks noGrp="1" noRot="1" noChangeAspect="1" noChangeArrowheads="1" noTextEdit="1"/>
          </p:cNvSpPr>
          <p:nvPr>
            <p:ph type="sldImg" idx="2"/>
          </p:nvPr>
        </p:nvSpPr>
        <p:spPr bwMode="auto">
          <a:xfrm>
            <a:off x="700088" y="741363"/>
            <a:ext cx="5337175" cy="36972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897053" y="4686815"/>
            <a:ext cx="4941658" cy="4438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1510" name="Rectangle 6"/>
          <p:cNvSpPr>
            <a:spLocks noGrp="1" noChangeArrowheads="1"/>
          </p:cNvSpPr>
          <p:nvPr>
            <p:ph type="ftr" sz="quarter" idx="4"/>
          </p:nvPr>
        </p:nvSpPr>
        <p:spPr bwMode="auto">
          <a:xfrm>
            <a:off x="0" y="9373629"/>
            <a:ext cx="2919356"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defTabSz="925480">
              <a:lnSpc>
                <a:spcPct val="100000"/>
              </a:lnSpc>
              <a:spcBef>
                <a:spcPct val="0"/>
              </a:spcBef>
              <a:defRPr sz="1200"/>
            </a:lvl1pPr>
          </a:lstStyle>
          <a:p>
            <a:endParaRPr lang="en-US" altLang="ja-JP"/>
          </a:p>
        </p:txBody>
      </p:sp>
      <p:sp>
        <p:nvSpPr>
          <p:cNvPr id="21511" name="Rectangle 7"/>
          <p:cNvSpPr>
            <a:spLocks noGrp="1" noChangeArrowheads="1"/>
          </p:cNvSpPr>
          <p:nvPr>
            <p:ph type="sldNum" sz="quarter" idx="5"/>
          </p:nvPr>
        </p:nvSpPr>
        <p:spPr bwMode="auto">
          <a:xfrm>
            <a:off x="3816410" y="9373629"/>
            <a:ext cx="2919355" cy="49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03" tIns="46302" rIns="92603" bIns="46302" numCol="1" anchor="b" anchorCtr="0" compatLnSpc="1">
            <a:prstTxWarp prst="textNoShape">
              <a:avLst/>
            </a:prstTxWarp>
          </a:bodyPr>
          <a:lstStyle>
            <a:lvl1pPr algn="r" defTabSz="925480">
              <a:lnSpc>
                <a:spcPct val="100000"/>
              </a:lnSpc>
              <a:spcBef>
                <a:spcPct val="0"/>
              </a:spcBef>
              <a:defRPr sz="1200"/>
            </a:lvl1pPr>
          </a:lstStyle>
          <a:p>
            <a:fld id="{51A9248F-F1FB-4468-B82F-9E2E8BE31230}" type="slidenum">
              <a:rPr lang="ja-JP" altLang="en-US"/>
              <a:pPr/>
              <a:t>‹#›</a:t>
            </a:fld>
            <a:endParaRPr lang="en-US" altLang="ja-JP"/>
          </a:p>
        </p:txBody>
      </p:sp>
    </p:spTree>
    <p:extLst>
      <p:ext uri="{BB962C8B-B14F-4D97-AF65-F5344CB8AC3E}">
        <p14:creationId xmlns:p14="http://schemas.microsoft.com/office/powerpoint/2010/main" val="29590054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dirty="0"/>
          </a:p>
        </p:txBody>
      </p:sp>
      <p:sp>
        <p:nvSpPr>
          <p:cNvPr id="4" name="スライド番号プレースホルダー 3"/>
          <p:cNvSpPr>
            <a:spLocks noGrp="1"/>
          </p:cNvSpPr>
          <p:nvPr>
            <p:ph type="sldNum" sz="quarter" idx="10"/>
          </p:nvPr>
        </p:nvSpPr>
        <p:spPr/>
        <p:txBody>
          <a:bodyPr/>
          <a:lstStyle/>
          <a:p>
            <a:pPr>
              <a:defRPr/>
            </a:pPr>
            <a:fld id="{51A9248F-F1FB-4468-B82F-9E2E8BE31230}" type="slidenum">
              <a:rPr lang="ja-JP" altLang="en-US">
                <a:solidFill>
                  <a:srgbClr val="000000"/>
                </a:solidFill>
              </a:rPr>
              <a:pPr>
                <a:defRPr/>
              </a:pPr>
              <a:t>1</a:t>
            </a:fld>
            <a:endParaRPr lang="en-US" altLang="ja-JP">
              <a:solidFill>
                <a:srgbClr val="000000"/>
              </a:solidFill>
            </a:endParaRPr>
          </a:p>
        </p:txBody>
      </p:sp>
    </p:spTree>
    <p:extLst>
      <p:ext uri="{BB962C8B-B14F-4D97-AF65-F5344CB8AC3E}">
        <p14:creationId xmlns:p14="http://schemas.microsoft.com/office/powerpoint/2010/main" val="250860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27029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0250" y="1341438"/>
            <a:ext cx="5224463" cy="3619500"/>
          </a:xfrm>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349960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409648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システムへのログインを説明する</a:t>
            </a:r>
          </a:p>
          <a:p>
            <a:endParaRPr kumimoji="1" lang="ja-JP" altLang="en-US" dirty="0"/>
          </a:p>
          <a:p>
            <a:r>
              <a:rPr kumimoji="1" lang="ja-JP" altLang="en-US" dirty="0"/>
              <a:t>＜ポイント＞</a:t>
            </a:r>
          </a:p>
          <a:p>
            <a:r>
              <a:rPr kumimoji="1" lang="ja-JP" altLang="en-US" dirty="0"/>
              <a:t>・ログインすると二要素認証画面が表示される</a:t>
            </a:r>
          </a:p>
          <a:p>
            <a:r>
              <a:rPr kumimoji="1" lang="ja-JP" altLang="en-US" dirty="0"/>
              <a:t>・利用者</a:t>
            </a:r>
            <a:r>
              <a:rPr kumimoji="1" lang="en-US" altLang="ja-JP" dirty="0"/>
              <a:t>ID</a:t>
            </a:r>
            <a:r>
              <a:rPr kumimoji="1" lang="ja-JP" altLang="en-US" dirty="0"/>
              <a:t>と二要素認証のための認証コードを入力する</a:t>
            </a:r>
          </a:p>
          <a:p>
            <a:r>
              <a:rPr kumimoji="1" lang="ja-JP" altLang="en-US" dirty="0"/>
              <a:t>・認証コードが事前に指定したメール等に届くので、二要素認証画面に入力する</a:t>
            </a:r>
          </a:p>
          <a:p>
            <a:r>
              <a:rPr kumimoji="1" lang="ja-JP" altLang="en-US" dirty="0"/>
              <a:t>・初回ログイン時はパスワード変更通知画面でパスワード変更をすると、ホーム画面が表示される</a:t>
            </a:r>
          </a:p>
          <a:p>
            <a:r>
              <a:rPr kumimoji="1" lang="ja-JP" altLang="en-US" dirty="0"/>
              <a:t>・パスワードを忘れた場合、ログイン画面の</a:t>
            </a:r>
            <a:r>
              <a:rPr kumimoji="1" lang="en-US" altLang="ja-JP" dirty="0"/>
              <a:t>[</a:t>
            </a:r>
            <a:r>
              <a:rPr kumimoji="1" lang="ja-JP" altLang="en-US" dirty="0"/>
              <a:t>パスワードをお忘れの方はこちら］のリンクから、パスワードを初期化する</a:t>
            </a:r>
          </a:p>
          <a:p>
            <a:endParaRPr kumimoji="1" lang="ja-JP" altLang="en-US" dirty="0"/>
          </a:p>
          <a:p>
            <a:r>
              <a:rPr kumimoji="1" lang="ja-JP" altLang="en-US" dirty="0"/>
              <a:t>＜運用における注意点＞</a:t>
            </a:r>
          </a:p>
          <a:p>
            <a:r>
              <a:rPr kumimoji="1" lang="ja-JP" altLang="en-US" dirty="0"/>
              <a:t>・システムにログインするには、管轄の県・政令指定都市又は保健所に申請し、</a:t>
            </a:r>
          </a:p>
          <a:p>
            <a:r>
              <a:rPr kumimoji="1" lang="ja-JP" altLang="en-US" dirty="0"/>
              <a:t>事前に利用者</a:t>
            </a:r>
            <a:r>
              <a:rPr kumimoji="1" lang="en-US" altLang="ja-JP" dirty="0"/>
              <a:t>ID</a:t>
            </a:r>
            <a:r>
              <a:rPr kumimoji="1" lang="ja-JP" altLang="en-US" dirty="0" err="1"/>
              <a:t>、</a:t>
            </a:r>
            <a:r>
              <a:rPr kumimoji="1" lang="ja-JP" altLang="en-US" dirty="0"/>
              <a:t>初期パスワードの発行を受ける</a:t>
            </a:r>
          </a:p>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eaLnBrk="1" fontAlgn="auto" hangingPunct="1">
              <a:spcBef>
                <a:spcPts val="0"/>
              </a:spcBef>
              <a:spcAft>
                <a:spcPts val="0"/>
              </a:spcAft>
              <a:defRPr/>
            </a:pPr>
            <a:fld id="{3AC4037A-B536-44D6-B5B0-1AAC451E913D}" type="slidenum">
              <a:rPr kumimoji="1" lang="ja-JP" altLang="en-US">
                <a:solidFill>
                  <a:srgbClr val="000000"/>
                </a:solidFill>
                <a:latin typeface="Meiryo UI" panose="020B0604030504040204" pitchFamily="50" charset="-128"/>
                <a:ea typeface="Meiryo UI" panose="020B0604030504040204" pitchFamily="50" charset="-128"/>
              </a:rPr>
              <a:pPr defTabSz="906445" eaLnBrk="1" fontAlgn="auto" hangingPunct="1">
                <a:spcBef>
                  <a:spcPts val="0"/>
                </a:spcBef>
                <a:spcAft>
                  <a:spcPts val="0"/>
                </a:spcAft>
                <a:defRPr/>
              </a:pPr>
              <a:t>5</a:t>
            </a:fld>
            <a:endParaRPr kumimoji="1" lang="ja-JP" altLang="en-US"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9203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a:t>
            </a:r>
            <a:r>
              <a:rPr kumimoji="1" lang="ja-JP" altLang="en-US" dirty="0"/>
              <a:t>参考資料１</a:t>
            </a:r>
            <a:r>
              <a:rPr kumimoji="1" lang="en-US" altLang="ja-JP" dirty="0"/>
              <a:t>】</a:t>
            </a:r>
            <a:endParaRPr kumimoji="1" lang="ja-JP" altLang="en-US" dirty="0"/>
          </a:p>
        </p:txBody>
      </p:sp>
      <p:sp>
        <p:nvSpPr>
          <p:cNvPr id="6"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dirty="0"/>
          </a:p>
        </p:txBody>
      </p:sp>
    </p:spTree>
    <p:extLst>
      <p:ext uri="{BB962C8B-B14F-4D97-AF65-F5344CB8AC3E}">
        <p14:creationId xmlns:p14="http://schemas.microsoft.com/office/powerpoint/2010/main" val="67358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B920A8-297C-4671-AB3E-DFB06726C10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67EAE78-9F73-4730-A2A7-1586454B691A}"/>
              </a:ext>
            </a:extLst>
          </p:cNvPr>
          <p:cNvSpPr>
            <a:spLocks noGrp="1"/>
          </p:cNvSpPr>
          <p:nvPr>
            <p:ph type="ftr" sz="quarter" idx="11"/>
          </p:nvPr>
        </p:nvSpPr>
        <p:spPr/>
        <p:txBody>
          <a:bodyPr/>
          <a:lstStyle/>
          <a:p>
            <a:r>
              <a:rPr kumimoji="1" lang="en-US" altLang="ja-JP"/>
              <a:t>【</a:t>
            </a:r>
            <a:r>
              <a:rPr kumimoji="1" lang="ja-JP" altLang="en-US"/>
              <a:t>参考資料１</a:t>
            </a:r>
            <a:r>
              <a:rPr kumimoji="1" lang="en-US" altLang="ja-JP"/>
              <a:t>】</a:t>
            </a:r>
            <a:endParaRPr kumimoji="1" lang="ja-JP" altLang="en-US"/>
          </a:p>
        </p:txBody>
      </p:sp>
      <p:sp>
        <p:nvSpPr>
          <p:cNvPr id="9" name="スライド番号プレースホルダー 8">
            <a:extLst>
              <a:ext uri="{FF2B5EF4-FFF2-40B4-BE49-F238E27FC236}">
                <a16:creationId xmlns:a16="http://schemas.microsoft.com/office/drawing/2014/main" id="{155AE354-1EF9-4615-AA2D-37B56E08EB38}"/>
              </a:ext>
            </a:extLst>
          </p:cNvPr>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60897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0"/>
            <a:ext cx="9901238" cy="780440"/>
          </a:xfrm>
          <a:prstGeom prst="rect">
            <a:avLst/>
          </a:prstGeom>
        </p:spPr>
      </p:pic>
      <p:sp>
        <p:nvSpPr>
          <p:cNvPr id="18" name="Rectangle 3"/>
          <p:cNvSpPr>
            <a:spLocks noGrp="1" noChangeArrowheads="1"/>
          </p:cNvSpPr>
          <p:nvPr>
            <p:ph type="title"/>
          </p:nvPr>
        </p:nvSpPr>
        <p:spPr bwMode="auto">
          <a:xfrm>
            <a:off x="1" y="1"/>
            <a:ext cx="9288812" cy="749165"/>
          </a:xfrm>
          <a:prstGeom prst="rect">
            <a:avLst/>
          </a:prstGeom>
          <a:noFill/>
        </p:spPr>
        <p:txBody>
          <a:bodyPr wrap="square" lIns="468000" tIns="107980" rIns="431919" bIns="108000" rtlCol="0" anchor="b" anchorCtr="0">
            <a:noAutofit/>
          </a:bodyPr>
          <a:lstStyle>
            <a:lvl1pPr>
              <a:defRPr lang="ja-JP" altLang="en-US" sz="1949" b="1" dirty="0" smtClean="0">
                <a:latin typeface="+mn-lt"/>
                <a:ea typeface="+mj-ea"/>
              </a:defRPr>
            </a:lvl1pPr>
          </a:lstStyle>
          <a:p>
            <a:pPr lvl="0"/>
            <a:r>
              <a:rPr lang="ja-JP" altLang="en-US" dirty="0"/>
              <a:t>マスター タイトルの書式設定</a:t>
            </a:r>
          </a:p>
        </p:txBody>
      </p:sp>
      <p:sp>
        <p:nvSpPr>
          <p:cNvPr id="19" name="コンテンツ プレースホルダー 2"/>
          <p:cNvSpPr>
            <a:spLocks noGrp="1"/>
          </p:cNvSpPr>
          <p:nvPr>
            <p:ph idx="1"/>
          </p:nvPr>
        </p:nvSpPr>
        <p:spPr>
          <a:xfrm>
            <a:off x="389346" y="944563"/>
            <a:ext cx="9131572" cy="5486338"/>
          </a:xfrm>
          <a:prstGeom prst="rect">
            <a:avLst/>
          </a:prstGeom>
        </p:spPr>
        <p:txBody>
          <a:bodyPr lIns="0" rIns="0"/>
          <a:lstStyle>
            <a:lvl1pPr marL="0" indent="0">
              <a:lnSpc>
                <a:spcPct val="100000"/>
              </a:lnSpc>
              <a:spcBef>
                <a:spcPts val="975"/>
              </a:spcBef>
              <a:spcAft>
                <a:spcPts val="609"/>
              </a:spcAft>
              <a:buFontTx/>
              <a:buNone/>
              <a:defRPr sz="2111">
                <a:latin typeface="+mn-lt"/>
                <a:ea typeface="+mn-ea"/>
              </a:defRPr>
            </a:lvl1pPr>
            <a:lvl2pPr marL="457537" indent="0">
              <a:lnSpc>
                <a:spcPct val="100000"/>
              </a:lnSpc>
              <a:spcBef>
                <a:spcPts val="244"/>
              </a:spcBef>
              <a:spcAft>
                <a:spcPts val="244"/>
              </a:spcAft>
              <a:buFontTx/>
              <a:buNone/>
              <a:defRPr sz="1949">
                <a:latin typeface="+mn-lt"/>
                <a:ea typeface="+mn-ea"/>
              </a:defRPr>
            </a:lvl2pPr>
            <a:lvl3pPr marL="983778" indent="0">
              <a:lnSpc>
                <a:spcPct val="100000"/>
              </a:lnSpc>
              <a:spcBef>
                <a:spcPts val="244"/>
              </a:spcBef>
              <a:spcAft>
                <a:spcPts val="244"/>
              </a:spcAft>
              <a:buFontTx/>
              <a:buNone/>
              <a:defRPr>
                <a:latin typeface="+mn-lt"/>
                <a:ea typeface="+mn-ea"/>
              </a:defRPr>
            </a:lvl3pPr>
            <a:lvl4pPr marL="1030189" indent="0">
              <a:buNone/>
              <a:defRPr/>
            </a:lvl4pPr>
            <a:lvl5pPr marL="1322545" indent="0">
              <a:buNone/>
              <a:defRPr/>
            </a:lvl5pPr>
            <a:lvl6pPr marL="1392345" indent="0">
              <a:buNone/>
              <a:defRPr/>
            </a:lvl6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スライド番号プレースホルダー 2"/>
          <p:cNvSpPr txBox="1">
            <a:spLocks/>
          </p:cNvSpPr>
          <p:nvPr userDrawn="1"/>
        </p:nvSpPr>
        <p:spPr>
          <a:xfrm>
            <a:off x="9451606" y="6430903"/>
            <a:ext cx="33863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marL="0" algn="r" defTabSz="914228" rtl="0" eaLnBrk="1" latinLnBrk="0" hangingPunct="1">
              <a:defRPr kumimoji="0" lang="ja-JP" altLang="en-US" sz="1100" kern="1200" smtClean="0">
                <a:solidFill>
                  <a:srgbClr val="000000"/>
                </a:solidFill>
                <a:latin typeface="+mj-lt"/>
                <a:ea typeface="Meiryo UI"/>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eaLnBrk="0" hangingPunct="0">
              <a:tabLst>
                <a:tab pos="461450" algn="ctr"/>
                <a:tab pos="696042" algn="l"/>
                <a:tab pos="884231" algn="l"/>
              </a:tabLst>
            </a:pPr>
            <a:fld id="{C0A530F1-D8C6-4A93-9917-2C1FE34DC798}" type="slidenum">
              <a:rPr lang="en-US" altLang="ja-JP" sz="893" smtClean="0">
                <a:latin typeface="+mn-lt"/>
                <a:ea typeface="+mn-ea"/>
                <a:cs typeface="Segoe UI" panose="020B0502040204020203" pitchFamily="34" charset="0"/>
              </a:rPr>
              <a:pPr eaLnBrk="0" hangingPunct="0">
                <a:tabLst>
                  <a:tab pos="461450" algn="ctr"/>
                  <a:tab pos="696042" algn="l"/>
                  <a:tab pos="884231" algn="l"/>
                </a:tabLst>
              </a:pPr>
              <a:t>‹#›</a:t>
            </a:fld>
            <a:endParaRPr lang="en-US" altLang="ja-JP" sz="893" dirty="0">
              <a:latin typeface="+mn-lt"/>
              <a:ea typeface="+mn-ea"/>
              <a:cs typeface="Segoe UI" panose="020B0502040204020203" pitchFamily="34" charset="0"/>
            </a:endParaRPr>
          </a:p>
        </p:txBody>
      </p:sp>
    </p:spTree>
    <p:extLst>
      <p:ext uri="{BB962C8B-B14F-4D97-AF65-F5344CB8AC3E}">
        <p14:creationId xmlns:p14="http://schemas.microsoft.com/office/powerpoint/2010/main" val="31342729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a:t>
            </a:r>
            <a:r>
              <a:rPr kumimoji="1" lang="ja-JP" altLang="en-US" dirty="0"/>
              <a:t>資料１</a:t>
            </a:r>
            <a:r>
              <a:rPr kumimoji="1" lang="en-US" altLang="ja-JP" dirty="0"/>
              <a:t>】</a:t>
            </a:r>
            <a:endParaRPr kumimoji="1" lang="ja-JP" altLang="en-US" dirty="0"/>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1533894804"/>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参考資料１</a:t>
            </a:r>
            <a:r>
              <a:rPr kumimoji="1" lang="en-US" altLang="ja-JP"/>
              <a:t>】</a:t>
            </a:r>
            <a:endParaRPr kumimoji="1" lang="ja-JP" altLang="en-US"/>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2873409899"/>
      </p:ext>
    </p:extLst>
  </p:cSld>
  <p:clrMap bg1="lt1" tx1="dk1" bg2="lt2" tx2="dk2" accent1="accent1" accent2="accent2" accent3="accent3" accent4="accent4" accent5="accent5" accent6="accent6" hlink="hlink" folHlink="folHlink"/>
  <p:sldLayoutIdLst>
    <p:sldLayoutId id="2147483933"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549285"/>
      </p:ext>
    </p:extLst>
  </p:cSld>
  <p:clrMap bg1="lt1" tx1="dk1" bg2="lt2" tx2="dk2" accent1="accent1" accent2="accent2" accent3="accent3" accent4="accent4" accent5="accent5" accent6="accent6" hlink="hlink" folHlink="folHlink"/>
  <p:sldLayoutIdLst>
    <p:sldLayoutId id="2147483978" r:id="rId1"/>
  </p:sldLayoutIdLst>
  <p:hf hdr="0" ftr="0" dt="0"/>
  <p:txStyles>
    <p:titleStyle>
      <a:lvl1pPr algn="l" defTabSz="742584" rtl="0" eaLnBrk="1" latinLnBrk="0" hangingPunct="1">
        <a:lnSpc>
          <a:spcPct val="90000"/>
        </a:lnSpc>
        <a:spcBef>
          <a:spcPct val="0"/>
        </a:spcBef>
        <a:buNone/>
        <a:defRPr kumimoji="1" sz="3573" kern="1200">
          <a:solidFill>
            <a:schemeClr val="tx1"/>
          </a:solidFill>
          <a:latin typeface="+mj-lt"/>
          <a:ea typeface="+mj-ea"/>
          <a:cs typeface="+mj-cs"/>
        </a:defRPr>
      </a:lvl1pPr>
    </p:titleStyle>
    <p:bodyStyle>
      <a:lvl1pPr marL="185646" indent="-185646" algn="l" defTabSz="742584"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6938" indent="-185646" algn="l" defTabSz="742584"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230" indent="-185646" algn="l" defTabSz="742584"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522"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0815"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107"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399"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4691"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5983"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65308;&#21307;&#30274;&#24773;&#22577;&#12471;&#12473;&#12486;&#12512;&#12398;&#23433;&#20840;&#31649;&#29702;&#12395;&#38306;&#12377;&#12427;&#12460;&#12452;&#12489;&#12521;&#12452;&#12531;&#65306;%20https:/www.mhlw.go.jp/stf/shingi/0000516275_00002.html%20&#6531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kantai@city.sakai.lg.j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p:cNvGrpSpPr/>
          <p:nvPr/>
        </p:nvGrpSpPr>
        <p:grpSpPr>
          <a:xfrm>
            <a:off x="55356" y="2465586"/>
            <a:ext cx="704577" cy="4048526"/>
            <a:chOff x="60948" y="1823870"/>
            <a:chExt cx="704916" cy="4469246"/>
          </a:xfrm>
        </p:grpSpPr>
        <p:grpSp>
          <p:nvGrpSpPr>
            <p:cNvPr id="11" name="グループ化 10"/>
            <p:cNvGrpSpPr/>
            <p:nvPr/>
          </p:nvGrpSpPr>
          <p:grpSpPr>
            <a:xfrm>
              <a:off x="60948" y="2012678"/>
              <a:ext cx="188059" cy="4280438"/>
              <a:chOff x="4267884" y="986945"/>
              <a:chExt cx="111125" cy="3530586"/>
            </a:xfrm>
            <a:solidFill>
              <a:schemeClr val="tx1"/>
            </a:solidFill>
          </p:grpSpPr>
          <p:cxnSp>
            <p:nvCxnSpPr>
              <p:cNvPr id="14" name="直線コネクタ 13">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6"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249005" y="1823870"/>
              <a:ext cx="516859"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H18</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31" name="グループ化 30"/>
          <p:cNvGrpSpPr/>
          <p:nvPr/>
        </p:nvGrpSpPr>
        <p:grpSpPr>
          <a:xfrm>
            <a:off x="1254028" y="2476036"/>
            <a:ext cx="704576" cy="4038076"/>
            <a:chOff x="2707341" y="1842275"/>
            <a:chExt cx="704915" cy="4451799"/>
          </a:xfrm>
        </p:grpSpPr>
        <p:grpSp>
          <p:nvGrpSpPr>
            <p:cNvPr id="17" name="グループ化 16"/>
            <p:cNvGrpSpPr/>
            <p:nvPr/>
          </p:nvGrpSpPr>
          <p:grpSpPr>
            <a:xfrm>
              <a:off x="2707341" y="2013636"/>
              <a:ext cx="188059" cy="4280438"/>
              <a:chOff x="4267884" y="986945"/>
              <a:chExt cx="111125" cy="3530586"/>
            </a:xfrm>
            <a:solidFill>
              <a:schemeClr val="tx1"/>
            </a:solidFill>
          </p:grpSpPr>
          <p:cxnSp>
            <p:nvCxnSpPr>
              <p:cNvPr id="18" name="直線コネクタ 17">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0"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2895397" y="1842275"/>
              <a:ext cx="516859"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R2.5</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9" name="グループ化 8"/>
          <p:cNvGrpSpPr/>
          <p:nvPr/>
        </p:nvGrpSpPr>
        <p:grpSpPr>
          <a:xfrm>
            <a:off x="7730268" y="2538025"/>
            <a:ext cx="1639612" cy="3976086"/>
            <a:chOff x="7490449" y="1885352"/>
            <a:chExt cx="1640401" cy="4390315"/>
          </a:xfrm>
        </p:grpSpPr>
        <p:grpSp>
          <p:nvGrpSpPr>
            <p:cNvPr id="25" name="グループ化 24"/>
            <p:cNvGrpSpPr/>
            <p:nvPr/>
          </p:nvGrpSpPr>
          <p:grpSpPr>
            <a:xfrm>
              <a:off x="7490449" y="1995231"/>
              <a:ext cx="188059" cy="4280436"/>
              <a:chOff x="4267884" y="986945"/>
              <a:chExt cx="111125" cy="3530579"/>
            </a:xfrm>
            <a:solidFill>
              <a:schemeClr val="tx1"/>
            </a:solidFill>
          </p:grpSpPr>
          <p:cxnSp>
            <p:nvCxnSpPr>
              <p:cNvPr id="26" name="直線コネクタ 25">
                <a:extLst>
                  <a:ext uri="{FF2B5EF4-FFF2-40B4-BE49-F238E27FC236}">
                    <a16:creationId xmlns:a16="http://schemas.microsoft.com/office/drawing/2014/main" id="{1E4FCF39-1B87-46F0-921C-9AC212B6F5BB}"/>
                  </a:ext>
                </a:extLst>
              </p:cNvPr>
              <p:cNvCxnSpPr>
                <a:cxnSpLocks/>
              </p:cNvCxnSpPr>
              <p:nvPr/>
            </p:nvCxnSpPr>
            <p:spPr bwMode="auto">
              <a:xfrm>
                <a:off x="4323447" y="1073085"/>
                <a:ext cx="0" cy="3444439"/>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8"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8256720" y="1885352"/>
              <a:ext cx="874130" cy="236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感染状況の収束後に次期システムの</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開発状況も勘案して移行時期を判断</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10" name="グループ化 9"/>
          <p:cNvGrpSpPr/>
          <p:nvPr/>
        </p:nvGrpSpPr>
        <p:grpSpPr>
          <a:xfrm>
            <a:off x="4543726" y="2492532"/>
            <a:ext cx="1066801" cy="4005331"/>
            <a:chOff x="5354557" y="1848801"/>
            <a:chExt cx="1067314" cy="4451799"/>
          </a:xfrm>
        </p:grpSpPr>
        <p:grpSp>
          <p:nvGrpSpPr>
            <p:cNvPr id="21" name="グループ化 20"/>
            <p:cNvGrpSpPr/>
            <p:nvPr/>
          </p:nvGrpSpPr>
          <p:grpSpPr>
            <a:xfrm>
              <a:off x="5354557" y="2020162"/>
              <a:ext cx="188059" cy="4280438"/>
              <a:chOff x="4267884" y="986945"/>
              <a:chExt cx="111125" cy="3530586"/>
            </a:xfrm>
            <a:solidFill>
              <a:schemeClr val="tx1"/>
            </a:solidFill>
          </p:grpSpPr>
          <p:cxnSp>
            <p:nvCxnSpPr>
              <p:cNvPr id="22" name="直線コネクタ 21">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4"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5479037" y="1848801"/>
              <a:ext cx="942834"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R4.10</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sp>
        <p:nvSpPr>
          <p:cNvPr id="12" name="タイトル 1"/>
          <p:cNvSpPr>
            <a:spLocks noGrp="1"/>
          </p:cNvSpPr>
          <p:nvPr>
            <p:ph type="title"/>
          </p:nvPr>
        </p:nvSpPr>
        <p:spPr>
          <a:xfrm>
            <a:off x="0" y="-22524"/>
            <a:ext cx="9901238" cy="359654"/>
          </a:xfrm>
          <a:solidFill>
            <a:srgbClr val="0070C0"/>
          </a:solidFill>
          <a:ln>
            <a:noFill/>
          </a:ln>
          <a:effectLst/>
        </p:spPr>
        <p:txBody>
          <a:bodyPr vert="horz" wrap="square" lIns="0" tIns="0" rIns="0" bIns="0" numCol="1" rtlCol="0" anchor="ctr" anchorCtr="0" compatLnSpc="1">
            <a:prstTxWarp prst="textNoShape">
              <a:avLst/>
            </a:prstTxWarp>
            <a:noAutofit/>
          </a:bodyPr>
          <a:lstStyle/>
          <a:p>
            <a:r>
              <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感染症サーベイランスシステムについて</a:t>
            </a:r>
          </a:p>
        </p:txBody>
      </p:sp>
      <p:sp>
        <p:nvSpPr>
          <p:cNvPr id="50" name="正方形/長方形 49"/>
          <p:cNvSpPr/>
          <p:nvPr/>
        </p:nvSpPr>
        <p:spPr>
          <a:xfrm>
            <a:off x="90619" y="387737"/>
            <a:ext cx="9720000" cy="20160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marR="0" lvl="0" indent="-287712" algn="l" defTabSz="913486" rtl="0" eaLnBrk="0" fontAlgn="base" latinLnBrk="0" hangingPunct="0">
              <a:lnSpc>
                <a:spcPct val="120000"/>
              </a:lnSpc>
              <a:spcBef>
                <a:spcPts val="0"/>
              </a:spcBef>
              <a:spcAft>
                <a:spcPct val="0"/>
              </a:spcAft>
              <a:buClrTx/>
              <a:buSzTx/>
              <a:buFontTx/>
              <a:buNone/>
              <a:tabLst/>
              <a:defRPr/>
            </a:pPr>
            <a:r>
              <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「感染症の予防及び感染症の患者に対する医療に関する法律」第</a:t>
            </a:r>
            <a:r>
              <a:rPr kumimoji="1" lang="en-US" altLang="ja-JP"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条～第</a:t>
            </a:r>
            <a:r>
              <a:rPr kumimoji="1" lang="en-US" altLang="ja-JP"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条に基づき、診断医師や</a:t>
            </a:r>
            <a:r>
              <a:rPr kumimoji="1" lang="ja-JP" altLang="en-US" sz="1398" dirty="0">
                <a:solidFill>
                  <a:prstClr val="black"/>
                </a:solidFill>
                <a:latin typeface="Meiryo UI" panose="020B0604030504040204" pitchFamily="50" charset="-128"/>
                <a:ea typeface="Meiryo UI" panose="020B0604030504040204" pitchFamily="50" charset="-128"/>
              </a:rPr>
              <a:t>獣医師から届出のあった感染症に関する情報は、保健所が感染症サーベイランスシステムに入力することで都道府県・国に報告を行っている。</a:t>
            </a:r>
            <a:endParaRPr kumimoji="1" lang="en-US" altLang="ja-JP"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lvl="0" indent="-287712" defTabSz="913486">
              <a:spcBef>
                <a:spcPts val="300"/>
              </a:spcBef>
              <a:defRPr/>
            </a:pPr>
            <a:r>
              <a:rPr kumimoji="1" lang="ja-JP" altLang="en-US" sz="1398" dirty="0">
                <a:solidFill>
                  <a:prstClr val="black"/>
                </a:solidFill>
                <a:latin typeface="Meiryo UI" panose="020B0604030504040204" pitchFamily="50" charset="-128"/>
                <a:ea typeface="Meiryo UI" panose="020B0604030504040204" pitchFamily="50" charset="-128"/>
              </a:rPr>
              <a:t>○　次期システムにおいては、</a:t>
            </a:r>
            <a:r>
              <a:rPr kumimoji="1" lang="en-US" altLang="ja-JP" sz="1398" dirty="0">
                <a:solidFill>
                  <a:prstClr val="black"/>
                </a:solidFill>
                <a:latin typeface="Meiryo UI" panose="020B0604030504040204" pitchFamily="50" charset="-128"/>
                <a:ea typeface="Meiryo UI" panose="020B0604030504040204" pitchFamily="50" charset="-128"/>
              </a:rPr>
              <a:t>HER-SYS</a:t>
            </a:r>
            <a:r>
              <a:rPr kumimoji="1" lang="ja-JP" altLang="en-US" sz="1398" dirty="0">
                <a:solidFill>
                  <a:prstClr val="black"/>
                </a:solidFill>
                <a:latin typeface="Meiryo UI" panose="020B0604030504040204" pitchFamily="50" charset="-128"/>
                <a:ea typeface="Meiryo UI" panose="020B0604030504040204" pitchFamily="50" charset="-128"/>
              </a:rPr>
              <a:t>と同様に、</a:t>
            </a:r>
            <a:r>
              <a:rPr kumimoji="1" lang="ja-JP" altLang="en-US" sz="1398" u="sng" dirty="0">
                <a:solidFill>
                  <a:srgbClr val="FF0000"/>
                </a:solidFill>
                <a:latin typeface="Meiryo UI" panose="020B0604030504040204" pitchFamily="50" charset="-128"/>
                <a:ea typeface="Meiryo UI" panose="020B0604030504040204" pitchFamily="50" charset="-128"/>
              </a:rPr>
              <a:t>医療機関等がオンライン入力によって発生届を保健所へ報告することが可能となる。</a:t>
            </a:r>
            <a:r>
              <a:rPr kumimoji="1" lang="en-US" altLang="ja-JP" sz="1398" dirty="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切り替えることに伴う業務負担を勘案し、現時点では自治体ごとに順次開始されることを想定）</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dirty="0">
                <a:solidFill>
                  <a:prstClr val="black"/>
                </a:solidFill>
                <a:latin typeface="Meiryo UI" panose="020B0604030504040204" pitchFamily="50" charset="-128"/>
                <a:ea typeface="Meiryo UI" panose="020B0604030504040204" pitchFamily="50" charset="-128"/>
              </a:rPr>
              <a:t>○　インターネットに接続できる機器であれば、パソコンのほか、スマートフォン、タブレットからも情報の入力・閲覧が可能となるが、システムから発行された利用者</a:t>
            </a:r>
            <a:r>
              <a:rPr kumimoji="1" lang="en-US" altLang="ja-JP" sz="1398" dirty="0">
                <a:solidFill>
                  <a:prstClr val="black"/>
                </a:solidFill>
                <a:latin typeface="Meiryo UI" panose="020B0604030504040204" pitchFamily="50" charset="-128"/>
                <a:ea typeface="Meiryo UI" panose="020B0604030504040204" pitchFamily="50" charset="-128"/>
              </a:rPr>
              <a:t>ID</a:t>
            </a:r>
            <a:r>
              <a:rPr kumimoji="1" lang="ja-JP" altLang="en-US" sz="1398" dirty="0">
                <a:solidFill>
                  <a:prstClr val="black"/>
                </a:solidFill>
                <a:latin typeface="Meiryo UI" panose="020B0604030504040204" pitchFamily="50" charset="-128"/>
                <a:ea typeface="Meiryo UI" panose="020B0604030504040204" pitchFamily="50" charset="-128"/>
              </a:rPr>
              <a:t>・パスワードに加えて、電話番号、</a:t>
            </a:r>
            <a:r>
              <a:rPr kumimoji="1" lang="en-US" altLang="ja-JP" sz="1398" dirty="0">
                <a:solidFill>
                  <a:prstClr val="black"/>
                </a:solidFill>
                <a:latin typeface="Meiryo UI" panose="020B0604030504040204" pitchFamily="50" charset="-128"/>
                <a:ea typeface="Meiryo UI" panose="020B0604030504040204" pitchFamily="50" charset="-128"/>
              </a:rPr>
              <a:t>SMS</a:t>
            </a:r>
            <a:r>
              <a:rPr kumimoji="1" lang="ja-JP" altLang="en-US" sz="1398" dirty="0">
                <a:solidFill>
                  <a:prstClr val="black"/>
                </a:solidFill>
                <a:latin typeface="Meiryo UI" panose="020B0604030504040204" pitchFamily="50" charset="-128"/>
                <a:ea typeface="Meiryo UI" panose="020B0604030504040204" pitchFamily="50" charset="-128"/>
              </a:rPr>
              <a:t>又はメールアドレスを用いた二要素認証が必要。</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なお、</a:t>
            </a:r>
            <a:r>
              <a:rPr kumimoji="1" lang="ja-JP" altLang="en-US" sz="1398"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新型コロナウイルス感染症に関しては</a:t>
            </a:r>
            <a:r>
              <a:rPr kumimoji="1" lang="ja-JP" altLang="en-US" sz="1398" b="0"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、感染状況が収束するまでは</a:t>
            </a:r>
            <a:r>
              <a:rPr kumimoji="1" lang="en-US" altLang="ja-JP" sz="1398" b="0"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HER-SYS</a:t>
            </a:r>
            <a:r>
              <a:rPr kumimoji="1" lang="ja-JP" altLang="en-US" sz="1398" u="sng" noProof="0" dirty="0">
                <a:solidFill>
                  <a:schemeClr val="tx1"/>
                </a:solidFill>
                <a:latin typeface="Meiryo UI" panose="020B0604030504040204" pitchFamily="50" charset="-128"/>
                <a:ea typeface="Meiryo UI" panose="020B0604030504040204" pitchFamily="50" charset="-128"/>
              </a:rPr>
              <a:t>に</a:t>
            </a:r>
            <a:r>
              <a:rPr kumimoji="1" lang="ja-JP" altLang="en-US" sz="1398" u="sng" dirty="0">
                <a:solidFill>
                  <a:schemeClr val="tx1"/>
                </a:solidFill>
                <a:latin typeface="Meiryo UI" panose="020B0604030504040204" pitchFamily="50" charset="-128"/>
                <a:ea typeface="Meiryo UI" panose="020B0604030504040204" pitchFamily="50" charset="-128"/>
              </a:rPr>
              <a:t>よる</a:t>
            </a:r>
            <a:r>
              <a:rPr kumimoji="1" lang="ja-JP" altLang="en-US" sz="1398" b="0"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対応を継続</a:t>
            </a:r>
            <a:r>
              <a:rPr kumimoji="1" lang="ja-JP" altLang="en-US" sz="1398" b="0" i="0"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する。</a:t>
            </a:r>
            <a:r>
              <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marR="0" lvl="0" indent="-287712" algn="l" defTabSz="913486" rtl="0" eaLnBrk="0" fontAlgn="base" latinLnBrk="0" hangingPunct="0">
              <a:lnSpc>
                <a:spcPct val="120000"/>
              </a:lnSpc>
              <a:spcBef>
                <a:spcPts val="0"/>
              </a:spcBef>
              <a:spcAft>
                <a:spcPct val="0"/>
              </a:spcAft>
              <a:buClrTx/>
              <a:buSzTx/>
              <a:buFontTx/>
              <a:buNone/>
              <a:tabLst/>
              <a:defRPr/>
            </a:pPr>
            <a:endPar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Rectangle 30">
            <a:extLst>
              <a:ext uri="{FF2B5EF4-FFF2-40B4-BE49-F238E27FC236}">
                <a16:creationId xmlns:a16="http://schemas.microsoft.com/office/drawing/2014/main" id="{A065D670-B2AE-4479-A1D4-CEF1D41AF889}"/>
              </a:ext>
            </a:extLst>
          </p:cNvPr>
          <p:cNvSpPr>
            <a:spLocks noChangeArrowheads="1"/>
          </p:cNvSpPr>
          <p:nvPr/>
        </p:nvSpPr>
        <p:spPr bwMode="gray">
          <a:xfrm>
            <a:off x="149337" y="2823940"/>
            <a:ext cx="4485035" cy="1727169"/>
          </a:xfrm>
          <a:prstGeom prst="homePlate">
            <a:avLst>
              <a:gd name="adj" fmla="val 19638"/>
            </a:avLst>
          </a:prstGeom>
          <a:solidFill>
            <a:srgbClr val="286F66">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NESID</a:t>
            </a:r>
          </a:p>
        </p:txBody>
      </p:sp>
      <p:sp>
        <p:nvSpPr>
          <p:cNvPr id="56" name="Rectangle 30">
            <a:extLst>
              <a:ext uri="{FF2B5EF4-FFF2-40B4-BE49-F238E27FC236}">
                <a16:creationId xmlns:a16="http://schemas.microsoft.com/office/drawing/2014/main" id="{A065D670-B2AE-4479-A1D4-CEF1D41AF889}"/>
              </a:ext>
            </a:extLst>
          </p:cNvPr>
          <p:cNvSpPr>
            <a:spLocks noChangeArrowheads="1"/>
          </p:cNvSpPr>
          <p:nvPr/>
        </p:nvSpPr>
        <p:spPr bwMode="gray">
          <a:xfrm>
            <a:off x="4637710" y="2823943"/>
            <a:ext cx="5187757" cy="3690168"/>
          </a:xfrm>
          <a:prstGeom prst="homePlate">
            <a:avLst>
              <a:gd name="adj" fmla="val 11388"/>
            </a:avLst>
          </a:prstGeom>
          <a:solidFill>
            <a:schemeClr val="accent2">
              <a:lumMod val="60000"/>
              <a:lumOff val="40000"/>
              <a:alpha val="34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ja-JP" altLang="en-US" sz="1999" b="0" i="0" u="none" strike="noStrike" kern="0" cap="none" spc="0" normalizeH="0" baseline="0" noProof="0" dirty="0">
                <a:ln>
                  <a:noFill/>
                </a:ln>
                <a:solidFill>
                  <a:srgbClr val="FFFFFF"/>
                </a:solidFill>
                <a:effectLst/>
                <a:uLnTx/>
                <a:uFillTx/>
                <a:latin typeface="Meiryo UI"/>
                <a:ea typeface="Meiryo UI"/>
                <a:cs typeface="+mn-cs"/>
              </a:rPr>
              <a:t>次期システム</a:t>
            </a:r>
            <a:endParaRPr kumimoji="0" lang="en-US" altLang="ja-JP" sz="1999" b="0" i="0" u="none" strike="noStrike" kern="0" cap="none" spc="0" normalizeH="0" baseline="0" noProof="0" dirty="0">
              <a:ln>
                <a:noFill/>
              </a:ln>
              <a:solidFill>
                <a:srgbClr val="FFFFFF"/>
              </a:solidFill>
              <a:effectLst/>
              <a:uLnTx/>
              <a:uFillTx/>
              <a:latin typeface="Meiryo UI"/>
              <a:ea typeface="Meiryo UI"/>
              <a:cs typeface="+mn-cs"/>
            </a:endParaRPr>
          </a:p>
        </p:txBody>
      </p:sp>
      <p:sp>
        <p:nvSpPr>
          <p:cNvPr id="13"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1</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
        <p:nvSpPr>
          <p:cNvPr id="29" name="Rectangle 29">
            <a:extLst>
              <a:ext uri="{FF2B5EF4-FFF2-40B4-BE49-F238E27FC236}">
                <a16:creationId xmlns:a16="http://schemas.microsoft.com/office/drawing/2014/main" id="{25F549EC-6AD3-49A0-BAB1-39385411639E}"/>
              </a:ext>
            </a:extLst>
          </p:cNvPr>
          <p:cNvSpPr>
            <a:spLocks noChangeArrowheads="1"/>
          </p:cNvSpPr>
          <p:nvPr/>
        </p:nvSpPr>
        <p:spPr bwMode="gray">
          <a:xfrm>
            <a:off x="3776176" y="4773251"/>
            <a:ext cx="4061359" cy="1712760"/>
          </a:xfrm>
          <a:prstGeom prst="homePlate">
            <a:avLst>
              <a:gd name="adj" fmla="val 21793"/>
            </a:avLst>
          </a:prstGeom>
          <a:solidFill>
            <a:schemeClr val="bg1">
              <a:alpha val="97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8" b="0" i="0" u="none" strike="noStrike" kern="0" cap="none" spc="0" normalizeH="0" baseline="0" noProof="0" dirty="0">
                <a:ln>
                  <a:noFill/>
                </a:ln>
                <a:solidFill>
                  <a:srgbClr val="FFFFFF"/>
                </a:solidFill>
                <a:effectLst/>
                <a:uLnTx/>
                <a:uFillTx/>
                <a:latin typeface="Meiryo UI"/>
                <a:ea typeface="Meiryo UI"/>
                <a:cs typeface="+mn-cs"/>
              </a:rPr>
              <a:t>HER-SYS</a:t>
            </a:r>
          </a:p>
        </p:txBody>
      </p:sp>
      <p:sp>
        <p:nvSpPr>
          <p:cNvPr id="54" name="Rectangle 29">
            <a:extLst>
              <a:ext uri="{FF2B5EF4-FFF2-40B4-BE49-F238E27FC236}">
                <a16:creationId xmlns:a16="http://schemas.microsoft.com/office/drawing/2014/main" id="{25F549EC-6AD3-49A0-BAB1-39385411639E}"/>
              </a:ext>
            </a:extLst>
          </p:cNvPr>
          <p:cNvSpPr>
            <a:spLocks noChangeArrowheads="1"/>
          </p:cNvSpPr>
          <p:nvPr/>
        </p:nvSpPr>
        <p:spPr bwMode="gray">
          <a:xfrm>
            <a:off x="1348011" y="4773251"/>
            <a:ext cx="6489521" cy="1724612"/>
          </a:xfrm>
          <a:prstGeom prst="homePlate">
            <a:avLst>
              <a:gd name="adj" fmla="val 21897"/>
            </a:avLst>
          </a:prstGeom>
          <a:solidFill>
            <a:srgbClr val="3E5E84">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HER-SYS</a:t>
            </a:r>
          </a:p>
        </p:txBody>
      </p:sp>
      <p:graphicFrame>
        <p:nvGraphicFramePr>
          <p:cNvPr id="33" name="表 32"/>
          <p:cNvGraphicFramePr>
            <a:graphicFrameLocks noGrp="1"/>
          </p:cNvGraphicFramePr>
          <p:nvPr>
            <p:extLst>
              <p:ext uri="{D42A27DB-BD31-4B8C-83A1-F6EECF244321}">
                <p14:modId xmlns:p14="http://schemas.microsoft.com/office/powerpoint/2010/main" val="4038770568"/>
              </p:ext>
            </p:extLst>
          </p:nvPr>
        </p:nvGraphicFramePr>
        <p:xfrm>
          <a:off x="481741" y="3140179"/>
          <a:ext cx="2842633" cy="1306970"/>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1979048">
                  <a:extLst>
                    <a:ext uri="{9D8B030D-6E8A-4147-A177-3AD203B41FA5}">
                      <a16:colId xmlns:a16="http://schemas.microsoft.com/office/drawing/2014/main" val="1374771325"/>
                    </a:ext>
                  </a:extLst>
                </a:gridCol>
              </a:tblGrid>
              <a:tr h="254723">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保健所のみ</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en-US" altLang="ja-JP" sz="1200" b="1" u="sng" dirty="0">
                          <a:latin typeface="Meiryo UI" panose="020B0604030504040204" pitchFamily="50" charset="-128"/>
                          <a:ea typeface="Meiryo UI" panose="020B0604030504040204" pitchFamily="50" charset="-128"/>
                        </a:rPr>
                        <a:t>FAX</a:t>
                      </a:r>
                      <a:r>
                        <a:rPr kumimoji="1" lang="ja-JP" altLang="en-US" sz="1200" b="1" u="sng" dirty="0">
                          <a:latin typeface="Meiryo UI" panose="020B0604030504040204" pitchFamily="50" charset="-128"/>
                          <a:ea typeface="Meiryo UI" panose="020B0604030504040204" pitchFamily="50" charset="-128"/>
                        </a:rPr>
                        <a:t>送付</a:t>
                      </a:r>
                      <a:r>
                        <a:rPr kumimoji="1" lang="ja-JP" altLang="en-US" sz="1200" dirty="0">
                          <a:latin typeface="Meiryo UI" panose="020B0604030504040204" pitchFamily="50" charset="-128"/>
                          <a:ea typeface="Meiryo UI" panose="020B0604030504040204" pitchFamily="50" charset="-128"/>
                        </a:rPr>
                        <a:t>した内容に基づき</a:t>
                      </a:r>
                      <a:r>
                        <a:rPr kumimoji="1" lang="ja-JP" altLang="en-US" sz="1200" b="1" u="sng" dirty="0">
                          <a:latin typeface="Meiryo UI" panose="020B0604030504040204" pitchFamily="50" charset="-128"/>
                          <a:ea typeface="Meiryo UI" panose="020B0604030504040204" pitchFamily="50" charset="-128"/>
                        </a:rPr>
                        <a:t>保健所が入力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b="0" u="none" dirty="0">
                          <a:latin typeface="Meiryo UI" panose="020B0604030504040204" pitchFamily="50" charset="-128"/>
                          <a:ea typeface="Meiryo UI" panose="020B0604030504040204" pitchFamily="50" charset="-128"/>
                        </a:rPr>
                        <a:t>－</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graphicFrame>
        <p:nvGraphicFramePr>
          <p:cNvPr id="35" name="表 34"/>
          <p:cNvGraphicFramePr>
            <a:graphicFrameLocks noGrp="1"/>
          </p:cNvGraphicFramePr>
          <p:nvPr>
            <p:extLst>
              <p:ext uri="{D42A27DB-BD31-4B8C-83A1-F6EECF244321}">
                <p14:modId xmlns:p14="http://schemas.microsoft.com/office/powerpoint/2010/main" val="966779214"/>
              </p:ext>
            </p:extLst>
          </p:nvPr>
        </p:nvGraphicFramePr>
        <p:xfrm>
          <a:off x="4724681" y="3150230"/>
          <a:ext cx="3022547" cy="1489850"/>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2158962">
                  <a:extLst>
                    <a:ext uri="{9D8B030D-6E8A-4147-A177-3AD203B41FA5}">
                      <a16:colId xmlns:a16="http://schemas.microsoft.com/office/drawing/2014/main" val="1374771325"/>
                    </a:ext>
                  </a:extLst>
                </a:gridCol>
              </a:tblGrid>
              <a:tr h="437516">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新興・再興感染症に対応</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入力主体</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a:t>
                      </a:r>
                      <a:r>
                        <a:rPr kumimoji="1" lang="ja-JP" altLang="en-US" sz="1200" b="1" u="sng" dirty="0">
                          <a:latin typeface="Meiryo UI" panose="020B0604030504040204" pitchFamily="50" charset="-128"/>
                          <a:ea typeface="Meiryo UI" panose="020B0604030504040204" pitchFamily="50" charset="-128"/>
                        </a:rPr>
                        <a:t>医療機関</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健康観察対象者</a:t>
                      </a:r>
                      <a:r>
                        <a:rPr kumimoji="1" lang="ja-JP" altLang="en-US" sz="1200" b="1" u="sng" dirty="0">
                          <a:latin typeface="Meiryo UI" panose="020B0604030504040204" pitchFamily="50" charset="-128"/>
                          <a:ea typeface="Meiryo UI" panose="020B0604030504040204" pitchFamily="50" charset="-128"/>
                        </a:rPr>
                        <a:t>自身</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ja-JP" altLang="en-US" sz="1200" b="1" u="sng" dirty="0">
                          <a:latin typeface="Meiryo UI" panose="020B0604030504040204" pitchFamily="50" charset="-128"/>
                          <a:ea typeface="Meiryo UI" panose="020B0604030504040204" pitchFamily="50" charset="-128"/>
                        </a:rPr>
                        <a:t>オンライン入力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対象者</a:t>
                      </a:r>
                      <a:r>
                        <a:rPr kumimoji="1" lang="ja-JP" altLang="en-US" sz="1200" b="1" u="sng" dirty="0">
                          <a:latin typeface="Meiryo UI" panose="020B0604030504040204" pitchFamily="50" charset="-128"/>
                          <a:ea typeface="Meiryo UI" panose="020B0604030504040204" pitchFamily="50" charset="-128"/>
                        </a:rPr>
                        <a:t>自身がスマホ等</a:t>
                      </a:r>
                      <a:r>
                        <a:rPr kumimoji="1" lang="ja-JP" altLang="en-US" sz="1200" b="0" u="none" dirty="0">
                          <a:latin typeface="Meiryo UI" panose="020B0604030504040204" pitchFamily="50" charset="-128"/>
                          <a:ea typeface="Meiryo UI" panose="020B0604030504040204" pitchFamily="50" charset="-128"/>
                        </a:rPr>
                        <a:t>で報告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2340142430"/>
              </p:ext>
            </p:extLst>
          </p:nvPr>
        </p:nvGraphicFramePr>
        <p:xfrm>
          <a:off x="1395966" y="5130841"/>
          <a:ext cx="3022547" cy="1202128"/>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2158962">
                  <a:extLst>
                    <a:ext uri="{9D8B030D-6E8A-4147-A177-3AD203B41FA5}">
                      <a16:colId xmlns:a16="http://schemas.microsoft.com/office/drawing/2014/main" val="1374771325"/>
                    </a:ext>
                  </a:extLst>
                </a:gridCol>
              </a:tblGrid>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u="sng" dirty="0">
                          <a:solidFill>
                            <a:srgbClr val="FF0000"/>
                          </a:solidFill>
                          <a:latin typeface="Meiryo UI" panose="020B0604030504040204" pitchFamily="50" charset="-128"/>
                          <a:ea typeface="Meiryo UI" panose="020B0604030504040204" pitchFamily="50" charset="-128"/>
                        </a:rPr>
                        <a:t>新型コロナウイルス感染症</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43751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保健所・</a:t>
                      </a:r>
                      <a:r>
                        <a:rPr kumimoji="1" lang="ja-JP" altLang="en-US" sz="1200" b="1" u="sng" dirty="0">
                          <a:solidFill>
                            <a:schemeClr val="tx1"/>
                          </a:solidFill>
                          <a:latin typeface="Meiryo UI" panose="020B0604030504040204" pitchFamily="50" charset="-128"/>
                          <a:ea typeface="Meiryo UI" panose="020B0604030504040204" pitchFamily="50" charset="-128"/>
                        </a:rPr>
                        <a:t>医療機関</a:t>
                      </a:r>
                      <a:r>
                        <a:rPr kumimoji="1" lang="ja-JP" altLang="en-US" sz="1200" b="1" u="none" dirty="0">
                          <a:solidFill>
                            <a:schemeClr val="tx1"/>
                          </a:solidFill>
                          <a:latin typeface="Meiryo UI" panose="020B0604030504040204" pitchFamily="50" charset="-128"/>
                          <a:ea typeface="Meiryo UI" panose="020B0604030504040204" pitchFamily="50" charset="-128"/>
                        </a:rPr>
                        <a:t>・</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健康観察対象者</a:t>
                      </a:r>
                      <a:r>
                        <a:rPr kumimoji="1" lang="ja-JP" altLang="en-US" sz="1200" u="sng" dirty="0">
                          <a:solidFill>
                            <a:schemeClr val="tx1"/>
                          </a:solidFill>
                          <a:latin typeface="Meiryo UI" panose="020B0604030504040204" pitchFamily="50" charset="-128"/>
                          <a:ea typeface="Meiryo UI" panose="020B0604030504040204" pitchFamily="50" charset="-128"/>
                        </a:rPr>
                        <a:t>自身</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医療機関が</a:t>
                      </a:r>
                      <a:r>
                        <a:rPr kumimoji="1" lang="ja-JP" altLang="en-US" sz="1200" b="1" u="sng" dirty="0">
                          <a:solidFill>
                            <a:schemeClr val="tx1"/>
                          </a:solidFill>
                          <a:latin typeface="Meiryo UI" panose="020B0604030504040204" pitchFamily="50" charset="-128"/>
                          <a:ea typeface="Meiryo UI" panose="020B0604030504040204" pitchFamily="50" charset="-128"/>
                        </a:rPr>
                        <a:t>オンライン入力</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健康観察等</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対象者</a:t>
                      </a:r>
                      <a:r>
                        <a:rPr kumimoji="1" lang="ja-JP" altLang="en-US" sz="1200" b="1" u="sng" dirty="0">
                          <a:solidFill>
                            <a:schemeClr val="tx1"/>
                          </a:solidFill>
                          <a:latin typeface="Meiryo UI" panose="020B0604030504040204" pitchFamily="50" charset="-128"/>
                          <a:ea typeface="Meiryo UI" panose="020B0604030504040204" pitchFamily="50" charset="-128"/>
                        </a:rPr>
                        <a:t>自身がスマホ等</a:t>
                      </a:r>
                      <a:r>
                        <a:rPr kumimoji="1" lang="ja-JP" altLang="en-US" sz="1200" b="0" u="none" dirty="0">
                          <a:solidFill>
                            <a:schemeClr val="tx1"/>
                          </a:solidFill>
                          <a:latin typeface="Meiryo UI" panose="020B0604030504040204" pitchFamily="50" charset="-128"/>
                          <a:ea typeface="Meiryo UI" panose="020B0604030504040204" pitchFamily="50" charset="-128"/>
                        </a:rPr>
                        <a:t>で報告</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sp>
        <p:nvSpPr>
          <p:cNvPr id="38" name="屈折矢印 37"/>
          <p:cNvSpPr/>
          <p:nvPr/>
        </p:nvSpPr>
        <p:spPr>
          <a:xfrm>
            <a:off x="7352256" y="4960788"/>
            <a:ext cx="764040" cy="1092314"/>
          </a:xfrm>
          <a:prstGeom prst="bentUpArrow">
            <a:avLst>
              <a:gd name="adj1" fmla="val 35536"/>
              <a:gd name="adj2" fmla="val 37572"/>
              <a:gd name="adj3" fmla="val 3082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943" rtl="0" eaLnBrk="0" fontAlgn="base" latinLnBrk="0" hangingPunct="0">
              <a:lnSpc>
                <a:spcPct val="120000"/>
              </a:lnSpc>
              <a:spcBef>
                <a:spcPct val="50000"/>
              </a:spcBef>
              <a:spcAft>
                <a:spcPct val="0"/>
              </a:spcAft>
              <a:buClrTx/>
              <a:buSzTx/>
              <a:buFontTx/>
              <a:buNone/>
              <a:tabLst/>
              <a:defRPr/>
            </a:pPr>
            <a:endParaRPr kumimoji="1" lang="ja-JP" altLang="en-US" sz="13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吹き出し: 折線 1">
            <a:extLst>
              <a:ext uri="{FF2B5EF4-FFF2-40B4-BE49-F238E27FC236}">
                <a16:creationId xmlns:a16="http://schemas.microsoft.com/office/drawing/2014/main" id="{B1F69764-FB30-41AB-BF8C-B6959D435F1E}"/>
              </a:ext>
            </a:extLst>
          </p:cNvPr>
          <p:cNvSpPr/>
          <p:nvPr/>
        </p:nvSpPr>
        <p:spPr>
          <a:xfrm>
            <a:off x="4731695" y="5130843"/>
            <a:ext cx="2514622" cy="1204442"/>
          </a:xfrm>
          <a:prstGeom prst="wedgeRoundRectCallout">
            <a:avLst>
              <a:gd name="adj1" fmla="val 76242"/>
              <a:gd name="adj2" fmla="val 18"/>
              <a:gd name="adj3" fmla="val 16667"/>
            </a:avLst>
          </a:prstGeom>
          <a:solidFill>
            <a:srgbClr val="F8EC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5983" tIns="35983" rIns="35983" bIns="35983" rtlCol="0" anchor="t"/>
          <a:lstStyle/>
          <a:p>
            <a:pPr marL="0" marR="0" lvl="0" indent="0" algn="l" defTabSz="913943" rtl="0" eaLnBrk="0" fontAlgn="base" latinLnBrk="0" hangingPunct="0">
              <a:lnSpc>
                <a:spcPct val="100000"/>
              </a:lnSpc>
              <a:spcBef>
                <a:spcPts val="600"/>
              </a:spcBef>
              <a:spcAft>
                <a:spcPct val="0"/>
              </a:spcAft>
              <a:buClrTx/>
              <a:buSzTx/>
              <a:buFontTx/>
              <a:buNone/>
              <a:tabLst/>
              <a:defRPr/>
            </a:pP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新型コロナ業務の取扱い</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3943" rtl="0" eaLnBrk="0" fontAlgn="base" latinLnBrk="0" hangingPunct="0">
              <a:lnSpc>
                <a:spcPct val="100000"/>
              </a:lnSpc>
              <a:spcBef>
                <a:spcPts val="600"/>
              </a:spcBef>
              <a:spcAft>
                <a:spcPct val="0"/>
              </a:spcAft>
              <a:buClrTx/>
              <a:buSzTx/>
              <a:buFontTx/>
              <a:buNone/>
              <a:tabLst/>
              <a:defRPr/>
            </a:pP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感染状況が収束するまで</a:t>
            </a: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HER-SYS</a:t>
            </a:r>
            <a:r>
              <a:rPr kumimoji="1" lang="ja-JP" altLang="en-US" sz="1199"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での</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対応を前提とし、システム切替に伴う現場への負担を考慮した上で、業務移行の時期を判断</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5448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a:spLocks noGrp="1"/>
          </p:cNvSpPr>
          <p:nvPr>
            <p:ph type="title"/>
          </p:nvPr>
        </p:nvSpPr>
        <p:spPr>
          <a:xfrm>
            <a:off x="2380" y="1648"/>
            <a:ext cx="9896478"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医療機関等における利用者アカウントの申請について</a:t>
            </a:r>
          </a:p>
        </p:txBody>
      </p:sp>
      <p:sp>
        <p:nvSpPr>
          <p:cNvPr id="22" name="正方形/長方形 21"/>
          <p:cNvSpPr/>
          <p:nvPr/>
        </p:nvSpPr>
        <p:spPr>
          <a:xfrm>
            <a:off x="90619" y="467249"/>
            <a:ext cx="9720000" cy="4184263"/>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lvl="0" indent="-287712" defTabSz="913486">
              <a:spcBef>
                <a:spcPts val="0"/>
              </a:spcBef>
              <a:defRPr/>
            </a:pP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システムの利用に当たっては、</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別途「利用規約（感染症サーベイランスシステム）」への同意を前提</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とし、</a:t>
            </a:r>
            <a:r>
              <a:rPr kumimoji="1" lang="ja-JP" altLang="en-US" sz="1398" dirty="0">
                <a:solidFill>
                  <a:prstClr val="black"/>
                </a:solidFill>
                <a:latin typeface="Meiryo UI" panose="020B0604030504040204" pitchFamily="50" charset="-128"/>
                <a:ea typeface="Meiryo UI" panose="020B0604030504040204" pitchFamily="50" charset="-128"/>
              </a:rPr>
              <a:t> 「医療情報システムの安全管理に関するガイドライン」に準じ、</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利用者ごとのアカウントが必要</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となります。また、</a:t>
            </a:r>
            <a:r>
              <a:rPr kumimoji="1" lang="ja-JP" altLang="en-US" sz="1398" dirty="0">
                <a:solidFill>
                  <a:schemeClr val="tx1"/>
                </a:solidFill>
                <a:latin typeface="Meiryo UI" panose="020B0604030504040204" pitchFamily="50" charset="-128"/>
                <a:ea typeface="Meiryo UI" panose="020B0604030504040204" pitchFamily="50" charset="-128"/>
              </a:rPr>
              <a:t>全数報告が可能な「医療機関」アカウントと定点報告が可能な「医療機関管理者」アカウント、動物の感染症報告が可能な「動物診療施設」アカウントはそれぞれ独立しているため、</a:t>
            </a:r>
            <a:r>
              <a:rPr kumimoji="1" lang="ja-JP" altLang="en-US" sz="1398" u="sng" dirty="0">
                <a:solidFill>
                  <a:schemeClr val="tx1"/>
                </a:solidFill>
                <a:latin typeface="Meiryo UI" panose="020B0604030504040204" pitchFamily="50" charset="-128"/>
                <a:ea typeface="Meiryo UI" panose="020B0604030504040204" pitchFamily="50" charset="-128"/>
              </a:rPr>
              <a:t>担当する業務ごとにアカウントが必要</a:t>
            </a:r>
            <a:r>
              <a:rPr kumimoji="1" lang="ja-JP" altLang="en-US" sz="1398" dirty="0">
                <a:solidFill>
                  <a:schemeClr val="tx1"/>
                </a:solidFill>
                <a:latin typeface="Meiryo UI" panose="020B0604030504040204" pitchFamily="50" charset="-128"/>
                <a:ea typeface="Meiryo UI" panose="020B0604030504040204" pitchFamily="50" charset="-128"/>
              </a:rPr>
              <a:t>です。</a:t>
            </a:r>
            <a:endParaRPr kumimoji="1" lang="en-US" altLang="ja-JP" sz="1398" dirty="0">
              <a:solidFill>
                <a:schemeClr val="tx1"/>
              </a:solidFill>
              <a:latin typeface="Meiryo UI" panose="020B0604030504040204" pitchFamily="50" charset="-128"/>
              <a:ea typeface="Meiryo UI" panose="020B0604030504040204" pitchFamily="50" charset="-128"/>
            </a:endParaRPr>
          </a:p>
          <a:p>
            <a:pPr marL="108000" lvl="0" defTabSz="913486">
              <a:spcBef>
                <a:spcPts val="600"/>
              </a:spcBef>
              <a:defRPr/>
            </a:pP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）医療機関等からの発生届は、管轄の保健所にのみ報告可能であるため、複数の医療機関等に所属される方は機関ごとのアカウントが必要となります。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08000" lvl="0" defTabSz="913486">
              <a:spcBef>
                <a:spcPts val="600"/>
              </a:spcBef>
              <a:defRPr/>
            </a:pP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）「利用規約（感染症サーベイランスシステム）」をご参照の場合は、下記照会先へご連絡ください。個別に送付いたします。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08000" defTabSz="913486">
              <a:spcBef>
                <a:spcPts val="600"/>
              </a:spcBef>
              <a:defRPr/>
            </a:pPr>
            <a:r>
              <a:rPr kumimoji="1" lang="ja-JP" altLang="en-US" sz="1200" dirty="0">
                <a:solidFill>
                  <a:prstClr val="black"/>
                </a:solidFill>
                <a:latin typeface="Meiryo UI" panose="020B0604030504040204" pitchFamily="50" charset="-128"/>
                <a:ea typeface="Meiryo UI" panose="020B0604030504040204" pitchFamily="50" charset="-128"/>
              </a:rPr>
              <a:t>（参考）医療情報システムの安全管理に関するガイドライン：</a:t>
            </a:r>
            <a:r>
              <a:rPr kumimoji="1" lang="en-US" altLang="ja-JP"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hlinkClick r:id="rId3"/>
              </a:rPr>
              <a:t>https://www.mhlw.go.jp/stf/shingi/0000516275_00002.html </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43856" lvl="0" indent="-287712" defTabSz="913486">
              <a:spcBef>
                <a:spcPts val="600"/>
              </a:spcBef>
              <a:defRPr/>
            </a:pPr>
            <a:r>
              <a:rPr kumimoji="1" lang="ja-JP" altLang="en-US" sz="1398" dirty="0">
                <a:solidFill>
                  <a:prstClr val="black"/>
                </a:solidFill>
                <a:latin typeface="Meiryo UI" panose="020B0604030504040204" pitchFamily="50" charset="-128"/>
                <a:ea typeface="Meiryo UI" panose="020B0604030504040204" pitchFamily="50" charset="-128"/>
              </a:rPr>
              <a:t>○　利用者アカウントは、所管の都道府県等または保健所から発行されるため、</a:t>
            </a:r>
            <a:r>
              <a:rPr kumimoji="1" lang="ja-JP" altLang="en-US" sz="1399" u="sng" dirty="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別紙１「システム利用申請様式」に必要事項を記載いただき、</a:t>
            </a:r>
            <a:r>
              <a:rPr kumimoji="1" lang="ja-JP" altLang="en-US" sz="1398" u="sng" dirty="0">
                <a:solidFill>
                  <a:srgbClr val="FF0000"/>
                </a:solidFill>
                <a:latin typeface="Meiryo UI" panose="020B0604030504040204" pitchFamily="50" charset="-128"/>
                <a:ea typeface="Meiryo UI" panose="020B0604030504040204" pitchFamily="50" charset="-128"/>
              </a:rPr>
              <a:t>医療機関毎に設置いただく「システム利用管理者」を介して申請</a:t>
            </a:r>
            <a:r>
              <a:rPr kumimoji="1" lang="ja-JP" altLang="en-US" sz="1398" dirty="0">
                <a:solidFill>
                  <a:prstClr val="black"/>
                </a:solidFill>
                <a:latin typeface="Meiryo UI" panose="020B0604030504040204" pitchFamily="50" charset="-128"/>
                <a:ea typeface="Meiryo UI" panose="020B0604030504040204" pitchFamily="50" charset="-128"/>
              </a:rPr>
              <a:t>をお願いします。様式の記載要領については、次スライドをご確認ください。</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a:solidFill>
                  <a:prstClr val="black"/>
                </a:solidFill>
                <a:latin typeface="Meiryo UI" panose="020B0604030504040204" pitchFamily="50" charset="-128"/>
                <a:ea typeface="Meiryo UI" panose="020B0604030504040204" pitchFamily="50" charset="-128"/>
              </a:rPr>
              <a:t>○　利用者アカウントの情報については、利用者認証実施者</a:t>
            </a:r>
            <a:r>
              <a:rPr kumimoji="1" lang="en-US" altLang="ja-JP" sz="1398" dirty="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システムアドミニストレータ</a:t>
            </a:r>
            <a:r>
              <a:rPr kumimoji="1" lang="en-US" altLang="ja-JP" sz="1398" dirty="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によるシステム登録作業後、対象者宛に直接送付されます。システムへの初回ログイン時には、パスワードの変更が求められます。</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a:solidFill>
                  <a:prstClr val="black"/>
                </a:solidFill>
                <a:latin typeface="Meiryo UI" panose="020B0604030504040204" pitchFamily="50" charset="-128"/>
                <a:ea typeface="Meiryo UI" panose="020B0604030504040204" pitchFamily="50" charset="-128"/>
              </a:rPr>
              <a:t>○　システムの運用開始前においては、</a:t>
            </a:r>
            <a:r>
              <a:rPr lang="ja-JP" altLang="en-US" dirty="0">
                <a:solidFill>
                  <a:prstClr val="black"/>
                </a:solidFill>
                <a:latin typeface="Meiryo UI" panose="020B0604030504040204" pitchFamily="50" charset="-128"/>
                <a:ea typeface="Meiryo UI" panose="020B0604030504040204" pitchFamily="50" charset="-128"/>
              </a:rPr>
              <a:t>実際のシステム操作をお試しいただく環境</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デモ環境</a:t>
            </a:r>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を準備しております。デモ環境においても同じ利用者アカウントをお使いいただくことが可能です。</a:t>
            </a:r>
            <a:endParaRPr lang="en-US" altLang="ja-JP" dirty="0">
              <a:solidFill>
                <a:prstClr val="black"/>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57387361"/>
              </p:ext>
            </p:extLst>
          </p:nvPr>
        </p:nvGraphicFramePr>
        <p:xfrm>
          <a:off x="1170619" y="4929750"/>
          <a:ext cx="7880616" cy="1540447"/>
        </p:xfrm>
        <a:graphic>
          <a:graphicData uri="http://schemas.openxmlformats.org/drawingml/2006/table">
            <a:tbl>
              <a:tblPr firstRow="1" bandRow="1">
                <a:tableStyleId>{5940675A-B579-460E-94D1-54222C63F5DA}</a:tableStyleId>
              </a:tblPr>
              <a:tblGrid>
                <a:gridCol w="2626872">
                  <a:extLst>
                    <a:ext uri="{9D8B030D-6E8A-4147-A177-3AD203B41FA5}">
                      <a16:colId xmlns:a16="http://schemas.microsoft.com/office/drawing/2014/main" val="1655354106"/>
                    </a:ext>
                  </a:extLst>
                </a:gridCol>
                <a:gridCol w="5253744">
                  <a:extLst>
                    <a:ext uri="{9D8B030D-6E8A-4147-A177-3AD203B41FA5}">
                      <a16:colId xmlns:a16="http://schemas.microsoft.com/office/drawing/2014/main" val="3159065233"/>
                    </a:ext>
                  </a:extLst>
                </a:gridCol>
              </a:tblGrid>
              <a:tr h="476214">
                <a:tc>
                  <a:txBody>
                    <a:bodyPr/>
                    <a:lstStyle/>
                    <a:p>
                      <a:pPr algn="ctr"/>
                      <a:r>
                        <a:rPr kumimoji="1" lang="ja-JP" altLang="en-US" sz="1800" dirty="0">
                          <a:latin typeface="Meiryo UI" panose="020B0604030504040204" pitchFamily="50" charset="-128"/>
                          <a:ea typeface="Meiryo UI" panose="020B0604030504040204" pitchFamily="50" charset="-128"/>
                        </a:rPr>
                        <a:t>提出先メールアドレス</a:t>
                      </a:r>
                    </a:p>
                  </a:txBody>
                  <a:tcPr anchor="ctr">
                    <a:solidFill>
                      <a:schemeClr val="accent1">
                        <a:lumMod val="20000"/>
                        <a:lumOff val="80000"/>
                      </a:schemeClr>
                    </a:solidFill>
                  </a:tcPr>
                </a:tc>
                <a:tc>
                  <a:txBody>
                    <a:bodyPr/>
                    <a:lstStyle/>
                    <a:p>
                      <a:pPr algn="l"/>
                      <a:r>
                        <a:rPr kumimoji="1" lang="en-US" altLang="ja-JP" sz="1800" dirty="0">
                          <a:latin typeface="Meiryo UI" panose="020B0604030504040204" pitchFamily="50" charset="-128"/>
                          <a:ea typeface="Meiryo UI" panose="020B0604030504040204" pitchFamily="50" charset="-128"/>
                          <a:hlinkClick r:id="rId4"/>
                        </a:rPr>
                        <a:t>kantai@city.sakai.lg.jp</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4458558"/>
                  </a:ext>
                </a:extLst>
              </a:tr>
              <a:tr h="1064233">
                <a:tc>
                  <a:txBody>
                    <a:bodyPr/>
                    <a:lstStyle/>
                    <a:p>
                      <a:pPr algn="ctr"/>
                      <a:r>
                        <a:rPr kumimoji="1" lang="ja-JP" altLang="en-US" sz="1800" dirty="0">
                          <a:latin typeface="Meiryo UI" panose="020B0604030504040204" pitchFamily="50" charset="-128"/>
                          <a:ea typeface="Meiryo UI" panose="020B0604030504040204" pitchFamily="50" charset="-128"/>
                        </a:rPr>
                        <a:t>本件に関する照会先</a:t>
                      </a:r>
                    </a:p>
                  </a:txBody>
                  <a:tcPr anchor="ctr">
                    <a:solidFill>
                      <a:schemeClr val="accent1">
                        <a:lumMod val="20000"/>
                        <a:lumOff val="80000"/>
                      </a:schemeClr>
                    </a:solidFill>
                  </a:tcPr>
                </a:tc>
                <a:tc>
                  <a:txBody>
                    <a:bodyPr/>
                    <a:lstStyle/>
                    <a:p>
                      <a:pPr algn="l">
                        <a:spcAft>
                          <a:spcPts val="600"/>
                        </a:spcAft>
                      </a:pPr>
                      <a:r>
                        <a:rPr kumimoji="1" lang="ja-JP" altLang="en-US" sz="1800" dirty="0">
                          <a:latin typeface="Meiryo UI" panose="020B0604030504040204" pitchFamily="50" charset="-128"/>
                          <a:ea typeface="Meiryo UI" panose="020B0604030504040204" pitchFamily="50" charset="-128"/>
                        </a:rPr>
                        <a:t>堺市保健所感染症対策課感染症係（担当：高永）</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電話番号：</a:t>
                      </a:r>
                      <a:r>
                        <a:rPr kumimoji="1" lang="en-US" altLang="ja-JP" sz="1800" dirty="0">
                          <a:latin typeface="Meiryo UI" panose="020B0604030504040204" pitchFamily="50" charset="-128"/>
                          <a:ea typeface="Meiryo UI" panose="020B0604030504040204" pitchFamily="50" charset="-128"/>
                        </a:rPr>
                        <a:t>072-222-9933</a:t>
                      </a:r>
                    </a:p>
                    <a:p>
                      <a:pPr algn="l"/>
                      <a:r>
                        <a:rPr kumimoji="1" lang="ja-JP" altLang="en-US" sz="1800" dirty="0">
                          <a:latin typeface="Meiryo UI" panose="020B0604030504040204" pitchFamily="50" charset="-128"/>
                          <a:ea typeface="Meiryo UI" panose="020B0604030504040204" pitchFamily="50" charset="-128"/>
                        </a:rPr>
                        <a:t>メールアドレス：</a:t>
                      </a:r>
                      <a:r>
                        <a:rPr kumimoji="1" lang="en-US" altLang="ja-JP" sz="1800" dirty="0">
                          <a:latin typeface="Meiryo UI" panose="020B0604030504040204" pitchFamily="50" charset="-128"/>
                          <a:ea typeface="Meiryo UI" panose="020B0604030504040204" pitchFamily="50" charset="-128"/>
                        </a:rPr>
                        <a:t>kantai@city.sakai.lg.jp</a:t>
                      </a:r>
                    </a:p>
                  </a:txBody>
                  <a:tcPr anchor="ctr"/>
                </a:tc>
                <a:extLst>
                  <a:ext uri="{0D108BD9-81ED-4DB2-BD59-A6C34878D82A}">
                    <a16:rowId xmlns:a16="http://schemas.microsoft.com/office/drawing/2014/main" val="1634126109"/>
                  </a:ext>
                </a:extLst>
              </a:tr>
            </a:tbl>
          </a:graphicData>
        </a:graphic>
      </p:graphicFrame>
      <p:sp>
        <p:nvSpPr>
          <p:cNvPr id="6"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2</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7235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4762" y="915"/>
            <a:ext cx="9891719" cy="352154"/>
          </a:xfrm>
          <a:prstGeom prst="rect">
            <a:avLst/>
          </a:prstGeom>
          <a:solidFill>
            <a:srgbClr val="0070C0"/>
          </a:solidFill>
          <a:ln>
            <a:noFill/>
          </a:ln>
          <a:effectLst/>
        </p:spPr>
        <p:txBody>
          <a:bodyPr vert="horz" wrap="square" lIns="0" tIns="0" rIns="0" bIns="0" numCol="1" rtlCol="0" anchor="ctr" anchorCtr="0" compatLnSpc="1">
            <a:prstTxWarp prst="textNoShape">
              <a:avLst/>
            </a:prstTxWarp>
            <a:noAutofit/>
          </a:bodyPr>
          <a:lstStyle>
            <a:lvl1pPr algn="ctr" defTabSz="987369" rtl="0" eaLnBrk="1" latinLnBrk="0" hangingPunct="1">
              <a:spcBef>
                <a:spcPct val="0"/>
              </a:spcBef>
              <a:buNone/>
              <a:defRPr kumimoji="1" sz="4751" kern="1200">
                <a:solidFill>
                  <a:schemeClr val="tx1"/>
                </a:solidFill>
                <a:latin typeface="+mj-lt"/>
                <a:ea typeface="+mj-ea"/>
                <a:cs typeface="+mj-cs"/>
              </a:defRPr>
            </a:lvl1pPr>
          </a:lstStyle>
          <a:p>
            <a:pPr lvl="0" defTabSz="493305" fontAlgn="ctr">
              <a:lnSpc>
                <a:spcPct val="100000"/>
              </a:lnSpc>
              <a:spcAft>
                <a:spcPts val="864"/>
              </a:spcAft>
              <a:defRPr/>
            </a:pPr>
            <a:r>
              <a:rPr lang="ja-JP" altLang="en-US" sz="1997" dirty="0">
                <a:solidFill>
                  <a:sysClr val="window" lastClr="FFFFFF"/>
                </a:solidFill>
                <a:latin typeface="Meiryo UI" panose="020B0604030504040204" pitchFamily="50" charset="-128"/>
                <a:ea typeface="Meiryo UI" panose="020B0604030504040204" pitchFamily="50" charset="-128"/>
                <a:cs typeface="Microsoft GothicNeo" panose="020B0503020000020004" pitchFamily="34" charset="-127"/>
              </a:rPr>
              <a:t>別紙１「システム利用申請様式」の記載要領</a:t>
            </a:r>
          </a:p>
        </p:txBody>
      </p:sp>
      <p:sp>
        <p:nvSpPr>
          <p:cNvPr id="22" name="スライド番号プレースホルダー 15"/>
          <p:cNvSpPr txBox="1">
            <a:spLocks/>
          </p:cNvSpPr>
          <p:nvPr/>
        </p:nvSpPr>
        <p:spPr>
          <a:xfrm>
            <a:off x="7604128" y="6573561"/>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3</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943359425"/>
              </p:ext>
            </p:extLst>
          </p:nvPr>
        </p:nvGraphicFramePr>
        <p:xfrm>
          <a:off x="144619" y="1852174"/>
          <a:ext cx="9648000" cy="4244040"/>
        </p:xfrm>
        <a:graphic>
          <a:graphicData uri="http://schemas.openxmlformats.org/drawingml/2006/table">
            <a:tbl>
              <a:tblPr firstRow="1" bandRow="1">
                <a:tableStyleId>{912C8C85-51F0-491E-9774-3900AFEF0FD7}</a:tableStyleId>
              </a:tblPr>
              <a:tblGrid>
                <a:gridCol w="1008000">
                  <a:extLst>
                    <a:ext uri="{9D8B030D-6E8A-4147-A177-3AD203B41FA5}">
                      <a16:colId xmlns:a16="http://schemas.microsoft.com/office/drawing/2014/main" val="2563650744"/>
                    </a:ext>
                  </a:extLst>
                </a:gridCol>
                <a:gridCol w="1152000">
                  <a:extLst>
                    <a:ext uri="{9D8B030D-6E8A-4147-A177-3AD203B41FA5}">
                      <a16:colId xmlns:a16="http://schemas.microsoft.com/office/drawing/2014/main" val="3936535541"/>
                    </a:ext>
                  </a:extLst>
                </a:gridCol>
                <a:gridCol w="1800000">
                  <a:extLst>
                    <a:ext uri="{9D8B030D-6E8A-4147-A177-3AD203B41FA5}">
                      <a16:colId xmlns:a16="http://schemas.microsoft.com/office/drawing/2014/main" val="2334826589"/>
                    </a:ext>
                  </a:extLst>
                </a:gridCol>
                <a:gridCol w="1800000">
                  <a:extLst>
                    <a:ext uri="{9D8B030D-6E8A-4147-A177-3AD203B41FA5}">
                      <a16:colId xmlns:a16="http://schemas.microsoft.com/office/drawing/2014/main" val="3066490571"/>
                    </a:ext>
                  </a:extLst>
                </a:gridCol>
                <a:gridCol w="3888000">
                  <a:extLst>
                    <a:ext uri="{9D8B030D-6E8A-4147-A177-3AD203B41FA5}">
                      <a16:colId xmlns:a16="http://schemas.microsoft.com/office/drawing/2014/main" val="864401349"/>
                    </a:ext>
                  </a:extLst>
                </a:gridCol>
              </a:tblGrid>
              <a:tr h="216000">
                <a:tc row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E</a:t>
                      </a:r>
                      <a:r>
                        <a:rPr kumimoji="1" lang="ja-JP" altLang="en-US" sz="1050" dirty="0">
                          <a:latin typeface="Meiryo UI" panose="020B0604030504040204" pitchFamily="50" charset="-128"/>
                          <a:ea typeface="Meiryo UI" panose="020B0604030504040204" pitchFamily="50" charset="-128"/>
                        </a:rPr>
                        <a:t>列「所属機関分類コード」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I</a:t>
                      </a:r>
                      <a:r>
                        <a:rPr kumimoji="1" lang="ja-JP" altLang="en-US" sz="1050" dirty="0">
                          <a:latin typeface="Meiryo UI" panose="020B0604030504040204" pitchFamily="50" charset="-128"/>
                          <a:ea typeface="Meiryo UI" panose="020B0604030504040204" pitchFamily="50" charset="-128"/>
                        </a:rPr>
                        <a:t>列</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「中核市コード」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K</a:t>
                      </a:r>
                      <a:r>
                        <a:rPr kumimoji="1" lang="ja-JP" altLang="en-US" sz="1050" dirty="0">
                          <a:latin typeface="Meiryo UI" panose="020B0604030504040204" pitchFamily="50" charset="-128"/>
                          <a:ea typeface="Meiryo UI" panose="020B0604030504040204" pitchFamily="50" charset="-128"/>
                        </a:rPr>
                        <a:t>列</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「保健所コード」</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gridSpan="2">
                  <a:txBody>
                    <a:bodyPr/>
                    <a:lstStyle/>
                    <a:p>
                      <a:pPr algn="ctr"/>
                      <a:r>
                        <a:rPr kumimoji="1" lang="ja-JP" altLang="en-US" sz="1050" dirty="0">
                          <a:latin typeface="Meiryo UI" panose="020B0604030504040204" pitchFamily="50" charset="-128"/>
                          <a:ea typeface="Meiryo UI" panose="020B0604030504040204" pitchFamily="50" charset="-128"/>
                        </a:rPr>
                        <a:t>様式</a:t>
                      </a:r>
                      <a:r>
                        <a:rPr kumimoji="1" lang="en-US" altLang="ja-JP" sz="1050" dirty="0">
                          <a:latin typeface="Meiryo UI" panose="020B0604030504040204" pitchFamily="50" charset="-128"/>
                          <a:ea typeface="Meiryo UI" panose="020B0604030504040204" pitchFamily="50" charset="-128"/>
                        </a:rPr>
                        <a:t>AJ</a:t>
                      </a:r>
                      <a:r>
                        <a:rPr kumimoji="1" lang="ja-JP" altLang="en-US" sz="1050" dirty="0">
                          <a:latin typeface="Meiryo UI" panose="020B0604030504040204" pitchFamily="50" charset="-128"/>
                          <a:ea typeface="Meiryo UI" panose="020B0604030504040204" pitchFamily="50" charset="-128"/>
                        </a:rPr>
                        <a:t>列「所属医療機関</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動物診療施設コード」</a:t>
                      </a: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hMerge="1">
                  <a:txBody>
                    <a:bodyPr/>
                    <a:lstStyle/>
                    <a:p>
                      <a:pPr algn="ct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86565664"/>
                  </a:ext>
                </a:extLst>
              </a:tr>
              <a:tr h="21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rPr>
                        <a:t>（基本）</a:t>
                      </a: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（例外：マスタ上に医療機関等がない場合）</a:t>
                      </a:r>
                      <a:endParaRPr kumimoji="1" lang="en-US" altLang="ja-JP" sz="105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667314646"/>
                  </a:ext>
                </a:extLst>
              </a:tr>
              <a:tr h="1260000">
                <a:tc>
                  <a:txBody>
                    <a:bodyPr/>
                    <a:lstStyle/>
                    <a:p>
                      <a:pPr algn="ctr"/>
                      <a:r>
                        <a:rPr kumimoji="1" lang="en-US" altLang="ja-JP" sz="1050" dirty="0">
                          <a:latin typeface="Meiryo UI" panose="020B0604030504040204" pitchFamily="50" charset="-128"/>
                          <a:ea typeface="Meiryo UI" panose="020B0604030504040204" pitchFamily="50" charset="-128"/>
                        </a:rPr>
                        <a:t>09:</a:t>
                      </a:r>
                    </a:p>
                    <a:p>
                      <a:pPr algn="ctr"/>
                      <a:r>
                        <a:rPr kumimoji="1" lang="ja-JP" altLang="en-US" sz="1050" dirty="0">
                          <a:latin typeface="Meiryo UI" panose="020B0604030504040204" pitchFamily="50" charset="-128"/>
                          <a:ea typeface="Meiryo UI" panose="020B0604030504040204" pitchFamily="50" charset="-128"/>
                        </a:rPr>
                        <a:t>医療機関</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（全数）</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大阪府堺市保健所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270200</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堺市保健所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01</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医療機関マスタ（全数）</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列「医療機関コード」</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a:t>
                      </a:r>
                      <a:r>
                        <a:rPr lang="ja-JP" altLang="en-US" sz="1050" u="none" dirty="0">
                          <a:solidFill>
                            <a:schemeClr val="tx1"/>
                          </a:solidFill>
                          <a:latin typeface="Meiryo UI" panose="020B0604030504040204" pitchFamily="50" charset="-128"/>
                          <a:ea typeface="Meiryo UI" panose="020B0604030504040204" pitchFamily="50" charset="-128"/>
                        </a:rPr>
                        <a:t>「システム利用申請様式」の</a:t>
                      </a:r>
                      <a:r>
                        <a:rPr lang="en-US" altLang="ja-JP" sz="1050" u="sng" dirty="0">
                          <a:solidFill>
                            <a:srgbClr val="FF0000"/>
                          </a:solidFill>
                          <a:latin typeface="Meiryo UI" panose="020B0604030504040204" pitchFamily="50" charset="-128"/>
                          <a:ea typeface="Meiryo UI" panose="020B0604030504040204" pitchFamily="50" charset="-128"/>
                        </a:rPr>
                        <a:t>AJ</a:t>
                      </a:r>
                      <a:r>
                        <a:rPr lang="ja-JP" altLang="en-US" sz="1050" u="sng" dirty="0">
                          <a:solidFill>
                            <a:srgbClr val="FF0000"/>
                          </a:solidFill>
                          <a:latin typeface="Meiryo UI" panose="020B0604030504040204" pitchFamily="50" charset="-128"/>
                          <a:ea typeface="Meiryo UI" panose="020B0604030504040204" pitchFamily="50" charset="-128"/>
                        </a:rPr>
                        <a:t>列「所属医療機関</a:t>
                      </a:r>
                      <a:r>
                        <a:rPr lang="en-US" altLang="ja-JP" sz="1050" u="sng" dirty="0">
                          <a:solidFill>
                            <a:srgbClr val="FF0000"/>
                          </a:solidFill>
                          <a:latin typeface="Meiryo UI" panose="020B0604030504040204" pitchFamily="50" charset="-128"/>
                          <a:ea typeface="Meiryo UI" panose="020B0604030504040204" pitchFamily="50" charset="-128"/>
                        </a:rPr>
                        <a:t>/</a:t>
                      </a:r>
                      <a:r>
                        <a:rPr lang="ja-JP" altLang="en-US" sz="1050" u="sng" dirty="0">
                          <a:solidFill>
                            <a:srgbClr val="FF0000"/>
                          </a:solidFill>
                          <a:latin typeface="Meiryo UI" panose="020B0604030504040204" pitchFamily="50" charset="-128"/>
                          <a:ea typeface="Meiryo UI" panose="020B0604030504040204" pitchFamily="50" charset="-128"/>
                        </a:rPr>
                        <a:t>動物診療施設コード」は空欄で提出</a:t>
                      </a:r>
                      <a:r>
                        <a:rPr lang="ja-JP" altLang="en-US" sz="1050" dirty="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・申請時は</a:t>
                      </a:r>
                      <a:r>
                        <a:rPr lang="ja-JP" altLang="en-US" sz="1050" u="sng" dirty="0">
                          <a:latin typeface="Meiryo UI" panose="020B0604030504040204" pitchFamily="50" charset="-128"/>
                          <a:ea typeface="Meiryo UI" panose="020B0604030504040204" pitchFamily="50" charset="-128"/>
                        </a:rPr>
                        <a:t>「医療機関マスタ（全数）</a:t>
                      </a:r>
                      <a:r>
                        <a:rPr kumimoji="1" lang="ja-JP" altLang="en-US" sz="1050" u="sng" dirty="0">
                          <a:latin typeface="Meiryo UI" panose="020B0604030504040204" pitchFamily="50" charset="-128"/>
                          <a:ea typeface="Meiryo UI" panose="020B0604030504040204" pitchFamily="50" charset="-128"/>
                        </a:rPr>
                        <a:t>に自機関が存在しない</a:t>
                      </a:r>
                      <a:r>
                        <a:rPr lang="ja-JP" altLang="en-US" sz="1050" u="sng" dirty="0">
                          <a:latin typeface="Meiryo UI" panose="020B0604030504040204" pitchFamily="50" charset="-128"/>
                          <a:ea typeface="Meiryo UI" panose="020B0604030504040204" pitchFamily="50" charset="-128"/>
                        </a:rPr>
                        <a:t>」旨</a:t>
                      </a:r>
                      <a:r>
                        <a:rPr lang="ja-JP" altLang="en-US" sz="1050" dirty="0">
                          <a:latin typeface="Meiryo UI" panose="020B0604030504040204" pitchFamily="50" charset="-128"/>
                          <a:ea typeface="Meiryo UI" panose="020B0604030504040204" pitchFamily="50" charset="-128"/>
                        </a:rPr>
                        <a:t>とともに、</a:t>
                      </a:r>
                      <a:r>
                        <a:rPr lang="ja-JP" altLang="en-US" sz="1050" u="sng" dirty="0">
                          <a:latin typeface="Meiryo UI" panose="020B0604030504040204" pitchFamily="50" charset="-128"/>
                          <a:ea typeface="Meiryo UI" panose="020B0604030504040204" pitchFamily="50" charset="-128"/>
                        </a:rPr>
                        <a:t>「医療機関名称</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カナ含む</a:t>
                      </a:r>
                      <a:r>
                        <a:rPr kumimoji="1"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」、「郵便番号、住所」、「電話番号」、「許可病床数」、「保険医療機関コード」、「非保険医療機関であるか」の情報</a:t>
                      </a:r>
                      <a:r>
                        <a:rPr lang="ja-JP" altLang="en-US" sz="1050" dirty="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8580346"/>
                  </a:ext>
                </a:extLst>
              </a:tr>
              <a:tr h="1620000">
                <a:tc>
                  <a:txBody>
                    <a:bodyPr/>
                    <a:lstStyle/>
                    <a:p>
                      <a:pPr algn="ctr"/>
                      <a:r>
                        <a:rPr kumimoji="1" lang="en-US" altLang="ja-JP" sz="1050" dirty="0">
                          <a:latin typeface="Meiryo UI" panose="020B0604030504040204" pitchFamily="50" charset="-128"/>
                          <a:ea typeface="Meiryo UI" panose="020B0604030504040204" pitchFamily="50" charset="-128"/>
                        </a:rPr>
                        <a:t>16:</a:t>
                      </a:r>
                    </a:p>
                    <a:p>
                      <a:pPr algn="ctr"/>
                      <a:r>
                        <a:rPr kumimoji="1" lang="ja-JP" altLang="en-US" sz="1050" dirty="0">
                          <a:latin typeface="Meiryo UI" panose="020B0604030504040204" pitchFamily="50" charset="-128"/>
                          <a:ea typeface="Meiryo UI" panose="020B0604030504040204" pitchFamily="50" charset="-128"/>
                        </a:rPr>
                        <a:t>医療機関管理者</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（定点）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医療機関マスタ（定点）</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列「医療機関コード</a:t>
                      </a:r>
                      <a:r>
                        <a:rPr kumimoji="1" lang="en-US" altLang="ja-JP" sz="1050" kern="1200" dirty="0" err="1">
                          <a:solidFill>
                            <a:schemeClr val="tx1"/>
                          </a:solidFill>
                          <a:latin typeface="Meiryo UI" panose="020B0604030504040204" pitchFamily="50" charset="-128"/>
                          <a:ea typeface="Meiryo UI" panose="020B0604030504040204" pitchFamily="50" charset="-128"/>
                          <a:cs typeface="+mn-cs"/>
                        </a:rPr>
                        <a:t>hos_cd</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105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・「システム利用申請様式」の</a:t>
                      </a:r>
                      <a:r>
                        <a:rPr kumimoji="1" lang="en-US" altLang="ja-JP" sz="1050" u="sng" dirty="0">
                          <a:solidFill>
                            <a:srgbClr val="FF0000"/>
                          </a:solidFill>
                          <a:latin typeface="Meiryo UI" panose="020B0604030504040204" pitchFamily="50" charset="-128"/>
                          <a:ea typeface="Meiryo UI" panose="020B0604030504040204" pitchFamily="50" charset="-128"/>
                        </a:rPr>
                        <a:t>AJ</a:t>
                      </a:r>
                      <a:r>
                        <a:rPr kumimoji="1" lang="ja-JP" altLang="en-US" sz="1050" u="sng" dirty="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a:solidFill>
                            <a:srgbClr val="FF0000"/>
                          </a:solidFill>
                          <a:latin typeface="Meiryo UI" panose="020B0604030504040204" pitchFamily="50" charset="-128"/>
                          <a:ea typeface="Meiryo UI" panose="020B0604030504040204" pitchFamily="50" charset="-128"/>
                        </a:rPr>
                        <a:t>/</a:t>
                      </a:r>
                      <a:r>
                        <a:rPr kumimoji="1" lang="ja-JP" altLang="en-US" sz="1050" u="sng" dirty="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・申請時は</a:t>
                      </a:r>
                      <a:r>
                        <a:rPr kumimoji="1" lang="ja-JP" altLang="en-US" sz="1050" u="sng" dirty="0">
                          <a:latin typeface="Meiryo UI" panose="020B0604030504040204" pitchFamily="50" charset="-128"/>
                          <a:ea typeface="Meiryo UI" panose="020B0604030504040204" pitchFamily="50" charset="-128"/>
                        </a:rPr>
                        <a:t>「医療機関マスタ（定点）に自機関が存在しない」旨</a:t>
                      </a:r>
                      <a:r>
                        <a:rPr kumimoji="1" lang="ja-JP" altLang="en-US" sz="1050" dirty="0">
                          <a:latin typeface="Meiryo UI" panose="020B0604030504040204" pitchFamily="50" charset="-128"/>
                          <a:ea typeface="Meiryo UI" panose="020B0604030504040204" pitchFamily="50" charset="-128"/>
                        </a:rPr>
                        <a:t>とともに、</a:t>
                      </a:r>
                      <a:r>
                        <a:rPr kumimoji="1" lang="ja-JP" altLang="en-US" sz="1050" u="sng" dirty="0">
                          <a:latin typeface="Meiryo UI" panose="020B0604030504040204" pitchFamily="50" charset="-128"/>
                          <a:ea typeface="Meiryo UI" panose="020B0604030504040204" pitchFamily="50" charset="-128"/>
                        </a:rPr>
                        <a:t>「医療機関名称</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カナ含む</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」、「住所」、「電話番号」、「病院・一般診療所区分」、「</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診療所の場合</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主たる診療科目、診療科目に小児科を有するか」、「許可病床数」の情報</a:t>
                      </a:r>
                      <a:r>
                        <a:rPr kumimoji="1" lang="ja-JP" altLang="en-US" sz="1050" dirty="0">
                          <a:latin typeface="Meiryo UI" panose="020B0604030504040204" pitchFamily="50" charset="-128"/>
                          <a:ea typeface="Meiryo UI" panose="020B0604030504040204" pitchFamily="50" charset="-128"/>
                        </a:rPr>
                        <a:t>を自治体窓口にお知らせください。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申請自体は可能ですが、</a:t>
                      </a:r>
                      <a:r>
                        <a:rPr kumimoji="1" lang="ja-JP" altLang="en-US" sz="1050" u="sng" dirty="0">
                          <a:solidFill>
                            <a:srgbClr val="FF0000"/>
                          </a:solidFill>
                          <a:latin typeface="Meiryo UI" panose="020B0604030504040204" pitchFamily="50" charset="-128"/>
                          <a:ea typeface="Meiryo UI" panose="020B0604030504040204" pitchFamily="50" charset="-128"/>
                        </a:rPr>
                        <a:t>アカウント発行は次期システム稼働後</a:t>
                      </a:r>
                      <a:r>
                        <a:rPr kumimoji="1" lang="ja-JP" altLang="en-US" sz="1050" dirty="0">
                          <a:latin typeface="Meiryo UI" panose="020B0604030504040204" pitchFamily="50" charset="-128"/>
                          <a:ea typeface="Meiryo UI" panose="020B0604030504040204" pitchFamily="50" charset="-128"/>
                        </a:rPr>
                        <a:t>となることを予めご了承ください。</a:t>
                      </a:r>
                      <a:endParaRPr kumimoji="1" lang="ja-JP" altLang="en-US" sz="1050" u="sng"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870755"/>
                  </a:ext>
                </a:extLst>
              </a:tr>
              <a:tr h="900000">
                <a:tc>
                  <a:txBody>
                    <a:bodyPr/>
                    <a:lstStyle/>
                    <a:p>
                      <a:pPr algn="ctr"/>
                      <a:r>
                        <a:rPr kumimoji="1" lang="en-US" altLang="ja-JP" sz="1050" dirty="0">
                          <a:latin typeface="Meiryo UI" panose="020B0604030504040204" pitchFamily="50" charset="-128"/>
                          <a:ea typeface="Meiryo UI" panose="020B0604030504040204" pitchFamily="50" charset="-128"/>
                        </a:rPr>
                        <a:t>11:</a:t>
                      </a:r>
                    </a:p>
                    <a:p>
                      <a:pPr algn="ctr"/>
                      <a:r>
                        <a:rPr kumimoji="1" lang="ja-JP" altLang="en-US" sz="1050" dirty="0">
                          <a:latin typeface="Meiryo UI" panose="020B0604030504040204" pitchFamily="50" charset="-128"/>
                          <a:ea typeface="Meiryo UI" panose="020B0604030504040204" pitchFamily="50" charset="-128"/>
                        </a:rPr>
                        <a:t>動物診療施設</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spcBef>
                          <a:spcPts val="600"/>
                        </a:spcBef>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・「システム利用申請様式」の</a:t>
                      </a:r>
                      <a:r>
                        <a:rPr kumimoji="1" lang="en-US" altLang="ja-JP" sz="1050" u="sng" dirty="0">
                          <a:solidFill>
                            <a:srgbClr val="FF0000"/>
                          </a:solidFill>
                          <a:latin typeface="Meiryo UI" panose="020B0604030504040204" pitchFamily="50" charset="-128"/>
                          <a:ea typeface="Meiryo UI" panose="020B0604030504040204" pitchFamily="50" charset="-128"/>
                        </a:rPr>
                        <a:t>AJ</a:t>
                      </a:r>
                      <a:r>
                        <a:rPr kumimoji="1" lang="ja-JP" altLang="en-US" sz="1050" u="sng" dirty="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a:solidFill>
                            <a:srgbClr val="FF0000"/>
                          </a:solidFill>
                          <a:latin typeface="Meiryo UI" panose="020B0604030504040204" pitchFamily="50" charset="-128"/>
                          <a:ea typeface="Meiryo UI" panose="020B0604030504040204" pitchFamily="50" charset="-128"/>
                        </a:rPr>
                        <a:t>/</a:t>
                      </a:r>
                      <a:r>
                        <a:rPr kumimoji="1" lang="ja-JP" altLang="en-US" sz="1050" u="sng" dirty="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・申請時は</a:t>
                      </a:r>
                      <a:r>
                        <a:rPr kumimoji="1" lang="ja-JP" altLang="en-US" sz="1050" u="sng" dirty="0">
                          <a:latin typeface="Meiryo UI" panose="020B0604030504040204" pitchFamily="50" charset="-128"/>
                          <a:ea typeface="Meiryo UI" panose="020B0604030504040204" pitchFamily="50" charset="-128"/>
                        </a:rPr>
                        <a:t>「動物診療施設名称</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カナ含む</a:t>
                      </a: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」、「郵便番号、住所」、「電話番号」の情報</a:t>
                      </a:r>
                      <a:r>
                        <a:rPr kumimoji="1" lang="ja-JP" altLang="en-US" sz="1050" dirty="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2526888"/>
                  </a:ext>
                </a:extLst>
              </a:tr>
            </a:tbl>
          </a:graphicData>
        </a:graphic>
      </p:graphicFrame>
      <p:sp>
        <p:nvSpPr>
          <p:cNvPr id="9" name="正方形/長方形 8">
            <a:extLst>
              <a:ext uri="{FF2B5EF4-FFF2-40B4-BE49-F238E27FC236}">
                <a16:creationId xmlns:a16="http://schemas.microsoft.com/office/drawing/2014/main" id="{6658AFEC-43F8-4EC9-A565-B7939A86081F}"/>
              </a:ext>
            </a:extLst>
          </p:cNvPr>
          <p:cNvSpPr/>
          <p:nvPr/>
        </p:nvSpPr>
        <p:spPr>
          <a:xfrm>
            <a:off x="145375" y="6029956"/>
            <a:ext cx="9610487" cy="82693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＜医療機関マスタに関する補足＞</a:t>
            </a:r>
            <a:endParaRPr kumimoji="1" lang="en-US" altLang="ja-JP" sz="1050" dirty="0">
              <a:solidFill>
                <a:prstClr val="black"/>
              </a:solidFill>
              <a:latin typeface="Meiryo UI" panose="020B0604030504040204" pitchFamily="50" charset="-128"/>
              <a:ea typeface="Meiryo UI" panose="020B0604030504040204" pitchFamily="50" charset="-128"/>
            </a:endParaRPr>
          </a:p>
          <a:p>
            <a:pPr marL="72000" lvl="0" indent="-144000" defTabSz="913943" eaLnBrk="1" fontAlgn="auto" hangingPunct="1">
              <a:lnSpc>
                <a:spcPct val="100000"/>
              </a:lnSpc>
              <a:spcBef>
                <a:spcPts val="300"/>
              </a:spcBef>
              <a:spcAft>
                <a:spcPts val="0"/>
              </a:spcAft>
              <a:defRPr/>
            </a:pPr>
            <a:r>
              <a:rPr kumimoji="1" lang="ja-JP" altLang="en-US" sz="1050" dirty="0">
                <a:solidFill>
                  <a:prstClr val="black"/>
                </a:solidFill>
                <a:latin typeface="Meiryo UI" panose="020B0604030504040204" pitchFamily="50" charset="-128"/>
                <a:ea typeface="Meiryo UI" panose="020B0604030504040204" pitchFamily="50" charset="-128"/>
              </a:rPr>
              <a:t>・医療機関マスタ（全数）は、各地方厚生（支）局で公表している「保険医療機関」の情報をもとに生成しています。保険医療機関としての申請情報が反映されるまでに時間がかかる場合があります。</a:t>
            </a:r>
          </a:p>
        </p:txBody>
      </p:sp>
      <p:sp>
        <p:nvSpPr>
          <p:cNvPr id="10" name="正方形/長方形 9">
            <a:extLst>
              <a:ext uri="{FF2B5EF4-FFF2-40B4-BE49-F238E27FC236}">
                <a16:creationId xmlns:a16="http://schemas.microsoft.com/office/drawing/2014/main" id="{6658AFEC-43F8-4EC9-A565-B7939A86081F}"/>
              </a:ext>
            </a:extLst>
          </p:cNvPr>
          <p:cNvSpPr/>
          <p:nvPr/>
        </p:nvSpPr>
        <p:spPr>
          <a:xfrm>
            <a:off x="90619" y="430105"/>
            <a:ext cx="9720000" cy="1340624"/>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2000" bIns="32643" rtlCol="0" anchor="t"/>
          <a:lstStyle/>
          <a:p>
            <a:pPr lvl="0" defTabSz="1007772" fontAlgn="ctr">
              <a:lnSpc>
                <a:spcPct val="100000"/>
              </a:lnSpc>
              <a:spcAft>
                <a:spcPts val="400"/>
              </a:spcAft>
              <a:buClr>
                <a:srgbClr val="000000"/>
              </a:buClr>
            </a:pP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a:t>
            </a:r>
            <a:r>
              <a:rPr kumimoji="1" lang="ja-JP" altLang="en-US" sz="1399"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入力項目は様式をご確認ください。</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エクセル書式設定で入力セルが着色されるため、</a:t>
            </a:r>
            <a:r>
              <a:rPr kumimoji="1" lang="ja-JP" altLang="en-US" sz="1399"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入力補助の位置付けで参考としてください。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・入力対象外の項目はグレーアウトしています。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・入力されていない項目があると該当セルが黄色で表示され、全ての必要項目が入力された行は、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列が青色となります。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・最終行までに入力が不足している行が含まれていると一括登録時にエラーとなるため、上詰めで入力されていない行は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列が赤色で表示されます。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108000" indent="-216000" defTabSz="913943" eaLnBrk="1" fontAlgn="auto" hangingPunct="1">
              <a:lnSpc>
                <a:spcPct val="100000"/>
              </a:lnSpc>
              <a:spcBef>
                <a:spcPts val="600"/>
              </a:spcBef>
              <a:spcAft>
                <a:spcPts val="0"/>
              </a:spcAft>
              <a:defRPr/>
            </a:pP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なお、アカウントの種類によって、申請方法、各コードの参照先マスタが異なる箇所があるため、詳細は下表をご確認ください。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p:txBody>
      </p:sp>
    </p:spTree>
    <p:extLst>
      <p:ext uri="{BB962C8B-B14F-4D97-AF65-F5344CB8AC3E}">
        <p14:creationId xmlns:p14="http://schemas.microsoft.com/office/powerpoint/2010/main" val="271346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54296" y="421568"/>
          <a:ext cx="9792646" cy="6211421"/>
        </p:xfrm>
        <a:graphic>
          <a:graphicData uri="http://schemas.openxmlformats.org/drawingml/2006/table">
            <a:tbl>
              <a:tblPr firstRow="1" bandRow="1">
                <a:tableStyleId>{5940675A-B579-460E-94D1-54222C63F5DA}</a:tableStyleId>
              </a:tblPr>
              <a:tblGrid>
                <a:gridCol w="444504">
                  <a:extLst>
                    <a:ext uri="{9D8B030D-6E8A-4147-A177-3AD203B41FA5}">
                      <a16:colId xmlns:a16="http://schemas.microsoft.com/office/drawing/2014/main" val="2231068820"/>
                    </a:ext>
                  </a:extLst>
                </a:gridCol>
                <a:gridCol w="1840186">
                  <a:extLst>
                    <a:ext uri="{9D8B030D-6E8A-4147-A177-3AD203B41FA5}">
                      <a16:colId xmlns:a16="http://schemas.microsoft.com/office/drawing/2014/main" val="3781791168"/>
                    </a:ext>
                  </a:extLst>
                </a:gridCol>
                <a:gridCol w="3974800">
                  <a:extLst>
                    <a:ext uri="{9D8B030D-6E8A-4147-A177-3AD203B41FA5}">
                      <a16:colId xmlns:a16="http://schemas.microsoft.com/office/drawing/2014/main" val="50183932"/>
                    </a:ext>
                  </a:extLst>
                </a:gridCol>
                <a:gridCol w="3533156">
                  <a:extLst>
                    <a:ext uri="{9D8B030D-6E8A-4147-A177-3AD203B41FA5}">
                      <a16:colId xmlns:a16="http://schemas.microsoft.com/office/drawing/2014/main" val="1893868386"/>
                    </a:ext>
                  </a:extLst>
                </a:gridCol>
              </a:tblGrid>
              <a:tr h="274188">
                <a:tc>
                  <a:txBody>
                    <a:bodyPr/>
                    <a:lstStyle/>
                    <a:p>
                      <a:pPr algn="ctr"/>
                      <a:endParaRPr kumimoji="1" lang="ja-JP" altLang="en-US" sz="120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関係者</a:t>
                      </a: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主な役割</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71965" marR="71965" marT="45698" marB="4569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アカウント管理</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71460004"/>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国</a:t>
                      </a:r>
                      <a:endParaRPr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本システムの維持、補修の必要があるとき、天災地変その他の事由によりシステムに障害又は遅延の生じたとき、運用の停止、休止若しくは中断、利用制限又は本システム内の情報の変更又は削除を行う</a:t>
                      </a: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3225728553"/>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都道府県等</a:t>
                      </a: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都道府県等（都道府県、保健所設置市、特別区の</a:t>
                      </a:r>
                      <a:r>
                        <a:rPr lang="en-US" altLang="ja-JP" sz="1200" dirty="0">
                          <a:solidFill>
                            <a:schemeClr val="tx1"/>
                          </a:solidFill>
                          <a:latin typeface="Meiryo UI" panose="020B0604030504040204" pitchFamily="50" charset="-128"/>
                          <a:ea typeface="Meiryo UI" panose="020B0604030504040204" pitchFamily="50" charset="-128"/>
                        </a:rPr>
                        <a:t>157</a:t>
                      </a:r>
                      <a:r>
                        <a:rPr lang="ja-JP" altLang="en-US" sz="1200" dirty="0">
                          <a:solidFill>
                            <a:schemeClr val="tx1"/>
                          </a:solidFill>
                          <a:latin typeface="Meiryo UI" panose="020B0604030504040204" pitchFamily="50" charset="-128"/>
                          <a:ea typeface="Meiryo UI" panose="020B0604030504040204" pitchFamily="50" charset="-128"/>
                        </a:rPr>
                        <a:t>自治体を想定）に設置され、</a:t>
                      </a:r>
                      <a:r>
                        <a:rPr lang="ja-JP" altLang="en-US" sz="1200" u="sng" dirty="0">
                          <a:solidFill>
                            <a:srgbClr val="FF0000"/>
                          </a:solidFill>
                          <a:latin typeface="Meiryo UI" panose="020B0604030504040204" pitchFamily="50" charset="-128"/>
                          <a:ea typeface="Meiryo UI" panose="020B0604030504040204" pitchFamily="50" charset="-128"/>
                        </a:rPr>
                        <a:t>システム利用全体を管理</a:t>
                      </a:r>
                      <a:endParaRPr lang="en-US" altLang="ja-JP" sz="1200" u="sng" dirty="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・下記の者に利用規約を遵守させるよう努める</a:t>
                      </a:r>
                      <a:endParaRPr lang="en-US" altLang="ja-JP" sz="1000" dirty="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・適切にシステム利用されるよう必要な指導及び監督を行う</a:t>
                      </a:r>
                      <a:endParaRPr lang="en-US" altLang="ja-JP" sz="10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723168999"/>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認証実施機関</a:t>
                      </a: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自組織及び管轄内の各利用機関において</a:t>
                      </a:r>
                      <a:r>
                        <a:rPr lang="ja-JP" altLang="en-US" sz="1200" u="sng" dirty="0">
                          <a:solidFill>
                            <a:srgbClr val="FF0000"/>
                          </a:solidFill>
                          <a:latin typeface="Meiryo UI" panose="020B0604030504040204" pitchFamily="50" charset="-128"/>
                          <a:ea typeface="Meiryo UI" panose="020B0604030504040204" pitchFamily="50" charset="-128"/>
                        </a:rPr>
                        <a:t>ＩＤ・パスワードなどアカウント情報を中心にシステム利用者を管理</a:t>
                      </a:r>
                      <a:endParaRPr lang="en-US" altLang="ja-JP" sz="1200" u="sng" dirty="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・システム一般利用者に対して利用の許可、停止を行う</a:t>
                      </a: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利用アカウント、システム利用に必要となる機器等を適切に管理するとともにシステム一般利用者に適切に管理させる</a:t>
                      </a:r>
                      <a:endParaRPr lang="ja-JP" altLang="en-US" sz="10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・管轄内のシステム一般利用者のＩＤ発行、停止を行う</a:t>
                      </a:r>
                      <a:endParaRPr lang="en-US" altLang="ja-JP" sz="1200" b="0" dirty="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・システム一般利用者の職務権限に応じて、適切な権限種別のＩＤを発行</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504203789"/>
                  </a:ext>
                </a:extLst>
              </a:tr>
              <a:tr h="118742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利用機関</a:t>
                      </a:r>
                    </a:p>
                  </a:txBody>
                  <a:tcPr marL="91396" marR="91396" marT="35983" marB="35983"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自所属</a:t>
                      </a:r>
                      <a:r>
                        <a:rPr lang="ja-JP" altLang="en-US" sz="1200" u="sng" dirty="0">
                          <a:solidFill>
                            <a:srgbClr val="FF0000"/>
                          </a:solidFill>
                          <a:latin typeface="Meiryo UI" panose="020B0604030504040204" pitchFamily="50" charset="-128"/>
                          <a:ea typeface="Meiryo UI" panose="020B0604030504040204" pitchFamily="50" charset="-128"/>
                        </a:rPr>
                        <a:t>利用機関内のシステム利用を管理</a:t>
                      </a:r>
                      <a:endParaRPr lang="en-US" altLang="ja-JP" sz="1200" u="sng" dirty="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・システム一般利用者に</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利用規約を遵守させるよう努める</a:t>
                      </a:r>
                      <a:endParaRPr lang="en-US" altLang="ja-JP" sz="1000" dirty="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適切にシステム利用されるよう必要な指導及び監督を行う</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・人事異動等に伴うシステム一般利用者の</a:t>
                      </a:r>
                      <a:r>
                        <a:rPr lang="en-US" altLang="ja-JP" sz="1200" b="0" dirty="0">
                          <a:solidFill>
                            <a:schemeClr val="tx1"/>
                          </a:solidFill>
                          <a:latin typeface="Meiryo UI" panose="020B0604030504040204" pitchFamily="50" charset="-128"/>
                          <a:ea typeface="Meiryo UI" panose="020B0604030504040204" pitchFamily="50" charset="-128"/>
                        </a:rPr>
                        <a:t>ID</a:t>
                      </a:r>
                      <a:r>
                        <a:rPr lang="ja-JP" altLang="en-US" sz="1200" b="0" dirty="0">
                          <a:solidFill>
                            <a:schemeClr val="tx1"/>
                          </a:solidFill>
                          <a:latin typeface="Meiryo UI" panose="020B0604030504040204" pitchFamily="50" charset="-128"/>
                          <a:ea typeface="Meiryo UI" panose="020B0604030504040204" pitchFamily="50" charset="-128"/>
                        </a:rPr>
                        <a:t>の発行、変更、停止、削除の有無を管理</a:t>
                      </a:r>
                      <a:endParaRPr lang="en-US" altLang="ja-JP" sz="1200" b="0" dirty="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・利用者認証実施者（システムアドミニストレータ）に対して、必要に応じて利用者アカウントの申請を行う</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221828436"/>
                  </a:ext>
                </a:extLst>
              </a:tr>
              <a:tr h="11874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u="sng" dirty="0">
                          <a:solidFill>
                            <a:srgbClr val="FF0000"/>
                          </a:solidFill>
                          <a:latin typeface="Meiryo UI" panose="020B0604030504040204" pitchFamily="50" charset="-128"/>
                          <a:ea typeface="Meiryo UI" panose="020B0604030504040204" pitchFamily="50" charset="-128"/>
                        </a:rPr>
                        <a:t>遵守事項に則った適切なシステム利用</a:t>
                      </a:r>
                      <a:endParaRPr lang="en-US" altLang="ja-JP" sz="1200" u="sng" dirty="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・利用アカウント、システム利用に必要となる機器等の適切な管理</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・ＯＳその他のプログラム等の脆弱性に関して適切に対応し、不正プログラム対策ソフトウェア等を導入してセキュリティを確保する　など</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r" defTabSz="914400" rtl="0" eaLnBrk="1" fontAlgn="auto" latinLnBrk="0" hangingPunct="1">
                        <a:lnSpc>
                          <a:spcPct val="12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a:solidFill>
                            <a:schemeClr val="tx1"/>
                          </a:solidFill>
                          <a:latin typeface="Meiryo UI" panose="020B0604030504040204" pitchFamily="50" charset="-128"/>
                          <a:ea typeface="Meiryo UI" panose="020B0604030504040204" pitchFamily="50" charset="-128"/>
                        </a:rPr>
                        <a:t>・人事異動等に伴う利用者アカウントの変更等を事前にシステム管理者に申出</a:t>
                      </a: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865138555"/>
                  </a:ext>
                </a:extLst>
              </a:tr>
            </a:tbl>
          </a:graphicData>
        </a:graphic>
      </p:graphicFrame>
      <p:sp>
        <p:nvSpPr>
          <p:cNvPr id="12" name="タイトル 1"/>
          <p:cNvSpPr>
            <a:spLocks noGrp="1"/>
          </p:cNvSpPr>
          <p:nvPr>
            <p:ph type="title"/>
          </p:nvPr>
        </p:nvSpPr>
        <p:spPr>
          <a:xfrm>
            <a:off x="2380" y="1648"/>
            <a:ext cx="9896478"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（ご参考）利用規約における利用者管理体制と主な役割について</a:t>
            </a:r>
          </a:p>
        </p:txBody>
      </p:sp>
      <p:grpSp>
        <p:nvGrpSpPr>
          <p:cNvPr id="2" name="グループ化 1"/>
          <p:cNvGrpSpPr/>
          <p:nvPr/>
        </p:nvGrpSpPr>
        <p:grpSpPr>
          <a:xfrm>
            <a:off x="664485" y="880360"/>
            <a:ext cx="1453926" cy="5588233"/>
            <a:chOff x="4225688" y="879134"/>
            <a:chExt cx="1454625" cy="5590921"/>
          </a:xfrm>
        </p:grpSpPr>
        <p:sp>
          <p:nvSpPr>
            <p:cNvPr id="94" name="正方形/長方形 93">
              <a:extLst>
                <a:ext uri="{FF2B5EF4-FFF2-40B4-BE49-F238E27FC236}">
                  <a16:creationId xmlns:a16="http://schemas.microsoft.com/office/drawing/2014/main" id="{AF488575-B7BD-476C-B629-B55E3666607F}"/>
                </a:ext>
              </a:extLst>
            </p:cNvPr>
            <p:cNvSpPr/>
            <p:nvPr/>
          </p:nvSpPr>
          <p:spPr>
            <a:xfrm>
              <a:off x="4305000" y="879134"/>
              <a:ext cx="1296000" cy="736286"/>
            </a:xfrm>
            <a:prstGeom prst="rect">
              <a:avLst/>
            </a:prstGeom>
            <a:ln/>
          </p:spPr>
          <p:style>
            <a:lnRef idx="1">
              <a:schemeClr val="dk1"/>
            </a:lnRef>
            <a:fillRef idx="2">
              <a:schemeClr val="dk1"/>
            </a:fillRef>
            <a:effectRef idx="1">
              <a:schemeClr val="dk1"/>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厚生労働省</a:t>
              </a:r>
            </a:p>
          </p:txBody>
        </p:sp>
        <p:pic>
          <p:nvPicPr>
            <p:cNvPr id="96" name="図 95" descr="アイコン&#10;&#10;自動的に生成された説明">
              <a:extLst>
                <a:ext uri="{FF2B5EF4-FFF2-40B4-BE49-F238E27FC236}">
                  <a16:creationId xmlns:a16="http://schemas.microsoft.com/office/drawing/2014/main" id="{BAA15700-B0AD-4447-9871-F9F0205B16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1172499"/>
              <a:ext cx="316900" cy="316900"/>
            </a:xfrm>
            <a:prstGeom prst="rect">
              <a:avLst/>
            </a:prstGeom>
          </p:spPr>
        </p:pic>
        <p:sp>
          <p:nvSpPr>
            <p:cNvPr id="98" name="正方形/長方形 97">
              <a:extLst>
                <a:ext uri="{FF2B5EF4-FFF2-40B4-BE49-F238E27FC236}">
                  <a16:creationId xmlns:a16="http://schemas.microsoft.com/office/drawing/2014/main" id="{83502ECD-EDFF-45F2-BCB0-E4C5A4435FC8}"/>
                </a:ext>
              </a:extLst>
            </p:cNvPr>
            <p:cNvSpPr/>
            <p:nvPr/>
          </p:nvSpPr>
          <p:spPr>
            <a:xfrm>
              <a:off x="4305000" y="2061367"/>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ja-JP" altLang="en-US" sz="900" b="1" dirty="0">
                  <a:solidFill>
                    <a:prstClr val="black"/>
                  </a:solidFill>
                  <a:latin typeface="Meiryo UI" panose="020B0604030504040204" pitchFamily="50" charset="-128"/>
                  <a:ea typeface="Meiryo UI" panose="020B0604030504040204" pitchFamily="50" charset="-128"/>
                </a:rPr>
                <a:t>システム利用統括責任者</a:t>
              </a:r>
              <a:endParaRPr lang="en-US" altLang="ja-JP" sz="900" b="1" dirty="0">
                <a:solidFill>
                  <a:prstClr val="black"/>
                </a:solidFill>
                <a:latin typeface="Meiryo UI" panose="020B0604030504040204" pitchFamily="50" charset="-128"/>
                <a:ea typeface="Meiryo UI" panose="020B0604030504040204" pitchFamily="50" charset="-128"/>
              </a:endParaRPr>
            </a:p>
          </p:txBody>
        </p:sp>
        <p:pic>
          <p:nvPicPr>
            <p:cNvPr id="99" name="図 98" descr="アイコン&#10;&#10;自動的に生成された説明">
              <a:extLst>
                <a:ext uri="{FF2B5EF4-FFF2-40B4-BE49-F238E27FC236}">
                  <a16:creationId xmlns:a16="http://schemas.microsoft.com/office/drawing/2014/main" id="{7834D7E3-5300-430E-85A3-DBA3ECBEAB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2310867"/>
              <a:ext cx="316900" cy="316900"/>
            </a:xfrm>
            <a:prstGeom prst="rect">
              <a:avLst/>
            </a:prstGeom>
          </p:spPr>
        </p:pic>
        <p:sp>
          <p:nvSpPr>
            <p:cNvPr id="100" name="正方形/長方形 99">
              <a:extLst>
                <a:ext uri="{FF2B5EF4-FFF2-40B4-BE49-F238E27FC236}">
                  <a16:creationId xmlns:a16="http://schemas.microsoft.com/office/drawing/2014/main" id="{DDD2B266-E717-4DB8-9C2D-65FC1B14C5A0}"/>
                </a:ext>
              </a:extLst>
            </p:cNvPr>
            <p:cNvSpPr/>
            <p:nvPr/>
          </p:nvSpPr>
          <p:spPr>
            <a:xfrm>
              <a:off x="4305000" y="3303600"/>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zh-TW" altLang="en-US" sz="900" b="1" dirty="0">
                  <a:solidFill>
                    <a:prstClr val="black"/>
                  </a:solidFill>
                  <a:latin typeface="Meiryo UI" panose="020B0604030504040204" pitchFamily="50" charset="-128"/>
                  <a:ea typeface="Meiryo UI" panose="020B0604030504040204" pitchFamily="50" charset="-128"/>
                </a:rPr>
                <a:t>利用者認証実施者</a:t>
              </a:r>
              <a:endParaRPr lang="en-US" altLang="zh-TW" sz="900" b="1" dirty="0">
                <a:solidFill>
                  <a:prstClr val="black"/>
                </a:solidFill>
                <a:latin typeface="Meiryo UI" panose="020B0604030504040204" pitchFamily="50" charset="-128"/>
                <a:ea typeface="Meiryo UI" panose="020B0604030504040204" pitchFamily="50" charset="-128"/>
              </a:endParaRPr>
            </a:p>
            <a:p>
              <a:pPr algn="ctr" defTabSz="913943">
                <a:lnSpc>
                  <a:spcPct val="100000"/>
                </a:lnSpc>
                <a:spcBef>
                  <a:spcPts val="0"/>
                </a:spcBef>
                <a:defRPr/>
              </a:pP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システムアドミニストレータ</a:t>
              </a:r>
              <a:r>
                <a:rPr lang="en-US" altLang="ja-JP" sz="900" b="1" dirty="0">
                  <a:solidFill>
                    <a:prstClr val="black"/>
                  </a:solidFill>
                  <a:latin typeface="Meiryo UI" panose="020B0604030504040204" pitchFamily="50" charset="-128"/>
                  <a:ea typeface="Meiryo UI" panose="020B0604030504040204" pitchFamily="50" charset="-128"/>
                </a:rPr>
                <a:t>)</a:t>
              </a:r>
              <a:endParaRPr lang="ja-JP" altLang="en-US" sz="900" b="1" dirty="0">
                <a:solidFill>
                  <a:prstClr val="black"/>
                </a:solidFill>
                <a:latin typeface="Meiryo UI" panose="020B0604030504040204" pitchFamily="50" charset="-128"/>
                <a:ea typeface="Meiryo UI" panose="020B0604030504040204" pitchFamily="50" charset="-128"/>
              </a:endParaRPr>
            </a:p>
            <a:p>
              <a:pPr algn="ctr" defTabSz="913943">
                <a:defRPr/>
              </a:pPr>
              <a:endParaRPr lang="ja-JP" altLang="en-US" sz="900" b="1" dirty="0">
                <a:solidFill>
                  <a:prstClr val="black"/>
                </a:solidFill>
                <a:latin typeface="Meiryo UI" panose="020B0604030504040204" pitchFamily="50" charset="-128"/>
                <a:ea typeface="Meiryo UI" panose="020B0604030504040204" pitchFamily="50" charset="-128"/>
              </a:endParaRPr>
            </a:p>
          </p:txBody>
        </p:sp>
        <p:pic>
          <p:nvPicPr>
            <p:cNvPr id="101" name="図 100" descr="アイコン&#10;&#10;自動的に生成された説明">
              <a:extLst>
                <a:ext uri="{FF2B5EF4-FFF2-40B4-BE49-F238E27FC236}">
                  <a16:creationId xmlns:a16="http://schemas.microsoft.com/office/drawing/2014/main" id="{50DE6E84-F972-480C-8C0C-7EA74768B4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3596965"/>
              <a:ext cx="316900" cy="316900"/>
            </a:xfrm>
            <a:prstGeom prst="rect">
              <a:avLst/>
            </a:prstGeom>
          </p:spPr>
        </p:pic>
        <p:sp>
          <p:nvSpPr>
            <p:cNvPr id="116" name="正方形/長方形 115">
              <a:extLst>
                <a:ext uri="{FF2B5EF4-FFF2-40B4-BE49-F238E27FC236}">
                  <a16:creationId xmlns:a16="http://schemas.microsoft.com/office/drawing/2014/main" id="{642DA143-88DE-4AC2-B4E2-2788070B5037}"/>
                </a:ext>
              </a:extLst>
            </p:cNvPr>
            <p:cNvSpPr/>
            <p:nvPr/>
          </p:nvSpPr>
          <p:spPr>
            <a:xfrm>
              <a:off x="4225688" y="4418772"/>
              <a:ext cx="1454625" cy="2051283"/>
            </a:xfrm>
            <a:prstGeom prst="rect">
              <a:avLst/>
            </a:prstGeom>
            <a:ln w="9525"/>
          </p:spPr>
          <p:style>
            <a:lnRef idx="2">
              <a:schemeClr val="accent5"/>
            </a:lnRef>
            <a:fillRef idx="1">
              <a:schemeClr val="lt1"/>
            </a:fillRef>
            <a:effectRef idx="0">
              <a:schemeClr val="accent5"/>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利用機関内</a:t>
              </a:r>
            </a:p>
          </p:txBody>
        </p:sp>
        <p:sp>
          <p:nvSpPr>
            <p:cNvPr id="111" name="正方形/長方形 110">
              <a:extLst>
                <a:ext uri="{FF2B5EF4-FFF2-40B4-BE49-F238E27FC236}">
                  <a16:creationId xmlns:a16="http://schemas.microsoft.com/office/drawing/2014/main" id="{20B3DD9A-D21B-4EB2-A2DC-AF8C463B3442}"/>
                </a:ext>
              </a:extLst>
            </p:cNvPr>
            <p:cNvSpPr/>
            <p:nvPr/>
          </p:nvSpPr>
          <p:spPr>
            <a:xfrm>
              <a:off x="4305000" y="4630987"/>
              <a:ext cx="1296000" cy="6986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システム利用管理者</a:t>
              </a:r>
            </a:p>
          </p:txBody>
        </p:sp>
        <p:pic>
          <p:nvPicPr>
            <p:cNvPr id="112" name="図 111" descr="アイコン&#10;&#10;自動的に生成された説明">
              <a:extLst>
                <a:ext uri="{FF2B5EF4-FFF2-40B4-BE49-F238E27FC236}">
                  <a16:creationId xmlns:a16="http://schemas.microsoft.com/office/drawing/2014/main" id="{7FFC3A69-80ED-44D0-8081-BF2EFD8E4B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2642" y="4889328"/>
              <a:ext cx="300717" cy="300717"/>
            </a:xfrm>
            <a:prstGeom prst="rect">
              <a:avLst/>
            </a:prstGeom>
          </p:spPr>
        </p:pic>
        <p:sp>
          <p:nvSpPr>
            <p:cNvPr id="127" name="正方形/長方形 126">
              <a:extLst>
                <a:ext uri="{FF2B5EF4-FFF2-40B4-BE49-F238E27FC236}">
                  <a16:creationId xmlns:a16="http://schemas.microsoft.com/office/drawing/2014/main" id="{0516CDC5-0A81-45D5-BD05-CAA3C18D803E}"/>
                </a:ext>
              </a:extLst>
            </p:cNvPr>
            <p:cNvSpPr/>
            <p:nvPr/>
          </p:nvSpPr>
          <p:spPr>
            <a:xfrm>
              <a:off x="4305000" y="5588013"/>
              <a:ext cx="1296000" cy="813458"/>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システム一般利用者</a:t>
              </a:r>
            </a:p>
          </p:txBody>
        </p:sp>
        <p:pic>
          <p:nvPicPr>
            <p:cNvPr id="4" name="グラフィックス 3" descr="医師男性 枠線">
              <a:extLst>
                <a:ext uri="{FF2B5EF4-FFF2-40B4-BE49-F238E27FC236}">
                  <a16:creationId xmlns:a16="http://schemas.microsoft.com/office/drawing/2014/main" id="{419E51B9-53EF-4674-B451-EBC11A0E34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pic>
          <p:nvPicPr>
            <p:cNvPr id="128" name="グラフィックス 127" descr="医師男性 枠線">
              <a:extLst>
                <a:ext uri="{FF2B5EF4-FFF2-40B4-BE49-F238E27FC236}">
                  <a16:creationId xmlns:a16="http://schemas.microsoft.com/office/drawing/2014/main" id="{23DA6879-DE77-4C70-83FB-CC60E3DFFD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pic>
          <p:nvPicPr>
            <p:cNvPr id="129" name="グラフィックス 128" descr="医師男性 枠線">
              <a:extLst>
                <a:ext uri="{FF2B5EF4-FFF2-40B4-BE49-F238E27FC236}">
                  <a16:creationId xmlns:a16="http://schemas.microsoft.com/office/drawing/2014/main" id="{F373821A-9A64-4246-8766-40D82E20FC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cxnSp>
          <p:nvCxnSpPr>
            <p:cNvPr id="142" name="直線矢印コネクタ 141">
              <a:extLst>
                <a:ext uri="{FF2B5EF4-FFF2-40B4-BE49-F238E27FC236}">
                  <a16:creationId xmlns:a16="http://schemas.microsoft.com/office/drawing/2014/main" id="{E7CAD321-E9B0-493A-8204-63874BFBA08A}"/>
                </a:ext>
              </a:extLst>
            </p:cNvPr>
            <p:cNvCxnSpPr>
              <a:cxnSpLocks/>
            </p:cNvCxnSpPr>
            <p:nvPr/>
          </p:nvCxnSpPr>
          <p:spPr>
            <a:xfrm>
              <a:off x="4953000" y="1697191"/>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48C28EDF-DCAE-4DAA-9563-FE765AA437B2}"/>
                </a:ext>
              </a:extLst>
            </p:cNvPr>
            <p:cNvCxnSpPr>
              <a:cxnSpLocks/>
            </p:cNvCxnSpPr>
            <p:nvPr/>
          </p:nvCxnSpPr>
          <p:spPr>
            <a:xfrm>
              <a:off x="4953000" y="2898879"/>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2DB689C4-2D0A-440B-A94A-F009B462583C}"/>
                </a:ext>
              </a:extLst>
            </p:cNvPr>
            <p:cNvCxnSpPr>
              <a:cxnSpLocks/>
            </p:cNvCxnSpPr>
            <p:nvPr/>
          </p:nvCxnSpPr>
          <p:spPr>
            <a:xfrm>
              <a:off x="4953000" y="4134406"/>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67515F83-3583-44F4-AB0F-D6955539B7AB}"/>
                </a:ext>
              </a:extLst>
            </p:cNvPr>
            <p:cNvCxnSpPr>
              <a:cxnSpLocks/>
            </p:cNvCxnSpPr>
            <p:nvPr/>
          </p:nvCxnSpPr>
          <p:spPr>
            <a:xfrm>
              <a:off x="4953000" y="5408621"/>
              <a:ext cx="0" cy="17939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54296" y="4279807"/>
            <a:ext cx="9792646" cy="2304000"/>
          </a:xfrm>
          <a:prstGeom prst="rect">
            <a:avLst/>
          </a:prstGeom>
          <a:noFill/>
          <a:ln w="28575">
            <a:solidFill>
              <a:srgbClr val="FF0000"/>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3" name="スライド番号プレースホルダー 15"/>
          <p:cNvSpPr txBox="1">
            <a:spLocks/>
          </p:cNvSpPr>
          <p:nvPr/>
        </p:nvSpPr>
        <p:spPr>
          <a:xfrm>
            <a:off x="7539349" y="6575856"/>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4</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61378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（ご参考）システムへのログイン方法・基本操作の概要</a:t>
            </a:r>
            <a:endParaRPr kumimoji="1" lang="ja-JP" altLang="en-US" dirty="0"/>
          </a:p>
        </p:txBody>
      </p:sp>
      <p:grpSp>
        <p:nvGrpSpPr>
          <p:cNvPr id="3" name="グループ化 2"/>
          <p:cNvGrpSpPr/>
          <p:nvPr/>
        </p:nvGrpSpPr>
        <p:grpSpPr>
          <a:xfrm>
            <a:off x="307817" y="866610"/>
            <a:ext cx="5267163" cy="4005826"/>
            <a:chOff x="307817" y="1057936"/>
            <a:chExt cx="5267163" cy="4005826"/>
          </a:xfrm>
        </p:grpSpPr>
        <p:sp>
          <p:nvSpPr>
            <p:cNvPr id="117" name="角丸四角形 116"/>
            <p:cNvSpPr/>
            <p:nvPr/>
          </p:nvSpPr>
          <p:spPr>
            <a:xfrm>
              <a:off x="307817" y="1176158"/>
              <a:ext cx="5267163" cy="3887604"/>
            </a:xfrm>
            <a:prstGeom prst="roundRect">
              <a:avLst>
                <a:gd name="adj" fmla="val 2955"/>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endParaRPr kumimoji="1" lang="ja-JP" altLang="en-US" sz="1462" dirty="0">
                <a:solidFill>
                  <a:srgbClr val="000000"/>
                </a:solidFill>
                <a:latin typeface="Segoe UI"/>
                <a:ea typeface="Meiryo UI"/>
              </a:endParaRPr>
            </a:p>
          </p:txBody>
        </p:sp>
        <p:cxnSp>
          <p:nvCxnSpPr>
            <p:cNvPr id="90" name="直線矢印コネクタ 89"/>
            <p:cNvCxnSpPr/>
            <p:nvPr/>
          </p:nvCxnSpPr>
          <p:spPr>
            <a:xfrm>
              <a:off x="836396" y="2131589"/>
              <a:ext cx="0" cy="7750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836396" y="3299393"/>
              <a:ext cx="0" cy="2067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836396" y="3885331"/>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836396" y="4425596"/>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角丸四角形 93"/>
            <p:cNvSpPr/>
            <p:nvPr/>
          </p:nvSpPr>
          <p:spPr>
            <a:xfrm>
              <a:off x="549831" y="3524457"/>
              <a:ext cx="2305133" cy="365449"/>
            </a:xfrm>
            <a:prstGeom prst="roundRect">
              <a:avLst>
                <a:gd name="adj" fmla="val 9642"/>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a:t>
              </a:r>
              <a:endParaRPr kumimoji="1" lang="ja-JP" altLang="en-US" sz="1462" dirty="0">
                <a:solidFill>
                  <a:srgbClr val="FFFFFF"/>
                </a:solidFill>
                <a:latin typeface="Segoe UI"/>
                <a:ea typeface="Meiryo UI"/>
              </a:endParaRPr>
            </a:p>
          </p:txBody>
        </p:sp>
        <p:sp>
          <p:nvSpPr>
            <p:cNvPr id="95" name="角丸四角形 94"/>
            <p:cNvSpPr/>
            <p:nvPr/>
          </p:nvSpPr>
          <p:spPr>
            <a:xfrm>
              <a:off x="549831" y="4644161"/>
              <a:ext cx="2305133" cy="365449"/>
            </a:xfrm>
            <a:prstGeom prst="roundRect">
              <a:avLst>
                <a:gd name="adj" fmla="val 20225"/>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ホーム画面</a:t>
              </a:r>
              <a:endParaRPr kumimoji="1" lang="ja-JP" altLang="en-US" sz="1462" dirty="0">
                <a:solidFill>
                  <a:srgbClr val="FFFFFF"/>
                </a:solidFill>
                <a:latin typeface="Segoe UI"/>
                <a:ea typeface="Meiryo UI"/>
              </a:endParaRPr>
            </a:p>
          </p:txBody>
        </p:sp>
        <p:sp>
          <p:nvSpPr>
            <p:cNvPr id="96" name="角丸四角形 95"/>
            <p:cNvSpPr/>
            <p:nvPr/>
          </p:nvSpPr>
          <p:spPr>
            <a:xfrm>
              <a:off x="549831" y="4100563"/>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パスワード変更完了</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97" name="角丸四角形 96"/>
            <p:cNvSpPr/>
            <p:nvPr/>
          </p:nvSpPr>
          <p:spPr>
            <a:xfrm>
              <a:off x="541492" y="293723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パスワード変更通知</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98" name="テキスト プレースホルダー 5"/>
            <p:cNvSpPr txBox="1">
              <a:spLocks/>
            </p:cNvSpPr>
            <p:nvPr/>
          </p:nvSpPr>
          <p:spPr>
            <a:xfrm>
              <a:off x="3970937" y="2307465"/>
              <a:ext cx="1296653" cy="5248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en-US" altLang="ja-JP" sz="1462" dirty="0">
                  <a:solidFill>
                    <a:srgbClr val="000000"/>
                  </a:solidFill>
                  <a:latin typeface="Segoe UI"/>
                  <a:ea typeface="Meiryo UI"/>
                </a:rPr>
                <a:t>2</a:t>
              </a:r>
              <a:r>
                <a:rPr lang="ja-JP" altLang="en-US" sz="1462" dirty="0">
                  <a:solidFill>
                    <a:srgbClr val="000000"/>
                  </a:solidFill>
                  <a:latin typeface="Segoe UI"/>
                  <a:ea typeface="Meiryo UI"/>
                </a:rPr>
                <a:t>回目以降</a:t>
              </a:r>
              <a:endParaRPr lang="en-US" altLang="ja-JP" sz="1462" dirty="0">
                <a:solidFill>
                  <a:srgbClr val="000000"/>
                </a:solidFill>
                <a:latin typeface="Segoe UI"/>
                <a:ea typeface="Meiryo UI"/>
              </a:endParaRPr>
            </a:p>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のログイン</a:t>
              </a:r>
            </a:p>
          </p:txBody>
        </p:sp>
        <p:grpSp>
          <p:nvGrpSpPr>
            <p:cNvPr id="99" name="グループ化 98"/>
            <p:cNvGrpSpPr/>
            <p:nvPr/>
          </p:nvGrpSpPr>
          <p:grpSpPr>
            <a:xfrm>
              <a:off x="2878901" y="2385398"/>
              <a:ext cx="1061709" cy="2474390"/>
              <a:chOff x="4319874" y="2663745"/>
              <a:chExt cx="505855" cy="3819688"/>
            </a:xfrm>
          </p:grpSpPr>
          <p:cxnSp>
            <p:nvCxnSpPr>
              <p:cNvPr id="100" name="直線矢印コネクタ 99"/>
              <p:cNvCxnSpPr/>
              <p:nvPr/>
            </p:nvCxnSpPr>
            <p:spPr>
              <a:xfrm>
                <a:off x="4825729" y="2673879"/>
                <a:ext cx="0" cy="380955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flipV="1">
                <a:off x="4319874" y="6468868"/>
                <a:ext cx="504385" cy="10134"/>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flipV="1">
                <a:off x="4321344" y="2663745"/>
                <a:ext cx="504385" cy="1013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03" name="テキスト プレースホルダー 5"/>
            <p:cNvSpPr txBox="1">
              <a:spLocks/>
            </p:cNvSpPr>
            <p:nvPr/>
          </p:nvSpPr>
          <p:spPr>
            <a:xfrm>
              <a:off x="911379" y="2575805"/>
              <a:ext cx="3935043" cy="7769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5646" indent="-185646" algn="just" defTabSz="742584" fontAlgn="auto">
                <a:lnSpc>
                  <a:spcPts val="812"/>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初回ログイン／パスワード期限切れ／</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185646" indent="-185646" algn="just" defTabSz="742584" fontAlgn="auto">
                <a:lnSpc>
                  <a:spcPts val="731"/>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パスワード期限が近い</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indent="0" defTabSz="742584" fontAlgn="auto">
                <a:lnSpc>
                  <a:spcPct val="100000"/>
                </a:lnSpc>
                <a:spcBef>
                  <a:spcPts val="0"/>
                </a:spcBef>
                <a:spcAft>
                  <a:spcPts val="0"/>
                </a:spcAft>
                <a:buNone/>
              </a:pPr>
              <a:endParaRPr lang="ja-JP" altLang="en-US" sz="1462" dirty="0">
                <a:solidFill>
                  <a:srgbClr val="000000"/>
                </a:solidFill>
                <a:latin typeface="Segoe UI"/>
                <a:ea typeface="Meiryo UI"/>
              </a:endParaRPr>
            </a:p>
          </p:txBody>
        </p:sp>
        <p:sp>
          <p:nvSpPr>
            <p:cNvPr id="60" name="角丸四角形 59"/>
            <p:cNvSpPr/>
            <p:nvPr/>
          </p:nvSpPr>
          <p:spPr>
            <a:xfrm>
              <a:off x="553810" y="2131589"/>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二要素認証</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68" name="角丸四角形 67"/>
            <p:cNvSpPr/>
            <p:nvPr/>
          </p:nvSpPr>
          <p:spPr>
            <a:xfrm>
              <a:off x="541492" y="1057936"/>
              <a:ext cx="1649044" cy="365540"/>
            </a:xfrm>
            <a:prstGeom prst="roundRect">
              <a:avLst>
                <a:gd name="adj" fmla="val 8283"/>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ログイン時の流れ</a:t>
              </a:r>
            </a:p>
          </p:txBody>
        </p:sp>
        <p:cxnSp>
          <p:nvCxnSpPr>
            <p:cNvPr id="106" name="直線矢印コネクタ 105"/>
            <p:cNvCxnSpPr/>
            <p:nvPr/>
          </p:nvCxnSpPr>
          <p:spPr>
            <a:xfrm>
              <a:off x="836396" y="1585992"/>
              <a:ext cx="0" cy="5262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a:off x="2883697" y="2001943"/>
              <a:ext cx="768630" cy="279050"/>
              <a:chOff x="9213420" y="1728855"/>
              <a:chExt cx="505855" cy="4028375"/>
            </a:xfrm>
          </p:grpSpPr>
          <p:cxnSp>
            <p:nvCxnSpPr>
              <p:cNvPr id="109" name="直線矢印コネクタ 108"/>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113" name="グループ化 112"/>
            <p:cNvGrpSpPr/>
            <p:nvPr/>
          </p:nvGrpSpPr>
          <p:grpSpPr>
            <a:xfrm rot="16200000">
              <a:off x="3046000" y="1200960"/>
              <a:ext cx="168440" cy="1048262"/>
              <a:chOff x="9213420" y="1728855"/>
              <a:chExt cx="505855" cy="4028375"/>
            </a:xfrm>
          </p:grpSpPr>
          <p:cxnSp>
            <p:nvCxnSpPr>
              <p:cNvPr id="114" name="直線矢印コネクタ 113"/>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59" name="角丸四角形 58"/>
            <p:cNvSpPr/>
            <p:nvPr/>
          </p:nvSpPr>
          <p:spPr>
            <a:xfrm>
              <a:off x="553810" y="153825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ログイン</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05" name="角丸四角形 104"/>
            <p:cNvSpPr/>
            <p:nvPr/>
          </p:nvSpPr>
          <p:spPr>
            <a:xfrm>
              <a:off x="3041017" y="1801088"/>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パスワード初期化</a:t>
              </a:r>
              <a:endParaRPr kumimoji="1" lang="ja-JP" altLang="en-US" sz="1462" dirty="0">
                <a:solidFill>
                  <a:srgbClr val="FFFFFF"/>
                </a:solidFill>
                <a:latin typeface="Segoe UI"/>
                <a:ea typeface="Meiryo UI"/>
              </a:endParaRPr>
            </a:p>
          </p:txBody>
        </p:sp>
        <p:sp>
          <p:nvSpPr>
            <p:cNvPr id="116" name="テキスト プレースホルダー 5"/>
            <p:cNvSpPr txBox="1">
              <a:spLocks/>
            </p:cNvSpPr>
            <p:nvPr/>
          </p:nvSpPr>
          <p:spPr>
            <a:xfrm>
              <a:off x="2878900" y="1332100"/>
              <a:ext cx="2217189" cy="4111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パスワードを忘れた場合</a:t>
              </a:r>
            </a:p>
          </p:txBody>
        </p:sp>
      </p:grpSp>
      <p:sp>
        <p:nvSpPr>
          <p:cNvPr id="51" name="テキスト プレースホルダー 5"/>
          <p:cNvSpPr txBox="1">
            <a:spLocks/>
          </p:cNvSpPr>
          <p:nvPr/>
        </p:nvSpPr>
        <p:spPr>
          <a:xfrm>
            <a:off x="307817" y="4989880"/>
            <a:ext cx="9276480" cy="1776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ブラウザは、</a:t>
            </a:r>
            <a:r>
              <a:rPr lang="en-US" altLang="ja-JP" sz="1400" dirty="0">
                <a:latin typeface="Meiryo UI" panose="020B0604030504040204" pitchFamily="50" charset="-128"/>
                <a:ea typeface="Meiryo UI" panose="020B0604030504040204" pitchFamily="50" charset="-128"/>
              </a:rPr>
              <a:t>PC</a:t>
            </a:r>
            <a:r>
              <a:rPr lang="ja-JP" altLang="en-US" sz="1400" dirty="0">
                <a:latin typeface="Meiryo UI" panose="020B0604030504040204" pitchFamily="50" charset="-128"/>
                <a:ea typeface="Meiryo UI" panose="020B0604030504040204" pitchFamily="50" charset="-128"/>
              </a:rPr>
              <a:t>では、</a:t>
            </a:r>
            <a:r>
              <a:rPr lang="en-US" altLang="ja-JP" sz="1400" dirty="0">
                <a:latin typeface="Meiryo UI" panose="020B0604030504040204" pitchFamily="50" charset="-128"/>
                <a:ea typeface="Meiryo UI" panose="020B0604030504040204" pitchFamily="50" charset="-128"/>
              </a:rPr>
              <a:t>Microsoft Edge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Google Chrome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Mozilla Firefox</a:t>
            </a:r>
            <a:r>
              <a:rPr lang="ja-JP" altLang="en-US" sz="1400" dirty="0">
                <a:latin typeface="Meiryo UI" panose="020B0604030504040204" pitchFamily="50" charset="-128"/>
                <a:ea typeface="Meiryo UI" panose="020B0604030504040204" pitchFamily="50" charset="-128"/>
              </a:rPr>
              <a:t>で動作確認を行っています。</a:t>
            </a:r>
            <a:r>
              <a:rPr lang="en-US" altLang="ja-JP" sz="1400" dirty="0">
                <a:latin typeface="Meiryo UI" panose="020B0604030504040204" pitchFamily="50" charset="-128"/>
                <a:ea typeface="Meiryo UI" panose="020B0604030504040204" pitchFamily="50" charset="-128"/>
              </a:rPr>
              <a:t>iPad</a:t>
            </a:r>
            <a:r>
              <a:rPr lang="ja-JP" altLang="en-US" sz="1400" dirty="0">
                <a:latin typeface="Meiryo UI" panose="020B0604030504040204" pitchFamily="50" charset="-128"/>
                <a:ea typeface="Meiryo UI" panose="020B0604030504040204" pitchFamily="50" charset="-128"/>
              </a:rPr>
              <a:t>については、</a:t>
            </a:r>
            <a:r>
              <a:rPr lang="en-US" altLang="ja-JP" sz="1400" dirty="0">
                <a:latin typeface="Meiryo UI" panose="020B0604030504040204" pitchFamily="50" charset="-128"/>
                <a:ea typeface="Meiryo UI" panose="020B0604030504040204" pitchFamily="50" charset="-128"/>
              </a:rPr>
              <a:t>Safari</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Android</a:t>
            </a:r>
            <a:r>
              <a:rPr lang="ja-JP" altLang="en-US" sz="1400" dirty="0">
                <a:latin typeface="Meiryo UI" panose="020B0604030504040204" pitchFamily="50" charset="-128"/>
                <a:ea typeface="Meiryo UI" panose="020B0604030504040204" pitchFamily="50" charset="-128"/>
              </a:rPr>
              <a:t>については、</a:t>
            </a:r>
            <a:r>
              <a:rPr lang="en-US" altLang="ja-JP" sz="1400" dirty="0">
                <a:latin typeface="Meiryo UI" panose="020B0604030504040204" pitchFamily="50" charset="-128"/>
                <a:ea typeface="Meiryo UI" panose="020B0604030504040204" pitchFamily="50" charset="-128"/>
              </a:rPr>
              <a:t>Google Chrome</a:t>
            </a:r>
            <a:r>
              <a:rPr lang="ja-JP" altLang="en-US" sz="1400" dirty="0">
                <a:latin typeface="Meiryo UI" panose="020B0604030504040204" pitchFamily="50" charset="-128"/>
                <a:ea typeface="Meiryo UI" panose="020B0604030504040204" pitchFamily="50" charset="-128"/>
              </a:rPr>
              <a:t>で動作確認を行っています。</a:t>
            </a:r>
            <a:endParaRPr lang="en-US" altLang="ja-JP" sz="1400" dirty="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ブラウザの操作：ブラウザの［戻る］ボタン、［進む］ボタンは、最新のデータが表示されないなど、誤動作の原因となりますので、基本的に使用しないでください。</a:t>
            </a:r>
            <a:endParaRPr lang="en-US" altLang="ja-JP" sz="1400" dirty="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終了方法：別タブで表示された画面は、ブラウザの「閉じる」（右上の［✖］ボタン）で終了してください。</a:t>
            </a:r>
            <a:endParaRPr lang="en-US" altLang="ja-JP" sz="1400" dirty="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ログアウト： システムは、ホーム画面の［ログアウト］ボタンで終了します。実行中の業務がある場合は、終了（又はブラウザのウィンドウを閉じる）してからログアウトしてください。</a:t>
            </a:r>
            <a:endParaRPr lang="en-US" altLang="ja-JP" sz="14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5854713" y="866610"/>
            <a:ext cx="3729584" cy="4005826"/>
            <a:chOff x="5854713" y="1057936"/>
            <a:chExt cx="3729584" cy="4005826"/>
          </a:xfrm>
        </p:grpSpPr>
        <p:sp>
          <p:nvSpPr>
            <p:cNvPr id="35" name="角丸四角形 34"/>
            <p:cNvSpPr/>
            <p:nvPr/>
          </p:nvSpPr>
          <p:spPr>
            <a:xfrm>
              <a:off x="5854713" y="1176158"/>
              <a:ext cx="3729584" cy="3887604"/>
            </a:xfrm>
            <a:prstGeom prst="roundRect">
              <a:avLst>
                <a:gd name="adj" fmla="val 2857"/>
              </a:avLst>
            </a:prstGeom>
            <a:solidFill>
              <a:schemeClr val="bg1"/>
            </a:solidFill>
            <a:ln w="762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584" eaLnBrk="1" fontAlgn="auto" hangingPunct="1">
                <a:lnSpc>
                  <a:spcPct val="100000"/>
                </a:lnSpc>
                <a:spcBef>
                  <a:spcPts val="0"/>
                </a:spcBef>
                <a:spcAft>
                  <a:spcPts val="0"/>
                </a:spcAft>
              </a:pPr>
              <a:endParaRPr kumimoji="1" lang="en-US" altLang="ja-JP" sz="1200" b="1" dirty="0">
                <a:solidFill>
                  <a:srgbClr val="0064D2"/>
                </a:solidFill>
                <a:latin typeface="Segoe UI"/>
                <a:ea typeface="Meiryo UI"/>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a:solidFill>
                    <a:srgbClr val="000000"/>
                  </a:solidFill>
                  <a:latin typeface="Meiryo UI" panose="020B0604030504040204" pitchFamily="50" charset="-128"/>
                  <a:ea typeface="Meiryo UI" panose="020B0604030504040204" pitchFamily="50" charset="-128"/>
                </a:rPr>
                <a:t>パスワードの文字数は</a:t>
              </a:r>
              <a:r>
                <a:rPr kumimoji="1" lang="en-US" altLang="ja-JP" sz="1200" dirty="0">
                  <a:solidFill>
                    <a:srgbClr val="000000"/>
                  </a:solidFill>
                  <a:latin typeface="Meiryo UI" panose="020B0604030504040204" pitchFamily="50" charset="-128"/>
                  <a:ea typeface="Meiryo UI" panose="020B0604030504040204" pitchFamily="50" charset="-128"/>
                </a:rPr>
                <a:t>8</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30</a:t>
              </a:r>
              <a:r>
                <a:rPr kumimoji="1" lang="ja-JP" altLang="en-US" sz="1200" dirty="0">
                  <a:solidFill>
                    <a:srgbClr val="000000"/>
                  </a:solidFill>
                  <a:latin typeface="Meiryo UI" panose="020B0604030504040204" pitchFamily="50" charset="-128"/>
                  <a:ea typeface="Meiryo UI" panose="020B0604030504040204" pitchFamily="50" charset="-128"/>
                </a:rPr>
                <a:t>文字です。</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a:solidFill>
                    <a:srgbClr val="000000"/>
                  </a:solidFill>
                  <a:latin typeface="Meiryo UI" panose="020B0604030504040204" pitchFamily="50" charset="-128"/>
                  <a:ea typeface="Meiryo UI" panose="020B0604030504040204" pitchFamily="50" charset="-128"/>
                </a:rPr>
                <a:t>パスワードには次の文字が使用できます。</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・英小文字：「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・英大文字：「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・数字　　　：「</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9</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・記号　　　：「</a:t>
              </a:r>
              <a:r>
                <a:rPr kumimoji="1" lang="en-US" altLang="ja-JP" sz="1200" dirty="0">
                  <a:solidFill>
                    <a:srgbClr val="000000"/>
                  </a:solidFill>
                  <a:latin typeface="Meiryo UI" panose="020B0604030504040204" pitchFamily="50" charset="-128"/>
                  <a:ea typeface="Meiryo UI" panose="020B0604030504040204" pitchFamily="50" charset="-128"/>
                </a:rPr>
                <a:t>@ # $ % ^ &amp; * - ! + = [ ] { } </a:t>
              </a:r>
              <a:br>
                <a:rPr kumimoji="1" lang="en-US" altLang="ja-JP" sz="1200" dirty="0">
                  <a:solidFill>
                    <a:srgbClr val="000000"/>
                  </a:solidFill>
                  <a:latin typeface="Meiryo UI" panose="020B0604030504040204" pitchFamily="50" charset="-128"/>
                  <a:ea typeface="Meiryo UI" panose="020B0604030504040204" pitchFamily="50" charset="-128"/>
                </a:rPr>
              </a:b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en-US" altLang="ja-JP" sz="1200" dirty="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en-US" altLang="ja-JP" sz="1200" dirty="0">
                  <a:solidFill>
                    <a:srgbClr val="000000"/>
                  </a:solidFill>
                  <a:latin typeface="Meiryo UI" panose="020B0604030504040204" pitchFamily="50" charset="-128"/>
                  <a:ea typeface="Meiryo UI" panose="020B0604030504040204" pitchFamily="50" charset="-128"/>
                </a:rPr>
                <a:t> \ : ' , . ? / ` ~ " ( ) ; </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a:solidFill>
                    <a:srgbClr val="000000"/>
                  </a:solidFill>
                  <a:latin typeface="Meiryo UI" panose="020B0604030504040204" pitchFamily="50" charset="-128"/>
                  <a:ea typeface="Meiryo UI" panose="020B0604030504040204" pitchFamily="50" charset="-128"/>
                </a:rPr>
                <a:t>英小文字だけ（“</a:t>
              </a:r>
              <a:r>
                <a:rPr kumimoji="1" lang="en-US" altLang="ja-JP" sz="1200" dirty="0" err="1">
                  <a:solidFill>
                    <a:srgbClr val="000000"/>
                  </a:solidFill>
                  <a:latin typeface="Meiryo UI" panose="020B0604030504040204" pitchFamily="50" charset="-128"/>
                  <a:ea typeface="Meiryo UI" panose="020B0604030504040204" pitchFamily="50" charset="-128"/>
                </a:rPr>
                <a:t>abcdefgh</a:t>
              </a:r>
              <a:r>
                <a:rPr kumimoji="1" lang="ja-JP" altLang="en-US" sz="1200" dirty="0">
                  <a:solidFill>
                    <a:srgbClr val="000000"/>
                  </a:solidFill>
                  <a:latin typeface="Meiryo UI" panose="020B0604030504040204" pitchFamily="50" charset="-128"/>
                  <a:ea typeface="Meiryo UI" panose="020B0604030504040204" pitchFamily="50" charset="-128"/>
                </a:rPr>
                <a:t>”）や数字だけ（“</a:t>
              </a:r>
              <a:r>
                <a:rPr kumimoji="1" lang="en-US" altLang="ja-JP" sz="1200" dirty="0">
                  <a:solidFill>
                    <a:srgbClr val="000000"/>
                  </a:solidFill>
                  <a:latin typeface="Meiryo UI" panose="020B0604030504040204" pitchFamily="50" charset="-128"/>
                  <a:ea typeface="Meiryo UI" panose="020B0604030504040204" pitchFamily="50" charset="-128"/>
                </a:rPr>
                <a:t>12345678</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種類の文字からなるパスワード、英小文字と数字だけ（“</a:t>
              </a:r>
              <a:r>
                <a:rPr kumimoji="1" lang="en-US" altLang="ja-JP" sz="1200" dirty="0">
                  <a:solidFill>
                    <a:srgbClr val="000000"/>
                  </a:solidFill>
                  <a:latin typeface="Meiryo UI" panose="020B0604030504040204" pitchFamily="50" charset="-128"/>
                  <a:ea typeface="Meiryo UI" panose="020B0604030504040204" pitchFamily="50" charset="-128"/>
                </a:rPr>
                <a:t>abcd1234</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2</a:t>
              </a:r>
              <a:r>
                <a:rPr kumimoji="1" lang="ja-JP" altLang="en-US" sz="1200" dirty="0">
                  <a:solidFill>
                    <a:srgbClr val="000000"/>
                  </a:solidFill>
                  <a:latin typeface="Meiryo UI" panose="020B0604030504040204" pitchFamily="50" charset="-128"/>
                  <a:ea typeface="Meiryo UI" panose="020B0604030504040204" pitchFamily="50" charset="-128"/>
                </a:rPr>
                <a:t>種類の文字からなるパスワードは使用できません。英小文字、英大文字、数字、記号を、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種類以上組み合わせてください。</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a:solidFill>
                    <a:srgbClr val="000000"/>
                  </a:solidFill>
                  <a:latin typeface="Meiryo UI" panose="020B0604030504040204" pitchFamily="50" charset="-128"/>
                  <a:ea typeface="Meiryo UI" panose="020B0604030504040204" pitchFamily="50" charset="-128"/>
                </a:rPr>
                <a:t>同じ文字を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文字以上（“</a:t>
              </a:r>
              <a:r>
                <a:rPr kumimoji="1" lang="en-US" altLang="ja-JP" sz="1200" dirty="0">
                  <a:solidFill>
                    <a:srgbClr val="000000"/>
                  </a:solidFill>
                  <a:latin typeface="Meiryo UI" panose="020B0604030504040204" pitchFamily="50" charset="-128"/>
                  <a:ea typeface="Meiryo UI" panose="020B0604030504040204" pitchFamily="50" charset="-128"/>
                </a:rPr>
                <a:t>111abc</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123aaa</a:t>
              </a:r>
              <a:r>
                <a:rPr kumimoji="1" lang="ja-JP" altLang="en-US" sz="1200" dirty="0">
                  <a:solidFill>
                    <a:srgbClr val="000000"/>
                  </a:solidFill>
                  <a:latin typeface="Meiryo UI" panose="020B0604030504040204" pitchFamily="50" charset="-128"/>
                  <a:ea typeface="Meiryo UI" panose="020B0604030504040204" pitchFamily="50" charset="-128"/>
                </a:rPr>
                <a:t>”）連続して含めることはできません。</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a:solidFill>
                    <a:srgbClr val="000000"/>
                  </a:solidFill>
                  <a:latin typeface="Meiryo UI" panose="020B0604030504040204" pitchFamily="50" charset="-128"/>
                  <a:ea typeface="Meiryo UI" panose="020B0604030504040204" pitchFamily="50" charset="-128"/>
                </a:rPr>
                <a:t>英小文字と英大文字は区別されます。</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a:solidFill>
                    <a:srgbClr val="000000"/>
                  </a:solidFill>
                  <a:latin typeface="Meiryo UI" panose="020B0604030504040204" pitchFamily="50" charset="-128"/>
                  <a:ea typeface="Meiryo UI" panose="020B0604030504040204" pitchFamily="50" charset="-128"/>
                </a:rPr>
                <a:t>利用者</a:t>
              </a:r>
              <a:r>
                <a:rPr kumimoji="1" lang="en-US" altLang="ja-JP" sz="1200" dirty="0">
                  <a:solidFill>
                    <a:srgbClr val="000000"/>
                  </a:solidFill>
                  <a:latin typeface="Meiryo UI" panose="020B0604030504040204" pitchFamily="50" charset="-128"/>
                  <a:ea typeface="Meiryo UI" panose="020B0604030504040204" pitchFamily="50" charset="-128"/>
                </a:rPr>
                <a:t>ID</a:t>
              </a:r>
              <a:r>
                <a:rPr kumimoji="1" lang="ja-JP" altLang="en-US" sz="1200" dirty="0">
                  <a:solidFill>
                    <a:srgbClr val="000000"/>
                  </a:solidFill>
                  <a:latin typeface="Meiryo UI" panose="020B0604030504040204" pitchFamily="50" charset="-128"/>
                  <a:ea typeface="Meiryo UI" panose="020B0604030504040204" pitchFamily="50" charset="-128"/>
                </a:rPr>
                <a:t>と同じパスワードおよび現在と同じパスワードは使用できません。　</a:t>
              </a:r>
              <a:endParaRPr kumimoji="1" lang="en-US" altLang="ja-JP" sz="1200" dirty="0">
                <a:solidFill>
                  <a:srgbClr val="000000"/>
                </a:solidFill>
                <a:latin typeface="Meiryo UI" panose="020B0604030504040204" pitchFamily="50" charset="-128"/>
                <a:ea typeface="Meiryo UI" panose="020B0604030504040204" pitchFamily="50" charset="-128"/>
              </a:endParaRPr>
            </a:p>
          </p:txBody>
        </p:sp>
        <p:sp>
          <p:nvSpPr>
            <p:cNvPr id="37" name="角丸四角形 36"/>
            <p:cNvSpPr/>
            <p:nvPr/>
          </p:nvSpPr>
          <p:spPr>
            <a:xfrm>
              <a:off x="6002240" y="1057936"/>
              <a:ext cx="1649044" cy="365540"/>
            </a:xfrm>
            <a:prstGeom prst="roundRect">
              <a:avLst>
                <a:gd name="adj" fmla="val 8283"/>
              </a:avLst>
            </a:prstGeom>
            <a:solidFill>
              <a:schemeClr val="bg1"/>
            </a:solidFill>
            <a:ln w="635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パスワードのルール</a:t>
              </a:r>
            </a:p>
          </p:txBody>
        </p:sp>
      </p:grpSp>
    </p:spTree>
    <p:extLst>
      <p:ext uri="{BB962C8B-B14F-4D97-AF65-F5344CB8AC3E}">
        <p14:creationId xmlns:p14="http://schemas.microsoft.com/office/powerpoint/2010/main" val="2837293112"/>
      </p:ext>
    </p:extLst>
  </p:cSld>
  <p:clrMapOvr>
    <a:masterClrMapping/>
  </p:clrMapOvr>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rgbClr val="FF0000"/>
          </a:solidFill>
          <a:prstDash val="solid"/>
        </a:ln>
      </a:spPr>
      <a:bodyPr lIns="36000" tIns="36000" rIns="36000" bIns="36000" rtlCol="0" anchor="t"/>
      <a:lstStyle>
        <a:defPPr>
          <a:defRPr kumimoji="1" sz="1200" dirty="0">
            <a:solidFill>
              <a:schemeClr val="accent6">
                <a:lumMod val="75000"/>
              </a:schemeClr>
            </a:solidFill>
            <a:latin typeface="Meiryo UI" panose="020B0604030504040204" pitchFamily="50" charset="-128"/>
            <a:ea typeface="Meiryo UI" panose="020B0604030504040204" pitchFamily="50" charset="-128"/>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3.xml><?xml version="1.0" encoding="utf-8"?>
<a:theme xmlns:a="http://schemas.openxmlformats.org/drawingml/2006/main" name="1_Office テーマ">
  <a:themeElements>
    <a:clrScheme name="2002ToshibaBrandColor">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007580"/>
      </a:hlink>
      <a:folHlink>
        <a:srgbClr val="916E00"/>
      </a:folHlink>
    </a:clrScheme>
    <a:fontScheme name="English　Segoe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12370</TotalTime>
  <Words>2362</Words>
  <Application>Microsoft Office PowerPoint</Application>
  <PresentationFormat>ユーザー設定</PresentationFormat>
  <Paragraphs>199</Paragraphs>
  <Slides>5</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5</vt:i4>
      </vt:variant>
    </vt:vector>
  </HeadingPairs>
  <TitlesOfParts>
    <vt:vector size="17" baseType="lpstr">
      <vt:lpstr>Meiryo UI</vt:lpstr>
      <vt:lpstr>Microsoft GothicNeo</vt:lpstr>
      <vt:lpstr>ＭＳ Ｐゴシック</vt:lpstr>
      <vt:lpstr>ＭＳ Ｐ明朝</vt:lpstr>
      <vt:lpstr>ＭＳ ゴシック</vt:lpstr>
      <vt:lpstr>Arial</vt:lpstr>
      <vt:lpstr>Calibri</vt:lpstr>
      <vt:lpstr>Segoe UI</vt:lpstr>
      <vt:lpstr>Wingdings</vt:lpstr>
      <vt:lpstr>1_デザインの設定</vt:lpstr>
      <vt:lpstr>7_デザインの設定</vt:lpstr>
      <vt:lpstr>1_Office テーマ</vt:lpstr>
      <vt:lpstr>感染症サーベイランスシステムについて</vt:lpstr>
      <vt:lpstr>医療機関等における利用者アカウントの申請について</vt:lpstr>
      <vt:lpstr>PowerPoint プレゼンテーション</vt:lpstr>
      <vt:lpstr>（ご参考）利用規約における利用者管理体制と主な役割について</vt:lpstr>
      <vt:lpstr>（ご参考）システムへのログイン方法・基本操作の概要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「次期感染症サーベイランスシステム（仮称）」 に関する　ご相談資料</dc:title>
  <dc:creator>植竹 隼平(uetake-jumpei)</dc:creator>
  <cp:lastModifiedBy>堺市</cp:lastModifiedBy>
  <cp:revision>704</cp:revision>
  <cp:lastPrinted>2022-08-17T07:09:06Z</cp:lastPrinted>
  <dcterms:modified xsi:type="dcterms:W3CDTF">2022-11-01T06:17:52Z</dcterms:modified>
</cp:coreProperties>
</file>