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56" r:id="rId5"/>
    <p:sldId id="257" r:id="rId6"/>
    <p:sldId id="269" r:id="rId7"/>
    <p:sldId id="260" r:id="rId8"/>
    <p:sldId id="261" r:id="rId9"/>
    <p:sldId id="263" r:id="rId10"/>
    <p:sldId id="264" r:id="rId11"/>
    <p:sldId id="265" r:id="rId12"/>
    <p:sldId id="266" r:id="rId13"/>
    <p:sldId id="267" r:id="rId14"/>
    <p:sldId id="268" r:id="rId15"/>
  </p:sldIdLst>
  <p:sldSz cx="10688638" cy="7562850"/>
  <p:notesSz cx="7562850" cy="1068863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0FB"/>
    <a:srgbClr val="1E27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5624BA-5B0E-4F46-B924-A21F2EB570E3}" v="28" dt="2026-07-21T06:36:13.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9" d="100"/>
          <a:sy n="79" d="100"/>
        </p:scale>
        <p:origin x="53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38711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游ゴシック"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游ゴシック"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ext 2"/>
          <p:cNvSpPr/>
          <p:nvPr/>
        </p:nvSpPr>
        <p:spPr>
          <a:xfrm>
            <a:off x="0" y="1874520"/>
            <a:ext cx="10689336" cy="365760"/>
          </a:xfrm>
          <a:prstGeom prst="rect">
            <a:avLst/>
          </a:prstGeom>
          <a:noFill/>
          <a:ln/>
        </p:spPr>
        <p:txBody>
          <a:bodyPr wrap="square" rtlCol="0" anchor="ctr"/>
          <a:lstStyle/>
          <a:p>
            <a:pPr marL="0" indent="0" algn="ctr">
              <a:buNone/>
            </a:pPr>
            <a:r>
              <a:rPr lang="ja-JP" altLang="en-US" sz="1400" dirty="0">
                <a:latin typeface="BIZ UDPゴシック" panose="020B0400000000000000" pitchFamily="50" charset="-128"/>
                <a:ea typeface="BIZ UDPゴシック" panose="020B0400000000000000" pitchFamily="50" charset="-128"/>
                <a:cs typeface="Arial" pitchFamily="34" charset="-120"/>
              </a:rPr>
              <a:t>令和</a:t>
            </a:r>
            <a:r>
              <a:rPr lang="en-US" altLang="ja-JP" sz="1400" dirty="0">
                <a:latin typeface="BIZ UDPゴシック" panose="020B0400000000000000" pitchFamily="50" charset="-128"/>
                <a:ea typeface="BIZ UDPゴシック" panose="020B0400000000000000" pitchFamily="50" charset="-128"/>
                <a:cs typeface="Arial" pitchFamily="34" charset="-120"/>
              </a:rPr>
              <a:t>8</a:t>
            </a:r>
            <a:r>
              <a:rPr lang="ja-JP" altLang="en-US" sz="1400" dirty="0">
                <a:latin typeface="BIZ UDPゴシック" panose="020B0400000000000000" pitchFamily="50" charset="-128"/>
                <a:ea typeface="BIZ UDPゴシック" panose="020B0400000000000000" pitchFamily="50" charset="-128"/>
                <a:cs typeface="Arial" pitchFamily="34" charset="-120"/>
              </a:rPr>
              <a:t>年度</a:t>
            </a:r>
            <a:r>
              <a:rPr lang="en-US" sz="1400" dirty="0" err="1">
                <a:latin typeface="BIZ UDPゴシック" panose="020B0400000000000000" pitchFamily="50" charset="-128"/>
                <a:ea typeface="BIZ UDPゴシック" panose="020B0400000000000000" pitchFamily="50" charset="-128"/>
                <a:cs typeface="Arial" pitchFamily="34" charset="-120"/>
              </a:rPr>
              <a:t>厚生労働省</a:t>
            </a:r>
            <a:r>
              <a:rPr lang="ja-JP" altLang="en-US" sz="1400" dirty="0">
                <a:latin typeface="BIZ UDPゴシック" panose="020B0400000000000000" pitchFamily="50" charset="-128"/>
                <a:ea typeface="BIZ UDPゴシック" panose="020B0400000000000000" pitchFamily="50" charset="-128"/>
                <a:cs typeface="Arial" pitchFamily="34" charset="-120"/>
              </a:rPr>
              <a:t>委託事業</a:t>
            </a:r>
            <a:r>
              <a:rPr lang="en-US" sz="1400" dirty="0">
                <a:latin typeface="BIZ UDPゴシック" panose="020B0400000000000000" pitchFamily="50" charset="-128"/>
                <a:ea typeface="BIZ UDPゴシック" panose="020B0400000000000000" pitchFamily="50" charset="-128"/>
                <a:cs typeface="Arial" pitchFamily="34" charset="-120"/>
              </a:rPr>
              <a:t>「上手な医療のかかり方」プロジェクト</a:t>
            </a:r>
            <a:endParaRPr lang="en-US" sz="1400" dirty="0">
              <a:latin typeface="BIZ UDPゴシック" panose="020B0400000000000000" pitchFamily="50" charset="-128"/>
              <a:ea typeface="BIZ UDPゴシック" panose="020B0400000000000000" pitchFamily="50" charset="-128"/>
            </a:endParaRPr>
          </a:p>
        </p:txBody>
      </p:sp>
      <p:sp>
        <p:nvSpPr>
          <p:cNvPr id="5" name="Text 3"/>
          <p:cNvSpPr/>
          <p:nvPr/>
        </p:nvSpPr>
        <p:spPr>
          <a:xfrm>
            <a:off x="0" y="2331720"/>
            <a:ext cx="10689336" cy="822960"/>
          </a:xfrm>
          <a:prstGeom prst="rect">
            <a:avLst/>
          </a:prstGeom>
          <a:noFill/>
          <a:ln/>
        </p:spPr>
        <p:txBody>
          <a:bodyPr wrap="square" rtlCol="0" anchor="ctr"/>
          <a:lstStyle/>
          <a:p>
            <a:pPr marL="0" indent="0" algn="ctr">
              <a:buNone/>
            </a:pPr>
            <a:r>
              <a:rPr lang="ja-JP" altLang="en-US" sz="4000" b="1" dirty="0">
                <a:latin typeface="BIZ UDPゴシック" panose="020B0400000000000000" pitchFamily="50" charset="-128"/>
                <a:ea typeface="BIZ UDPゴシック" panose="020B0400000000000000" pitchFamily="50" charset="-128"/>
                <a:cs typeface="Arial" pitchFamily="34" charset="-120"/>
              </a:rPr>
              <a:t>第八回</a:t>
            </a:r>
            <a:r>
              <a:rPr lang="en-US" sz="4000" b="1" dirty="0" err="1">
                <a:latin typeface="BIZ UDPゴシック" panose="020B0400000000000000" pitchFamily="50" charset="-128"/>
                <a:ea typeface="BIZ UDPゴシック" panose="020B0400000000000000" pitchFamily="50" charset="-128"/>
                <a:cs typeface="Arial" pitchFamily="34" charset="-120"/>
              </a:rPr>
              <a:t>上手な医療のかかり方アワード</a:t>
            </a:r>
            <a:endParaRPr lang="en-US" sz="4000" dirty="0">
              <a:latin typeface="BIZ UDPゴシック" panose="020B0400000000000000" pitchFamily="50" charset="-128"/>
              <a:ea typeface="BIZ UDPゴシック" panose="020B0400000000000000" pitchFamily="50" charset="-128"/>
            </a:endParaRPr>
          </a:p>
        </p:txBody>
      </p:sp>
      <p:sp>
        <p:nvSpPr>
          <p:cNvPr id="6" name="Text 4"/>
          <p:cNvSpPr/>
          <p:nvPr/>
        </p:nvSpPr>
        <p:spPr>
          <a:xfrm>
            <a:off x="0" y="3200400"/>
            <a:ext cx="10689336" cy="640080"/>
          </a:xfrm>
          <a:prstGeom prst="rect">
            <a:avLst/>
          </a:prstGeom>
          <a:noFill/>
          <a:ln/>
        </p:spPr>
        <p:txBody>
          <a:bodyPr wrap="square" rtlCol="0" anchor="ctr"/>
          <a:lstStyle/>
          <a:p>
            <a:pPr marL="0" indent="0" algn="ctr">
              <a:buNone/>
            </a:pPr>
            <a:r>
              <a:rPr lang="en-US" sz="3000" b="1" dirty="0">
                <a:latin typeface="BIZ UDPゴシック" panose="020B0400000000000000" pitchFamily="50" charset="-128"/>
                <a:ea typeface="BIZ UDPゴシック" panose="020B0400000000000000" pitchFamily="50" charset="-128"/>
                <a:cs typeface="Arial" pitchFamily="34" charset="-120"/>
              </a:rPr>
              <a:t>応募ガイド</a:t>
            </a:r>
            <a:endParaRPr lang="en-US" sz="3000" dirty="0">
              <a:latin typeface="BIZ UDPゴシック" panose="020B0400000000000000" pitchFamily="50" charset="-128"/>
              <a:ea typeface="BIZ UDPゴシック" panose="020B0400000000000000" pitchFamily="50" charset="-128"/>
            </a:endParaRPr>
          </a:p>
        </p:txBody>
      </p:sp>
      <p:sp>
        <p:nvSpPr>
          <p:cNvPr id="7" name="Shape 5"/>
          <p:cNvSpPr/>
          <p:nvPr/>
        </p:nvSpPr>
        <p:spPr>
          <a:xfrm>
            <a:off x="1412748" y="4160520"/>
            <a:ext cx="7863840" cy="777240"/>
          </a:xfrm>
          <a:prstGeom prst="roundRect">
            <a:avLst>
              <a:gd name="adj" fmla="val 9412"/>
            </a:avLst>
          </a:prstGeom>
          <a:solidFill>
            <a:srgbClr val="1E2761"/>
          </a:solidFill>
          <a:ln/>
        </p:spPr>
        <p:txBody>
          <a:bodyPr/>
          <a:lstStyle/>
          <a:p>
            <a:endParaRPr lang="ja-JP" altLang="en-US" dirty="0">
              <a:latin typeface="BIZ UDPゴシック" panose="020B0400000000000000" pitchFamily="50" charset="-128"/>
              <a:ea typeface="BIZ UDPゴシック" panose="020B0400000000000000" pitchFamily="50" charset="-128"/>
            </a:endParaRPr>
          </a:p>
        </p:txBody>
      </p:sp>
      <p:sp>
        <p:nvSpPr>
          <p:cNvPr id="8" name="Text 6"/>
          <p:cNvSpPr/>
          <p:nvPr/>
        </p:nvSpPr>
        <p:spPr>
          <a:xfrm>
            <a:off x="1595628" y="4160520"/>
            <a:ext cx="7498080" cy="777240"/>
          </a:xfrm>
          <a:prstGeom prst="rect">
            <a:avLst/>
          </a:prstGeom>
          <a:noFill/>
          <a:ln/>
        </p:spPr>
        <p:txBody>
          <a:bodyPr wrap="square" rtlCol="0" anchor="ctr"/>
          <a:lstStyle/>
          <a:p>
            <a:pPr marL="0" indent="0" algn="ctr">
              <a:buNone/>
            </a:pPr>
            <a:r>
              <a:rPr lang="ja-JP" altLang="en-US" b="1" dirty="0">
                <a:solidFill>
                  <a:srgbClr val="FFFFFF"/>
                </a:solidFill>
                <a:latin typeface="BIZ UDPゴシック" panose="020B0400000000000000" pitchFamily="50" charset="-128"/>
                <a:ea typeface="BIZ UDPゴシック" panose="020B0400000000000000" pitchFamily="50" charset="-128"/>
                <a:cs typeface="Arial" pitchFamily="34" charset="-120"/>
              </a:rPr>
              <a:t>アワード応募に関する</a:t>
            </a:r>
            <a:r>
              <a:rPr lang="en-US" b="1" dirty="0" err="1">
                <a:solidFill>
                  <a:srgbClr val="FFFFFF"/>
                </a:solidFill>
                <a:latin typeface="BIZ UDPゴシック" panose="020B0400000000000000" pitchFamily="50" charset="-128"/>
                <a:ea typeface="BIZ UDPゴシック" panose="020B0400000000000000" pitchFamily="50" charset="-128"/>
                <a:cs typeface="Arial" pitchFamily="34" charset="-120"/>
              </a:rPr>
              <a:t>手引き</a:t>
            </a:r>
            <a:endParaRPr lang="en-US" b="1" dirty="0">
              <a:latin typeface="BIZ UDPゴシック" panose="020B0400000000000000" pitchFamily="50" charset="-128"/>
              <a:ea typeface="BIZ UDPゴシック" panose="020B0400000000000000" pitchFamily="50" charset="-128"/>
            </a:endParaRPr>
          </a:p>
        </p:txBody>
      </p:sp>
      <p:pic>
        <p:nvPicPr>
          <p:cNvPr id="13" name="図 12">
            <a:extLst>
              <a:ext uri="{FF2B5EF4-FFF2-40B4-BE49-F238E27FC236}">
                <a16:creationId xmlns:a16="http://schemas.microsoft.com/office/drawing/2014/main" id="{183962DB-AB49-D911-5182-8DFBABB0E286}"/>
              </a:ext>
            </a:extLst>
          </p:cNvPr>
          <p:cNvPicPr>
            <a:picLocks noChangeAspect="1"/>
          </p:cNvPicPr>
          <p:nvPr/>
        </p:nvPicPr>
        <p:blipFill>
          <a:blip r:embed="rId3"/>
          <a:stretch>
            <a:fillRect/>
          </a:stretch>
        </p:blipFill>
        <p:spPr>
          <a:xfrm>
            <a:off x="4539028" y="6143105"/>
            <a:ext cx="1610583" cy="110479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483096" y="201168"/>
            <a:ext cx="3657600"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厚生労働省「上手な医療のかかり方」プロジェクト</a:t>
            </a:r>
            <a:endParaRPr lang="en-US" sz="900" dirty="0">
              <a:latin typeface="BIZ UDPゴシック" panose="020B0400000000000000" pitchFamily="50" charset="-128"/>
              <a:ea typeface="BIZ UDPゴシック" panose="020B0400000000000000" pitchFamily="50" charset="-128"/>
            </a:endParaRPr>
          </a:p>
        </p:txBody>
      </p:sp>
      <p:sp>
        <p:nvSpPr>
          <p:cNvPr id="3" name="Text 1"/>
          <p:cNvSpPr/>
          <p:nvPr/>
        </p:nvSpPr>
        <p:spPr>
          <a:xfrm>
            <a:off x="9866376" y="7150608"/>
            <a:ext cx="709914" cy="211074"/>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10 / 11</a:t>
            </a:r>
            <a:endParaRPr lang="en-US" sz="900" dirty="0">
              <a:latin typeface="BIZ UDPゴシック" panose="020B0400000000000000" pitchFamily="50" charset="-128"/>
              <a:ea typeface="BIZ UDPゴシック" panose="020B0400000000000000" pitchFamily="50" charset="-128"/>
            </a:endParaRPr>
          </a:p>
        </p:txBody>
      </p:sp>
      <p:sp>
        <p:nvSpPr>
          <p:cNvPr id="4" name="Shape 2"/>
          <p:cNvSpPr/>
          <p:nvPr/>
        </p:nvSpPr>
        <p:spPr>
          <a:xfrm>
            <a:off x="548640" y="502920"/>
            <a:ext cx="566928" cy="566928"/>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 name="Text 3"/>
          <p:cNvSpPr/>
          <p:nvPr/>
        </p:nvSpPr>
        <p:spPr>
          <a:xfrm>
            <a:off x="548640" y="502920"/>
            <a:ext cx="566928" cy="566928"/>
          </a:xfrm>
          <a:prstGeom prst="rect">
            <a:avLst/>
          </a:prstGeom>
          <a:noFill/>
          <a:ln/>
        </p:spPr>
        <p:txBody>
          <a:bodyPr wrap="square" rtlCol="0" anchor="ctr"/>
          <a:lstStyle/>
          <a:p>
            <a:pPr marL="0" indent="0" algn="ctr">
              <a:buNone/>
            </a:pPr>
            <a:r>
              <a:rPr lang="en-US" sz="2200" b="1" dirty="0">
                <a:solidFill>
                  <a:srgbClr val="FFFFFF"/>
                </a:solidFill>
                <a:latin typeface="BIZ UDPゴシック" panose="020B0400000000000000" pitchFamily="50" charset="-128"/>
                <a:ea typeface="BIZ UDPゴシック" panose="020B0400000000000000" pitchFamily="50" charset="-128"/>
                <a:cs typeface="Arial" pitchFamily="34" charset="-120"/>
              </a:rPr>
              <a:t>5</a:t>
            </a:r>
            <a:endParaRPr lang="en-US" sz="2200" dirty="0">
              <a:latin typeface="BIZ UDPゴシック" panose="020B0400000000000000" pitchFamily="50" charset="-128"/>
              <a:ea typeface="BIZ UDPゴシック" panose="020B0400000000000000" pitchFamily="50" charset="-128"/>
            </a:endParaRPr>
          </a:p>
        </p:txBody>
      </p:sp>
      <p:sp>
        <p:nvSpPr>
          <p:cNvPr id="6" name="Text 4"/>
          <p:cNvSpPr/>
          <p:nvPr/>
        </p:nvSpPr>
        <p:spPr>
          <a:xfrm>
            <a:off x="1280160" y="457200"/>
            <a:ext cx="7772400" cy="457200"/>
          </a:xfrm>
          <a:prstGeom prst="rect">
            <a:avLst/>
          </a:prstGeom>
          <a:noFill/>
          <a:ln/>
        </p:spPr>
        <p:txBody>
          <a:bodyPr wrap="square" rtlCol="0" anchor="ctr"/>
          <a:lstStyle/>
          <a:p>
            <a:pPr marL="0" indent="0">
              <a:buNone/>
            </a:pPr>
            <a:r>
              <a:rPr lang="en-US" sz="2600" b="1" dirty="0">
                <a:solidFill>
                  <a:srgbClr val="1E2761"/>
                </a:solidFill>
                <a:latin typeface="BIZ UDPゴシック" panose="020B0400000000000000" pitchFamily="50" charset="-128"/>
                <a:ea typeface="BIZ UDPゴシック" panose="020B0400000000000000" pitchFamily="50" charset="-128"/>
                <a:cs typeface="Arial" pitchFamily="34" charset="-120"/>
              </a:rPr>
              <a:t>FAQ（よくあるご質問）つづき</a:t>
            </a:r>
            <a:endParaRPr lang="en-US" sz="2600" dirty="0">
              <a:latin typeface="BIZ UDPゴシック" panose="020B0400000000000000" pitchFamily="50" charset="-128"/>
              <a:ea typeface="BIZ UDPゴシック" panose="020B0400000000000000" pitchFamily="50" charset="-128"/>
            </a:endParaRPr>
          </a:p>
        </p:txBody>
      </p:sp>
      <p:sp>
        <p:nvSpPr>
          <p:cNvPr id="7" name="Shape 5"/>
          <p:cNvSpPr/>
          <p:nvPr/>
        </p:nvSpPr>
        <p:spPr>
          <a:xfrm>
            <a:off x="548640" y="1508759"/>
            <a:ext cx="9592056" cy="1296101"/>
          </a:xfrm>
          <a:prstGeom prst="roundRect">
            <a:avLst>
              <a:gd name="adj" fmla="val 6154"/>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8" name="Shape 6"/>
          <p:cNvSpPr/>
          <p:nvPr/>
        </p:nvSpPr>
        <p:spPr>
          <a:xfrm>
            <a:off x="749808" y="1673352"/>
            <a:ext cx="457200" cy="45720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9" name="Text 7"/>
          <p:cNvSpPr/>
          <p:nvPr/>
        </p:nvSpPr>
        <p:spPr>
          <a:xfrm>
            <a:off x="749808" y="1673352"/>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Q</a:t>
            </a:r>
            <a:endParaRPr lang="en-US" sz="1600" dirty="0">
              <a:latin typeface="BIZ UDPゴシック" panose="020B0400000000000000" pitchFamily="50" charset="-128"/>
              <a:ea typeface="BIZ UDPゴシック" panose="020B0400000000000000" pitchFamily="50" charset="-128"/>
            </a:endParaRPr>
          </a:p>
        </p:txBody>
      </p:sp>
      <p:sp>
        <p:nvSpPr>
          <p:cNvPr id="10" name="Text 8"/>
          <p:cNvSpPr/>
          <p:nvPr/>
        </p:nvSpPr>
        <p:spPr>
          <a:xfrm>
            <a:off x="1371600" y="1739788"/>
            <a:ext cx="8494776" cy="244460"/>
          </a:xfrm>
          <a:prstGeom prst="rect">
            <a:avLst/>
          </a:prstGeom>
          <a:noFill/>
          <a:ln/>
        </p:spPr>
        <p:txBody>
          <a:bodyPr wrap="square" rtlCol="0" anchor="ctr"/>
          <a:lstStyle/>
          <a:p>
            <a:pPr marL="0" indent="0">
              <a:buNone/>
            </a:pPr>
            <a:r>
              <a:rPr lang="en-US" sz="1350" b="1" dirty="0">
                <a:solidFill>
                  <a:srgbClr val="1E2761"/>
                </a:solidFill>
                <a:latin typeface="BIZ UDPゴシック" panose="020B0400000000000000" pitchFamily="50" charset="-128"/>
                <a:ea typeface="BIZ UDPゴシック" panose="020B0400000000000000" pitchFamily="50" charset="-128"/>
                <a:cs typeface="Arial" pitchFamily="34" charset="-120"/>
              </a:rPr>
              <a:t>どの部門に応募すればよいか分かりません。</a:t>
            </a:r>
            <a:endParaRPr lang="en-US" sz="1350" dirty="0">
              <a:latin typeface="BIZ UDPゴシック" panose="020B0400000000000000" pitchFamily="50" charset="-128"/>
              <a:ea typeface="BIZ UDPゴシック" panose="020B0400000000000000" pitchFamily="50" charset="-128"/>
            </a:endParaRPr>
          </a:p>
        </p:txBody>
      </p:sp>
      <p:sp>
        <p:nvSpPr>
          <p:cNvPr id="11" name="Shape 9"/>
          <p:cNvSpPr/>
          <p:nvPr/>
        </p:nvSpPr>
        <p:spPr>
          <a:xfrm>
            <a:off x="749808" y="2221992"/>
            <a:ext cx="457200" cy="457200"/>
          </a:xfrm>
          <a:prstGeom prst="ellipse">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2" name="Text 10"/>
          <p:cNvSpPr/>
          <p:nvPr/>
        </p:nvSpPr>
        <p:spPr>
          <a:xfrm>
            <a:off x="749808" y="2221992"/>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A</a:t>
            </a:r>
            <a:endParaRPr lang="en-US" sz="1600" dirty="0">
              <a:latin typeface="BIZ UDPゴシック" panose="020B0400000000000000" pitchFamily="50" charset="-128"/>
              <a:ea typeface="BIZ UDPゴシック" panose="020B0400000000000000" pitchFamily="50" charset="-128"/>
            </a:endParaRPr>
          </a:p>
        </p:txBody>
      </p:sp>
      <p:sp>
        <p:nvSpPr>
          <p:cNvPr id="13" name="Text 11"/>
          <p:cNvSpPr/>
          <p:nvPr/>
        </p:nvSpPr>
        <p:spPr>
          <a:xfrm>
            <a:off x="1371600" y="2240444"/>
            <a:ext cx="8494776" cy="502756"/>
          </a:xfrm>
          <a:prstGeom prst="rect">
            <a:avLst/>
          </a:prstGeom>
          <a:noFill/>
          <a:ln/>
        </p:spPr>
        <p:txBody>
          <a:bodyPr wrap="square" rtlCol="0" anchor="t"/>
          <a:lstStyle/>
          <a:p>
            <a:pPr marL="0" indent="0">
              <a:buNone/>
            </a:pP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応募時点で厳密に絞り込む必要はありません。複数部門にまたがる内容として応募できます。</a:t>
            </a:r>
            <a:endParaRPr lang="en-US" sz="1200" dirty="0">
              <a:latin typeface="BIZ UDPゴシック" panose="020B0400000000000000" pitchFamily="50" charset="-128"/>
              <a:ea typeface="BIZ UDPゴシック" panose="020B0400000000000000" pitchFamily="50" charset="-128"/>
            </a:endParaRPr>
          </a:p>
        </p:txBody>
      </p:sp>
      <p:sp>
        <p:nvSpPr>
          <p:cNvPr id="14" name="Shape 12"/>
          <p:cNvSpPr/>
          <p:nvPr/>
        </p:nvSpPr>
        <p:spPr>
          <a:xfrm>
            <a:off x="548640" y="2871943"/>
            <a:ext cx="9592056" cy="1296101"/>
          </a:xfrm>
          <a:prstGeom prst="roundRect">
            <a:avLst>
              <a:gd name="adj" fmla="val 6154"/>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5" name="Shape 13"/>
          <p:cNvSpPr/>
          <p:nvPr/>
        </p:nvSpPr>
        <p:spPr>
          <a:xfrm>
            <a:off x="749808" y="3036536"/>
            <a:ext cx="457200" cy="45720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6" name="Text 14"/>
          <p:cNvSpPr/>
          <p:nvPr/>
        </p:nvSpPr>
        <p:spPr>
          <a:xfrm>
            <a:off x="749808" y="3036536"/>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Q</a:t>
            </a:r>
            <a:endParaRPr lang="en-US" sz="1600" dirty="0">
              <a:latin typeface="BIZ UDPゴシック" panose="020B0400000000000000" pitchFamily="50" charset="-128"/>
              <a:ea typeface="BIZ UDPゴシック" panose="020B0400000000000000" pitchFamily="50" charset="-128"/>
            </a:endParaRPr>
          </a:p>
        </p:txBody>
      </p:sp>
      <p:sp>
        <p:nvSpPr>
          <p:cNvPr id="17" name="Text 15"/>
          <p:cNvSpPr/>
          <p:nvPr/>
        </p:nvSpPr>
        <p:spPr>
          <a:xfrm>
            <a:off x="1371600" y="3061056"/>
            <a:ext cx="8494776" cy="286376"/>
          </a:xfrm>
          <a:prstGeom prst="rect">
            <a:avLst/>
          </a:prstGeom>
          <a:noFill/>
          <a:ln/>
        </p:spPr>
        <p:txBody>
          <a:bodyPr wrap="square" rtlCol="0" anchor="ctr"/>
          <a:lstStyle/>
          <a:p>
            <a:pPr marL="0" indent="0">
              <a:buNone/>
            </a:pPr>
            <a:r>
              <a:rPr lang="en-US" sz="1350" b="1" dirty="0">
                <a:solidFill>
                  <a:srgbClr val="1E2761"/>
                </a:solidFill>
                <a:latin typeface="BIZ UDPゴシック" panose="020B0400000000000000" pitchFamily="50" charset="-128"/>
                <a:ea typeface="BIZ UDPゴシック" panose="020B0400000000000000" pitchFamily="50" charset="-128"/>
                <a:cs typeface="Arial" pitchFamily="34" charset="-120"/>
              </a:rPr>
              <a:t>複数団体による取組でも応募できますか。</a:t>
            </a:r>
            <a:endParaRPr lang="en-US" sz="1350" dirty="0">
              <a:latin typeface="BIZ UDPゴシック" panose="020B0400000000000000" pitchFamily="50" charset="-128"/>
              <a:ea typeface="BIZ UDPゴシック" panose="020B0400000000000000" pitchFamily="50" charset="-128"/>
            </a:endParaRPr>
          </a:p>
        </p:txBody>
      </p:sp>
      <p:sp>
        <p:nvSpPr>
          <p:cNvPr id="18" name="Shape 16"/>
          <p:cNvSpPr/>
          <p:nvPr/>
        </p:nvSpPr>
        <p:spPr>
          <a:xfrm>
            <a:off x="749808" y="3585176"/>
            <a:ext cx="457200" cy="457200"/>
          </a:xfrm>
          <a:prstGeom prst="ellipse">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9" name="Text 17"/>
          <p:cNvSpPr/>
          <p:nvPr/>
        </p:nvSpPr>
        <p:spPr>
          <a:xfrm>
            <a:off x="749808" y="3585176"/>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A</a:t>
            </a:r>
            <a:endParaRPr lang="en-US" sz="1600" dirty="0">
              <a:latin typeface="BIZ UDPゴシック" panose="020B0400000000000000" pitchFamily="50" charset="-128"/>
              <a:ea typeface="BIZ UDPゴシック" panose="020B0400000000000000" pitchFamily="50" charset="-128"/>
            </a:endParaRPr>
          </a:p>
        </p:txBody>
      </p:sp>
      <p:sp>
        <p:nvSpPr>
          <p:cNvPr id="20" name="Text 18"/>
          <p:cNvSpPr/>
          <p:nvPr/>
        </p:nvSpPr>
        <p:spPr>
          <a:xfrm>
            <a:off x="1371600" y="3585176"/>
            <a:ext cx="8494776" cy="521208"/>
          </a:xfrm>
          <a:prstGeom prst="rect">
            <a:avLst/>
          </a:prstGeom>
          <a:noFill/>
          <a:ln/>
        </p:spPr>
        <p:txBody>
          <a:bodyPr wrap="square" rtlCol="0" anchor="t"/>
          <a:lstStyle/>
          <a:p>
            <a:pPr marL="0" indent="0">
              <a:buNone/>
            </a:pP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可能です。自治体・医師会・保険者・企業等が連携した取組について、連名で応募いただけます。</a:t>
            </a:r>
            <a:endParaRPr lang="en-US" sz="1200" dirty="0">
              <a:latin typeface="BIZ UDPゴシック" panose="020B0400000000000000" pitchFamily="50" charset="-128"/>
              <a:ea typeface="BIZ UDPゴシック" panose="020B0400000000000000" pitchFamily="50" charset="-128"/>
            </a:endParaRPr>
          </a:p>
        </p:txBody>
      </p:sp>
      <p:sp>
        <p:nvSpPr>
          <p:cNvPr id="21" name="Shape 19"/>
          <p:cNvSpPr/>
          <p:nvPr/>
        </p:nvSpPr>
        <p:spPr>
          <a:xfrm>
            <a:off x="548640" y="4235127"/>
            <a:ext cx="9592056" cy="1296101"/>
          </a:xfrm>
          <a:prstGeom prst="roundRect">
            <a:avLst>
              <a:gd name="adj" fmla="val 6154"/>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2" name="Shape 20"/>
          <p:cNvSpPr/>
          <p:nvPr/>
        </p:nvSpPr>
        <p:spPr>
          <a:xfrm>
            <a:off x="749808" y="4399720"/>
            <a:ext cx="457200" cy="45720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3" name="Text 21"/>
          <p:cNvSpPr/>
          <p:nvPr/>
        </p:nvSpPr>
        <p:spPr>
          <a:xfrm>
            <a:off x="749808" y="4399720"/>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Q</a:t>
            </a:r>
            <a:endParaRPr lang="en-US" sz="1600" dirty="0">
              <a:latin typeface="BIZ UDPゴシック" panose="020B0400000000000000" pitchFamily="50" charset="-128"/>
              <a:ea typeface="BIZ UDPゴシック" panose="020B0400000000000000" pitchFamily="50" charset="-128"/>
            </a:endParaRPr>
          </a:p>
        </p:txBody>
      </p:sp>
      <p:sp>
        <p:nvSpPr>
          <p:cNvPr id="24" name="Text 22"/>
          <p:cNvSpPr/>
          <p:nvPr/>
        </p:nvSpPr>
        <p:spPr>
          <a:xfrm>
            <a:off x="1371600" y="4424240"/>
            <a:ext cx="8494776" cy="286376"/>
          </a:xfrm>
          <a:prstGeom prst="rect">
            <a:avLst/>
          </a:prstGeom>
          <a:noFill/>
          <a:ln/>
        </p:spPr>
        <p:txBody>
          <a:bodyPr wrap="square" rtlCol="0" anchor="ctr"/>
          <a:lstStyle/>
          <a:p>
            <a:pPr marL="0" indent="0">
              <a:buNone/>
            </a:pPr>
            <a:r>
              <a:rPr lang="en-US" sz="1350" b="1" dirty="0">
                <a:solidFill>
                  <a:srgbClr val="1E2761"/>
                </a:solidFill>
                <a:latin typeface="BIZ UDPゴシック" panose="020B0400000000000000" pitchFamily="50" charset="-128"/>
                <a:ea typeface="BIZ UDPゴシック" panose="020B0400000000000000" pitchFamily="50" charset="-128"/>
                <a:cs typeface="Arial" pitchFamily="34" charset="-120"/>
              </a:rPr>
              <a:t>過去応募した団体も応募できますか。</a:t>
            </a:r>
            <a:endParaRPr lang="en-US" sz="1350" dirty="0">
              <a:latin typeface="BIZ UDPゴシック" panose="020B0400000000000000" pitchFamily="50" charset="-128"/>
              <a:ea typeface="BIZ UDPゴシック" panose="020B0400000000000000" pitchFamily="50" charset="-128"/>
            </a:endParaRPr>
          </a:p>
        </p:txBody>
      </p:sp>
      <p:sp>
        <p:nvSpPr>
          <p:cNvPr id="25" name="Shape 23"/>
          <p:cNvSpPr/>
          <p:nvPr/>
        </p:nvSpPr>
        <p:spPr>
          <a:xfrm>
            <a:off x="749808" y="4948360"/>
            <a:ext cx="457200" cy="457200"/>
          </a:xfrm>
          <a:prstGeom prst="ellipse">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6" name="Text 24"/>
          <p:cNvSpPr/>
          <p:nvPr/>
        </p:nvSpPr>
        <p:spPr>
          <a:xfrm>
            <a:off x="749808" y="4948360"/>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A</a:t>
            </a:r>
            <a:endParaRPr lang="en-US" sz="1600" dirty="0">
              <a:latin typeface="BIZ UDPゴシック" panose="020B0400000000000000" pitchFamily="50" charset="-128"/>
              <a:ea typeface="BIZ UDPゴシック" panose="020B0400000000000000" pitchFamily="50" charset="-128"/>
            </a:endParaRPr>
          </a:p>
        </p:txBody>
      </p:sp>
      <p:sp>
        <p:nvSpPr>
          <p:cNvPr id="27" name="Text 25"/>
          <p:cNvSpPr/>
          <p:nvPr/>
        </p:nvSpPr>
        <p:spPr>
          <a:xfrm>
            <a:off x="1371600" y="4966812"/>
            <a:ext cx="8494776" cy="502756"/>
          </a:xfrm>
          <a:prstGeom prst="rect">
            <a:avLst/>
          </a:prstGeom>
          <a:noFill/>
          <a:ln/>
        </p:spPr>
        <p:txBody>
          <a:bodyPr wrap="square" rtlCol="0" anchor="t"/>
          <a:lstStyle/>
          <a:p>
            <a:pPr marL="0" indent="0">
              <a:buNone/>
            </a:pP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可能です。過去に応募・受賞した団体の再応募や、取組を発展させた内容での応募も歓迎します。</a:t>
            </a:r>
            <a:endParaRPr lang="en-US" sz="1200" dirty="0">
              <a:latin typeface="BIZ UDPゴシック" panose="020B0400000000000000" pitchFamily="50" charset="-128"/>
              <a:ea typeface="BIZ UDPゴシック" panose="020B0400000000000000" pitchFamily="50" charset="-128"/>
            </a:endParaRPr>
          </a:p>
        </p:txBody>
      </p:sp>
      <p:sp>
        <p:nvSpPr>
          <p:cNvPr id="28" name="Shape 26"/>
          <p:cNvSpPr/>
          <p:nvPr/>
        </p:nvSpPr>
        <p:spPr>
          <a:xfrm>
            <a:off x="548640" y="5598311"/>
            <a:ext cx="9592056" cy="1296101"/>
          </a:xfrm>
          <a:prstGeom prst="roundRect">
            <a:avLst>
              <a:gd name="adj" fmla="val 6154"/>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9" name="Shape 27"/>
          <p:cNvSpPr/>
          <p:nvPr/>
        </p:nvSpPr>
        <p:spPr>
          <a:xfrm>
            <a:off x="749808" y="5762904"/>
            <a:ext cx="457200" cy="45720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30" name="Text 28"/>
          <p:cNvSpPr/>
          <p:nvPr/>
        </p:nvSpPr>
        <p:spPr>
          <a:xfrm>
            <a:off x="749808" y="5762904"/>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Q</a:t>
            </a:r>
            <a:endParaRPr lang="en-US" sz="1600" dirty="0">
              <a:latin typeface="BIZ UDPゴシック" panose="020B0400000000000000" pitchFamily="50" charset="-128"/>
              <a:ea typeface="BIZ UDPゴシック" panose="020B0400000000000000" pitchFamily="50" charset="-128"/>
            </a:endParaRPr>
          </a:p>
        </p:txBody>
      </p:sp>
      <p:sp>
        <p:nvSpPr>
          <p:cNvPr id="31" name="Text 29"/>
          <p:cNvSpPr/>
          <p:nvPr/>
        </p:nvSpPr>
        <p:spPr>
          <a:xfrm>
            <a:off x="1371600" y="5762904"/>
            <a:ext cx="8494776" cy="310896"/>
          </a:xfrm>
          <a:prstGeom prst="rect">
            <a:avLst/>
          </a:prstGeom>
          <a:noFill/>
          <a:ln/>
        </p:spPr>
        <p:txBody>
          <a:bodyPr wrap="square" rtlCol="0" anchor="ctr"/>
          <a:lstStyle/>
          <a:p>
            <a:pPr marL="0" indent="0">
              <a:buNone/>
            </a:pPr>
            <a:r>
              <a:rPr lang="en-US" sz="1350" b="1" dirty="0">
                <a:solidFill>
                  <a:srgbClr val="1E2761"/>
                </a:solidFill>
                <a:latin typeface="BIZ UDPゴシック" panose="020B0400000000000000" pitchFamily="50" charset="-128"/>
                <a:ea typeface="BIZ UDPゴシック" panose="020B0400000000000000" pitchFamily="50" charset="-128"/>
                <a:cs typeface="Arial" pitchFamily="34" charset="-120"/>
              </a:rPr>
              <a:t>実績や数値成果は必須ですか。</a:t>
            </a:r>
            <a:endParaRPr lang="en-US" sz="1350" dirty="0">
              <a:latin typeface="BIZ UDPゴシック" panose="020B0400000000000000" pitchFamily="50" charset="-128"/>
              <a:ea typeface="BIZ UDPゴシック" panose="020B0400000000000000" pitchFamily="50" charset="-128"/>
            </a:endParaRPr>
          </a:p>
        </p:txBody>
      </p:sp>
      <p:sp>
        <p:nvSpPr>
          <p:cNvPr id="32" name="Shape 30"/>
          <p:cNvSpPr/>
          <p:nvPr/>
        </p:nvSpPr>
        <p:spPr>
          <a:xfrm>
            <a:off x="749808" y="6311544"/>
            <a:ext cx="457200" cy="457200"/>
          </a:xfrm>
          <a:prstGeom prst="ellipse">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33" name="Text 31"/>
          <p:cNvSpPr/>
          <p:nvPr/>
        </p:nvSpPr>
        <p:spPr>
          <a:xfrm>
            <a:off x="749808" y="6311544"/>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A</a:t>
            </a:r>
            <a:endParaRPr lang="en-US" sz="1600" dirty="0">
              <a:latin typeface="BIZ UDPゴシック" panose="020B0400000000000000" pitchFamily="50" charset="-128"/>
              <a:ea typeface="BIZ UDPゴシック" panose="020B0400000000000000" pitchFamily="50" charset="-128"/>
            </a:endParaRPr>
          </a:p>
        </p:txBody>
      </p:sp>
      <p:sp>
        <p:nvSpPr>
          <p:cNvPr id="34" name="Text 32"/>
          <p:cNvSpPr/>
          <p:nvPr/>
        </p:nvSpPr>
        <p:spPr>
          <a:xfrm>
            <a:off x="1371600" y="6329996"/>
            <a:ext cx="8494776" cy="502756"/>
          </a:xfrm>
          <a:prstGeom prst="rect">
            <a:avLst/>
          </a:prstGeom>
          <a:noFill/>
          <a:ln/>
        </p:spPr>
        <p:txBody>
          <a:bodyPr wrap="square" rtlCol="0" anchor="t"/>
          <a:lstStyle/>
          <a:p>
            <a:pPr marL="0" indent="0">
              <a:buNone/>
            </a:pP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必須ではありません。現場の反応や利用者の声、取組の工夫内容の記載で評価対象になります。</a:t>
            </a:r>
            <a:endParaRPr lang="en-US" sz="12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3">
    <p:bg>
      <p:bgPr>
        <a:solidFill>
          <a:srgbClr val="1E2761"/>
        </a:solidFill>
        <a:effectLst/>
      </p:bgPr>
    </p:bg>
    <p:spTree>
      <p:nvGrpSpPr>
        <p:cNvPr id="1" name=""/>
        <p:cNvGrpSpPr/>
        <p:nvPr/>
      </p:nvGrpSpPr>
      <p:grpSpPr>
        <a:xfrm>
          <a:off x="0" y="0"/>
          <a:ext cx="0" cy="0"/>
          <a:chOff x="0" y="0"/>
          <a:chExt cx="0" cy="0"/>
        </a:xfrm>
      </p:grpSpPr>
      <p:sp>
        <p:nvSpPr>
          <p:cNvPr id="3" name="Text 1"/>
          <p:cNvSpPr/>
          <p:nvPr/>
        </p:nvSpPr>
        <p:spPr>
          <a:xfrm>
            <a:off x="0" y="1005840"/>
            <a:ext cx="10689336" cy="548640"/>
          </a:xfrm>
          <a:prstGeom prst="rect">
            <a:avLst/>
          </a:prstGeom>
          <a:noFill/>
          <a:ln/>
        </p:spPr>
        <p:txBody>
          <a:bodyPr wrap="square" rtlCol="0" anchor="ctr"/>
          <a:lstStyle/>
          <a:p>
            <a:pPr marL="0" indent="0" algn="ctr">
              <a:buNone/>
            </a:pPr>
            <a:r>
              <a:rPr lang="en-US" sz="2600" b="1" dirty="0">
                <a:solidFill>
                  <a:srgbClr val="FFFFFF"/>
                </a:solidFill>
                <a:latin typeface="BIZ UDPゴシック" panose="020B0400000000000000" pitchFamily="50" charset="-128"/>
                <a:ea typeface="BIZ UDPゴシック" panose="020B0400000000000000" pitchFamily="50" charset="-128"/>
                <a:cs typeface="Arial" pitchFamily="34" charset="-120"/>
              </a:rPr>
              <a:t>お問い合わせ</a:t>
            </a:r>
            <a:endParaRPr lang="en-US" sz="2600" dirty="0">
              <a:latin typeface="BIZ UDPゴシック" panose="020B0400000000000000" pitchFamily="50" charset="-128"/>
              <a:ea typeface="BIZ UDPゴシック" panose="020B0400000000000000" pitchFamily="50" charset="-128"/>
            </a:endParaRPr>
          </a:p>
        </p:txBody>
      </p:sp>
      <p:sp>
        <p:nvSpPr>
          <p:cNvPr id="4" name="Text 2"/>
          <p:cNvSpPr/>
          <p:nvPr/>
        </p:nvSpPr>
        <p:spPr>
          <a:xfrm>
            <a:off x="0" y="1691640"/>
            <a:ext cx="10689336" cy="457200"/>
          </a:xfrm>
          <a:prstGeom prst="rect">
            <a:avLst/>
          </a:prstGeom>
          <a:noFill/>
          <a:ln/>
        </p:spPr>
        <p:txBody>
          <a:bodyPr wrap="square" rtlCol="0" anchor="ctr"/>
          <a:lstStyle/>
          <a:p>
            <a:pPr marL="0" indent="0" algn="ctr">
              <a:buNone/>
            </a:pPr>
            <a:r>
              <a:rPr lang="en-US" sz="1400" dirty="0">
                <a:solidFill>
                  <a:srgbClr val="EAF0FB"/>
                </a:solidFill>
                <a:latin typeface="BIZ UDPゴシック" panose="020B0400000000000000" pitchFamily="50" charset="-128"/>
                <a:ea typeface="BIZ UDPゴシック" panose="020B0400000000000000" pitchFamily="50" charset="-128"/>
                <a:cs typeface="Arial" pitchFamily="34" charset="-120"/>
              </a:rPr>
              <a:t>応募に関するご質問・ご相談は、下記の運営事務局までお気軽にお問い合わせください。</a:t>
            </a:r>
            <a:endParaRPr lang="en-US" sz="1400" dirty="0">
              <a:latin typeface="BIZ UDPゴシック" panose="020B0400000000000000" pitchFamily="50" charset="-128"/>
              <a:ea typeface="BIZ UDPゴシック" panose="020B0400000000000000" pitchFamily="50" charset="-128"/>
            </a:endParaRPr>
          </a:p>
        </p:txBody>
      </p:sp>
      <p:sp>
        <p:nvSpPr>
          <p:cNvPr id="5" name="Shape 3"/>
          <p:cNvSpPr/>
          <p:nvPr/>
        </p:nvSpPr>
        <p:spPr>
          <a:xfrm>
            <a:off x="2052828" y="2560320"/>
            <a:ext cx="6583680" cy="2286000"/>
          </a:xfrm>
          <a:prstGeom prst="roundRect">
            <a:avLst>
              <a:gd name="adj" fmla="val 3200"/>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6" name="Text 4"/>
          <p:cNvSpPr/>
          <p:nvPr/>
        </p:nvSpPr>
        <p:spPr>
          <a:xfrm>
            <a:off x="2052828" y="2834640"/>
            <a:ext cx="6583680" cy="457200"/>
          </a:xfrm>
          <a:prstGeom prst="rect">
            <a:avLst/>
          </a:prstGeom>
          <a:noFill/>
          <a:ln/>
        </p:spPr>
        <p:txBody>
          <a:bodyPr wrap="square" rtlCol="0" anchor="ctr"/>
          <a:lstStyle/>
          <a:p>
            <a:pPr marL="0" indent="0" algn="ctr">
              <a:buNone/>
            </a:pPr>
            <a:r>
              <a:rPr lang="en-US" sz="1600" b="1" dirty="0">
                <a:solidFill>
                  <a:srgbClr val="1E2761"/>
                </a:solidFill>
                <a:latin typeface="BIZ UDPゴシック" panose="020B0400000000000000" pitchFamily="50" charset="-128"/>
                <a:ea typeface="BIZ UDPゴシック" panose="020B0400000000000000" pitchFamily="50" charset="-128"/>
                <a:cs typeface="Arial" pitchFamily="34" charset="-120"/>
              </a:rPr>
              <a:t>「上手な医療のかかり方」プロジェクト運営事務局</a:t>
            </a:r>
            <a:endParaRPr lang="en-US" sz="1600" dirty="0">
              <a:latin typeface="BIZ UDPゴシック" panose="020B0400000000000000" pitchFamily="50" charset="-128"/>
              <a:ea typeface="BIZ UDPゴシック" panose="020B0400000000000000" pitchFamily="50" charset="-128"/>
            </a:endParaRPr>
          </a:p>
        </p:txBody>
      </p:sp>
      <p:sp>
        <p:nvSpPr>
          <p:cNvPr id="7" name="Shape 5"/>
          <p:cNvSpPr/>
          <p:nvPr/>
        </p:nvSpPr>
        <p:spPr>
          <a:xfrm>
            <a:off x="2967228" y="3429000"/>
            <a:ext cx="4754880" cy="0"/>
          </a:xfrm>
          <a:prstGeom prst="line">
            <a:avLst/>
          </a:prstGeom>
          <a:noFill/>
          <a:ln w="12700">
            <a:solidFill>
              <a:srgbClr val="E3E8F0"/>
            </a:solidFill>
            <a:prstDash val="solid"/>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8" name="Text 6"/>
          <p:cNvSpPr/>
          <p:nvPr/>
        </p:nvSpPr>
        <p:spPr>
          <a:xfrm>
            <a:off x="2510028" y="3657600"/>
            <a:ext cx="1828800" cy="365760"/>
          </a:xfrm>
          <a:prstGeom prst="rect">
            <a:avLst/>
          </a:prstGeom>
          <a:noFill/>
          <a:ln/>
        </p:spPr>
        <p:txBody>
          <a:bodyPr wrap="square" rtlCol="0" anchor="ctr"/>
          <a:lstStyle/>
          <a:p>
            <a:pPr marL="0" indent="0">
              <a:buNone/>
            </a:pPr>
            <a:r>
              <a:rPr lang="en-US" sz="1200" b="1" dirty="0">
                <a:solidFill>
                  <a:srgbClr val="6B7280"/>
                </a:solidFill>
                <a:latin typeface="BIZ UDPゴシック" panose="020B0400000000000000" pitchFamily="50" charset="-128"/>
                <a:ea typeface="BIZ UDPゴシック" panose="020B0400000000000000" pitchFamily="50" charset="-128"/>
                <a:cs typeface="Arial" pitchFamily="34" charset="-120"/>
              </a:rPr>
              <a:t>公式サイト</a:t>
            </a:r>
            <a:endParaRPr lang="en-US" sz="1200" dirty="0">
              <a:latin typeface="BIZ UDPゴシック" panose="020B0400000000000000" pitchFamily="50" charset="-128"/>
              <a:ea typeface="BIZ UDPゴシック" panose="020B0400000000000000" pitchFamily="50" charset="-128"/>
            </a:endParaRPr>
          </a:p>
        </p:txBody>
      </p:sp>
      <p:sp>
        <p:nvSpPr>
          <p:cNvPr id="9" name="Text 7"/>
          <p:cNvSpPr/>
          <p:nvPr/>
        </p:nvSpPr>
        <p:spPr>
          <a:xfrm>
            <a:off x="4247388" y="3657600"/>
            <a:ext cx="4023360" cy="365760"/>
          </a:xfrm>
          <a:prstGeom prst="rect">
            <a:avLst/>
          </a:prstGeom>
          <a:noFill/>
          <a:ln/>
        </p:spPr>
        <p:txBody>
          <a:bodyPr wrap="square" rtlCol="0" anchor="ctr"/>
          <a:lstStyle/>
          <a:p>
            <a:pPr marL="0" indent="0">
              <a:buNone/>
            </a:pPr>
            <a:r>
              <a:rPr lang="en-US" sz="1300" dirty="0">
                <a:solidFill>
                  <a:srgbClr val="0E7C86"/>
                </a:solidFill>
                <a:latin typeface="BIZ UDPゴシック" panose="020B0400000000000000" pitchFamily="50" charset="-128"/>
                <a:ea typeface="BIZ UDPゴシック" panose="020B0400000000000000" pitchFamily="50" charset="-128"/>
                <a:cs typeface="Arial" pitchFamily="34" charset="-120"/>
              </a:rPr>
              <a:t>https://kakarikata.mhlw.go.jp/index.html/</a:t>
            </a:r>
            <a:endParaRPr lang="en-US" sz="1300" dirty="0">
              <a:latin typeface="BIZ UDPゴシック" panose="020B0400000000000000" pitchFamily="50" charset="-128"/>
              <a:ea typeface="BIZ UDPゴシック" panose="020B0400000000000000" pitchFamily="50" charset="-128"/>
            </a:endParaRPr>
          </a:p>
        </p:txBody>
      </p:sp>
      <p:sp>
        <p:nvSpPr>
          <p:cNvPr id="10" name="Shape 8"/>
          <p:cNvSpPr/>
          <p:nvPr/>
        </p:nvSpPr>
        <p:spPr>
          <a:xfrm>
            <a:off x="2510028" y="4160520"/>
            <a:ext cx="5669280" cy="0"/>
          </a:xfrm>
          <a:prstGeom prst="line">
            <a:avLst/>
          </a:prstGeom>
          <a:noFill/>
          <a:ln w="12700">
            <a:solidFill>
              <a:srgbClr val="F0F0F0"/>
            </a:solidFill>
            <a:prstDash val="solid"/>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1" name="Text 9"/>
          <p:cNvSpPr/>
          <p:nvPr/>
        </p:nvSpPr>
        <p:spPr>
          <a:xfrm>
            <a:off x="2510028" y="4297680"/>
            <a:ext cx="1828800" cy="365760"/>
          </a:xfrm>
          <a:prstGeom prst="rect">
            <a:avLst/>
          </a:prstGeom>
          <a:noFill/>
          <a:ln/>
        </p:spPr>
        <p:txBody>
          <a:bodyPr wrap="square" rtlCol="0" anchor="ctr"/>
          <a:lstStyle/>
          <a:p>
            <a:pPr marL="0" indent="0">
              <a:buNone/>
            </a:pPr>
            <a:r>
              <a:rPr lang="ja-JP" altLang="en-US" sz="1200" b="1" dirty="0">
                <a:solidFill>
                  <a:srgbClr val="6B7280"/>
                </a:solidFill>
                <a:latin typeface="BIZ UDPゴシック" panose="020B0400000000000000" pitchFamily="50" charset="-128"/>
                <a:ea typeface="BIZ UDPゴシック" panose="020B0400000000000000" pitchFamily="50" charset="-128"/>
                <a:cs typeface="Arial" pitchFamily="34" charset="-120"/>
              </a:rPr>
              <a:t>問い合わせ先</a:t>
            </a:r>
            <a:endParaRPr lang="en-US" sz="1200" dirty="0">
              <a:latin typeface="BIZ UDPゴシック" panose="020B0400000000000000" pitchFamily="50" charset="-128"/>
              <a:ea typeface="BIZ UDPゴシック" panose="020B0400000000000000" pitchFamily="50" charset="-128"/>
            </a:endParaRPr>
          </a:p>
        </p:txBody>
      </p:sp>
      <p:sp>
        <p:nvSpPr>
          <p:cNvPr id="12" name="Text 10"/>
          <p:cNvSpPr/>
          <p:nvPr/>
        </p:nvSpPr>
        <p:spPr>
          <a:xfrm>
            <a:off x="4247388" y="4297680"/>
            <a:ext cx="4023360" cy="365760"/>
          </a:xfrm>
          <a:prstGeom prst="rect">
            <a:avLst/>
          </a:prstGeom>
          <a:noFill/>
          <a:ln/>
        </p:spPr>
        <p:txBody>
          <a:bodyPr wrap="square" rtlCol="0" anchor="ctr"/>
          <a:lstStyle/>
          <a:p>
            <a:pPr marL="0" indent="0">
              <a:buNone/>
            </a:pPr>
            <a:r>
              <a:rPr lang="en-US" sz="1300" dirty="0">
                <a:solidFill>
                  <a:srgbClr val="26282F"/>
                </a:solidFill>
                <a:latin typeface="BIZ UDPゴシック" panose="020B0400000000000000" pitchFamily="50" charset="-128"/>
                <a:ea typeface="BIZ UDPゴシック" panose="020B0400000000000000" pitchFamily="50" charset="-128"/>
                <a:cs typeface="Arial" pitchFamily="34" charset="-120"/>
              </a:rPr>
              <a:t>info@mail.kakarikata.mhlw.go.jp</a:t>
            </a:r>
            <a:endParaRPr lang="en-US" sz="1300" dirty="0">
              <a:latin typeface="BIZ UDPゴシック" panose="020B0400000000000000" pitchFamily="50" charset="-128"/>
              <a:ea typeface="BIZ UDPゴシック" panose="020B0400000000000000" pitchFamily="50" charset="-128"/>
            </a:endParaRPr>
          </a:p>
        </p:txBody>
      </p:sp>
      <p:pic>
        <p:nvPicPr>
          <p:cNvPr id="14" name="図 13">
            <a:extLst>
              <a:ext uri="{FF2B5EF4-FFF2-40B4-BE49-F238E27FC236}">
                <a16:creationId xmlns:a16="http://schemas.microsoft.com/office/drawing/2014/main" id="{DD6DEA4C-658C-01C7-BC21-97E0894FE68A}"/>
              </a:ext>
            </a:extLst>
          </p:cNvPr>
          <p:cNvPicPr>
            <a:picLocks noChangeAspect="1"/>
          </p:cNvPicPr>
          <p:nvPr/>
        </p:nvPicPr>
        <p:blipFill>
          <a:blip r:embed="rId3"/>
          <a:stretch>
            <a:fillRect/>
          </a:stretch>
        </p:blipFill>
        <p:spPr>
          <a:xfrm>
            <a:off x="4539028" y="6143105"/>
            <a:ext cx="1610583" cy="110479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483096" y="201168"/>
            <a:ext cx="3657600" cy="274320"/>
          </a:xfrm>
          <a:prstGeom prst="rect">
            <a:avLst/>
          </a:prstGeom>
          <a:noFill/>
          <a:ln/>
        </p:spPr>
        <p:txBody>
          <a:bodyPr wrap="square" rtlCol="0" anchor="ctr"/>
          <a:lstStyle/>
          <a:p>
            <a:pPr marL="0" indent="0" algn="r">
              <a:buNone/>
            </a:pPr>
            <a:r>
              <a:rPr lang="en-US" sz="900" dirty="0" err="1">
                <a:solidFill>
                  <a:srgbClr val="6B7280"/>
                </a:solidFill>
                <a:latin typeface="BIZ UDPゴシック" panose="020B0400000000000000" pitchFamily="50" charset="-128"/>
                <a:ea typeface="BIZ UDPゴシック" panose="020B0400000000000000" pitchFamily="50" charset="-128"/>
              </a:rPr>
              <a:t>厚生労働省</a:t>
            </a:r>
            <a:r>
              <a:rPr lang="ja-JP" altLang="en-US" sz="900" dirty="0">
                <a:solidFill>
                  <a:srgbClr val="6B7280"/>
                </a:solidFill>
                <a:latin typeface="BIZ UDPゴシック" panose="020B0400000000000000" pitchFamily="50" charset="-128"/>
                <a:ea typeface="BIZ UDPゴシック" panose="020B0400000000000000" pitchFamily="50" charset="-128"/>
              </a:rPr>
              <a:t>委託事業</a:t>
            </a:r>
            <a:r>
              <a:rPr lang="en-US" sz="900" dirty="0">
                <a:solidFill>
                  <a:srgbClr val="6B7280"/>
                </a:solidFill>
                <a:latin typeface="BIZ UDPゴシック" panose="020B0400000000000000" pitchFamily="50" charset="-128"/>
                <a:ea typeface="BIZ UDPゴシック" panose="020B0400000000000000" pitchFamily="50" charset="-128"/>
              </a:rPr>
              <a:t>「上手な医療のかかり方」プロジェクト</a:t>
            </a:r>
            <a:endParaRPr lang="en-US" sz="900" dirty="0">
              <a:latin typeface="BIZ UDPゴシック" panose="020B0400000000000000" pitchFamily="50" charset="-128"/>
              <a:ea typeface="BIZ UDPゴシック" panose="020B0400000000000000" pitchFamily="50" charset="-128"/>
            </a:endParaRPr>
          </a:p>
        </p:txBody>
      </p:sp>
      <p:sp>
        <p:nvSpPr>
          <p:cNvPr id="3" name="Text 1"/>
          <p:cNvSpPr/>
          <p:nvPr/>
        </p:nvSpPr>
        <p:spPr>
          <a:xfrm>
            <a:off x="9866376" y="7150608"/>
            <a:ext cx="701822"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2 / 11</a:t>
            </a:r>
            <a:endParaRPr lang="en-US" sz="900" dirty="0">
              <a:latin typeface="BIZ UDPゴシック" panose="020B0400000000000000" pitchFamily="50" charset="-128"/>
              <a:ea typeface="BIZ UDPゴシック" panose="020B0400000000000000" pitchFamily="50" charset="-128"/>
            </a:endParaRPr>
          </a:p>
        </p:txBody>
      </p:sp>
      <p:sp>
        <p:nvSpPr>
          <p:cNvPr id="4" name="Text 2"/>
          <p:cNvSpPr/>
          <p:nvPr/>
        </p:nvSpPr>
        <p:spPr>
          <a:xfrm>
            <a:off x="548640" y="457200"/>
            <a:ext cx="7772400" cy="548640"/>
          </a:xfrm>
          <a:prstGeom prst="rect">
            <a:avLst/>
          </a:prstGeom>
          <a:noFill/>
          <a:ln/>
        </p:spPr>
        <p:txBody>
          <a:bodyPr wrap="square" rtlCol="0" anchor="ctr"/>
          <a:lstStyle/>
          <a:p>
            <a:pPr marL="0" indent="0">
              <a:buNone/>
            </a:pPr>
            <a:r>
              <a:rPr lang="en-US" sz="2800" b="1" dirty="0">
                <a:solidFill>
                  <a:srgbClr val="1E2761"/>
                </a:solidFill>
                <a:latin typeface="BIZ UDPゴシック" panose="020B0400000000000000" pitchFamily="50" charset="-128"/>
                <a:ea typeface="BIZ UDPゴシック" panose="020B0400000000000000" pitchFamily="50" charset="-128"/>
                <a:cs typeface="Arial" pitchFamily="34" charset="-120"/>
              </a:rPr>
              <a:t>はじめに</a:t>
            </a:r>
            <a:endParaRPr lang="en-US" sz="2800" dirty="0">
              <a:latin typeface="BIZ UDPゴシック" panose="020B0400000000000000" pitchFamily="50" charset="-128"/>
              <a:ea typeface="BIZ UDPゴシック" panose="020B0400000000000000" pitchFamily="50" charset="-128"/>
            </a:endParaRPr>
          </a:p>
        </p:txBody>
      </p:sp>
      <p:sp>
        <p:nvSpPr>
          <p:cNvPr id="5" name="Shape 3"/>
          <p:cNvSpPr/>
          <p:nvPr/>
        </p:nvSpPr>
        <p:spPr>
          <a:xfrm>
            <a:off x="548640" y="1143000"/>
            <a:ext cx="9592056" cy="1417320"/>
          </a:xfrm>
          <a:prstGeom prst="roundRect">
            <a:avLst>
              <a:gd name="adj" fmla="val 5161"/>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6" name="Text 4"/>
          <p:cNvSpPr/>
          <p:nvPr/>
        </p:nvSpPr>
        <p:spPr>
          <a:xfrm>
            <a:off x="868680" y="1280160"/>
            <a:ext cx="8951976" cy="1143000"/>
          </a:xfrm>
          <a:prstGeom prst="rect">
            <a:avLst/>
          </a:prstGeom>
          <a:noFill/>
          <a:ln/>
        </p:spPr>
        <p:txBody>
          <a:bodyPr wrap="square" rtlCol="0" anchor="ctr"/>
          <a:lstStyle/>
          <a:p>
            <a:pPr marL="0" indent="0">
              <a:lnSpc>
                <a:spcPct val="125000"/>
              </a:lnSpc>
              <a:buNone/>
            </a:pPr>
            <a:r>
              <a:rPr lang="en-US" sz="1400" b="1" dirty="0">
                <a:solidFill>
                  <a:srgbClr val="1E2761"/>
                </a:solidFill>
                <a:latin typeface="BIZ UDPゴシック" panose="020B0400000000000000" pitchFamily="50" charset="-128"/>
                <a:ea typeface="BIZ UDPゴシック" panose="020B0400000000000000" pitchFamily="50" charset="-128"/>
                <a:cs typeface="Arial" pitchFamily="34" charset="-120"/>
              </a:rPr>
              <a:t>「自分たちの取組は応募できるレベルではないのでは」とためらう必要はありません。</a:t>
            </a:r>
            <a:endParaRPr lang="en-US" sz="1400" dirty="0">
              <a:latin typeface="BIZ UDPゴシック" panose="020B0400000000000000" pitchFamily="50" charset="-128"/>
              <a:ea typeface="BIZ UDPゴシック" panose="020B0400000000000000" pitchFamily="50" charset="-128"/>
            </a:endParaRPr>
          </a:p>
          <a:p>
            <a:pPr marL="0" indent="0">
              <a:lnSpc>
                <a:spcPct val="125000"/>
              </a:lnSpc>
              <a:buNone/>
            </a:pPr>
            <a:r>
              <a:rPr lang="en-US" sz="1400" dirty="0" err="1">
                <a:solidFill>
                  <a:srgbClr val="26282F"/>
                </a:solidFill>
                <a:latin typeface="BIZ UDPゴシック" panose="020B0400000000000000" pitchFamily="50" charset="-128"/>
                <a:ea typeface="BIZ UDPゴシック" panose="020B0400000000000000" pitchFamily="50" charset="-128"/>
                <a:cs typeface="Arial" pitchFamily="34" charset="-120"/>
              </a:rPr>
              <a:t>小規模な取組や単独の施策であっても、医療のかかり方の改善につながる工夫があれば応募の対象です</a:t>
            </a:r>
            <a:r>
              <a:rPr lang="en-US" sz="1400" dirty="0">
                <a:solidFill>
                  <a:srgbClr val="26282F"/>
                </a:solidFill>
                <a:latin typeface="BIZ UDPゴシック" panose="020B0400000000000000" pitchFamily="50" charset="-128"/>
                <a:ea typeface="BIZ UDPゴシック" panose="020B0400000000000000" pitchFamily="50" charset="-128"/>
                <a:cs typeface="Arial" pitchFamily="34" charset="-120"/>
              </a:rPr>
              <a:t>。</a:t>
            </a:r>
          </a:p>
          <a:p>
            <a:pPr marL="0" indent="0">
              <a:lnSpc>
                <a:spcPct val="125000"/>
              </a:lnSpc>
              <a:buNone/>
            </a:pPr>
            <a:r>
              <a:rPr lang="en-US" sz="1400" dirty="0" err="1">
                <a:solidFill>
                  <a:srgbClr val="26282F"/>
                </a:solidFill>
                <a:latin typeface="BIZ UDPゴシック" panose="020B0400000000000000" pitchFamily="50" charset="-128"/>
                <a:ea typeface="BIZ UDPゴシック" panose="020B0400000000000000" pitchFamily="50" charset="-128"/>
                <a:cs typeface="Arial" pitchFamily="34" charset="-120"/>
              </a:rPr>
              <a:t>本ガイドで応募対象・表彰区分・記入のポイントをご確認ください</a:t>
            </a:r>
            <a:r>
              <a:rPr lang="en-US" sz="1400" dirty="0">
                <a:solidFill>
                  <a:srgbClr val="26282F"/>
                </a:solidFill>
                <a:latin typeface="BIZ UDPゴシック" panose="020B0400000000000000" pitchFamily="50" charset="-128"/>
                <a:ea typeface="BIZ UDPゴシック" panose="020B0400000000000000" pitchFamily="50" charset="-128"/>
                <a:cs typeface="Arial" pitchFamily="34" charset="-120"/>
              </a:rPr>
              <a:t>。</a:t>
            </a:r>
            <a:endParaRPr lang="en-US" sz="1400" dirty="0">
              <a:latin typeface="BIZ UDPゴシック" panose="020B0400000000000000" pitchFamily="50" charset="-128"/>
              <a:ea typeface="BIZ UDPゴシック" panose="020B0400000000000000" pitchFamily="50" charset="-128"/>
            </a:endParaRPr>
          </a:p>
        </p:txBody>
      </p:sp>
      <p:sp>
        <p:nvSpPr>
          <p:cNvPr id="7" name="Text 5"/>
          <p:cNvSpPr/>
          <p:nvPr/>
        </p:nvSpPr>
        <p:spPr>
          <a:xfrm>
            <a:off x="548640" y="2834640"/>
            <a:ext cx="5486400" cy="365760"/>
          </a:xfrm>
          <a:prstGeom prst="rect">
            <a:avLst/>
          </a:prstGeom>
          <a:noFill/>
          <a:ln/>
        </p:spPr>
        <p:txBody>
          <a:bodyPr wrap="square" rtlCol="0" anchor="ctr"/>
          <a:lstStyle/>
          <a:p>
            <a:pPr marL="0" indent="0">
              <a:buNone/>
            </a:pPr>
            <a:r>
              <a:rPr lang="en-US" sz="1400" b="1" dirty="0">
                <a:solidFill>
                  <a:srgbClr val="0E7C86"/>
                </a:solidFill>
                <a:latin typeface="BIZ UDPゴシック" panose="020B0400000000000000" pitchFamily="50" charset="-128"/>
                <a:ea typeface="BIZ UDPゴシック" panose="020B0400000000000000" pitchFamily="50" charset="-128"/>
                <a:cs typeface="Arial" pitchFamily="34" charset="-120"/>
              </a:rPr>
              <a:t>CONTENTS｜本ガイドの構成</a:t>
            </a:r>
            <a:endParaRPr lang="en-US" sz="1400" dirty="0">
              <a:latin typeface="BIZ UDPゴシック" panose="020B0400000000000000" pitchFamily="50" charset="-128"/>
              <a:ea typeface="BIZ UDPゴシック" panose="020B0400000000000000" pitchFamily="50" charset="-128"/>
            </a:endParaRPr>
          </a:p>
        </p:txBody>
      </p:sp>
      <p:sp>
        <p:nvSpPr>
          <p:cNvPr id="36" name="Shape 6">
            <a:extLst>
              <a:ext uri="{FF2B5EF4-FFF2-40B4-BE49-F238E27FC236}">
                <a16:creationId xmlns:a16="http://schemas.microsoft.com/office/drawing/2014/main" id="{33241FC8-36E0-6D61-B3CB-E1637294CAAB}"/>
              </a:ext>
            </a:extLst>
          </p:cNvPr>
          <p:cNvSpPr/>
          <p:nvPr/>
        </p:nvSpPr>
        <p:spPr>
          <a:xfrm>
            <a:off x="548640" y="3291840"/>
            <a:ext cx="3014472" cy="822960"/>
          </a:xfrm>
          <a:prstGeom prst="roundRect">
            <a:avLst>
              <a:gd name="adj" fmla="val 8889"/>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37" name="Shape 7">
            <a:extLst>
              <a:ext uri="{FF2B5EF4-FFF2-40B4-BE49-F238E27FC236}">
                <a16:creationId xmlns:a16="http://schemas.microsoft.com/office/drawing/2014/main" id="{3C963D79-AB41-F508-D847-46D98049C8AA}"/>
              </a:ext>
            </a:extLst>
          </p:cNvPr>
          <p:cNvSpPr/>
          <p:nvPr/>
        </p:nvSpPr>
        <p:spPr>
          <a:xfrm>
            <a:off x="713232" y="3456432"/>
            <a:ext cx="411480" cy="41148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38" name="Text 8">
            <a:extLst>
              <a:ext uri="{FF2B5EF4-FFF2-40B4-BE49-F238E27FC236}">
                <a16:creationId xmlns:a16="http://schemas.microsoft.com/office/drawing/2014/main" id="{678D6EDF-216C-52F2-124B-0AF1FE656A9D}"/>
              </a:ext>
            </a:extLst>
          </p:cNvPr>
          <p:cNvSpPr/>
          <p:nvPr/>
        </p:nvSpPr>
        <p:spPr>
          <a:xfrm>
            <a:off x="713232" y="3456432"/>
            <a:ext cx="411480" cy="411480"/>
          </a:xfrm>
          <a:prstGeom prst="rect">
            <a:avLst/>
          </a:prstGeom>
          <a:noFill/>
          <a:ln/>
        </p:spPr>
        <p:txBody>
          <a:bodyPr wrap="square" rtlCol="0" anchor="ctr"/>
          <a:lstStyle/>
          <a:p>
            <a:pPr marL="0" indent="0" algn="ctr">
              <a:buNone/>
            </a:pPr>
            <a:r>
              <a:rPr lang="en-US" sz="1400" b="1" dirty="0">
                <a:solidFill>
                  <a:srgbClr val="FFFFFF"/>
                </a:solidFill>
                <a:latin typeface="BIZ UDPゴシック" panose="020B0400000000000000" pitchFamily="50" charset="-128"/>
                <a:ea typeface="BIZ UDPゴシック" panose="020B0400000000000000" pitchFamily="50" charset="-128"/>
                <a:cs typeface="Arial" pitchFamily="34" charset="-120"/>
              </a:rPr>
              <a:t>1</a:t>
            </a:r>
            <a:endParaRPr lang="en-US" sz="1400" dirty="0">
              <a:latin typeface="BIZ UDPゴシック" panose="020B0400000000000000" pitchFamily="50" charset="-128"/>
              <a:ea typeface="BIZ UDPゴシック" panose="020B0400000000000000" pitchFamily="50" charset="-128"/>
            </a:endParaRPr>
          </a:p>
        </p:txBody>
      </p:sp>
      <p:sp>
        <p:nvSpPr>
          <p:cNvPr id="39" name="Text 9">
            <a:extLst>
              <a:ext uri="{FF2B5EF4-FFF2-40B4-BE49-F238E27FC236}">
                <a16:creationId xmlns:a16="http://schemas.microsoft.com/office/drawing/2014/main" id="{2B308971-71E8-A2D3-9929-2229AFC943AE}"/>
              </a:ext>
            </a:extLst>
          </p:cNvPr>
          <p:cNvSpPr/>
          <p:nvPr/>
        </p:nvSpPr>
        <p:spPr>
          <a:xfrm>
            <a:off x="1234440" y="3291840"/>
            <a:ext cx="2191512" cy="822960"/>
          </a:xfrm>
          <a:prstGeom prst="rect">
            <a:avLst/>
          </a:prstGeom>
          <a:noFill/>
          <a:ln/>
        </p:spPr>
        <p:txBody>
          <a:bodyPr wrap="square" rtlCol="0" anchor="ctr"/>
          <a:lstStyle/>
          <a:p>
            <a:pPr marL="0" indent="0">
              <a:buNone/>
            </a:pPr>
            <a:r>
              <a:rPr lang="en-US" sz="1300" b="1" dirty="0">
                <a:solidFill>
                  <a:srgbClr val="26282F"/>
                </a:solidFill>
                <a:latin typeface="BIZ UDPゴシック" panose="020B0400000000000000" pitchFamily="50" charset="-128"/>
                <a:ea typeface="BIZ UDPゴシック" panose="020B0400000000000000" pitchFamily="50" charset="-128"/>
                <a:cs typeface="Arial" pitchFamily="34" charset="-120"/>
              </a:rPr>
              <a:t>アワード概要・応募対象</a:t>
            </a:r>
            <a:endParaRPr lang="en-US" sz="1300" dirty="0">
              <a:latin typeface="BIZ UDPゴシック" panose="020B0400000000000000" pitchFamily="50" charset="-128"/>
              <a:ea typeface="BIZ UDPゴシック" panose="020B0400000000000000" pitchFamily="50" charset="-128"/>
            </a:endParaRPr>
          </a:p>
        </p:txBody>
      </p:sp>
      <p:sp>
        <p:nvSpPr>
          <p:cNvPr id="40" name="Shape 10">
            <a:extLst>
              <a:ext uri="{FF2B5EF4-FFF2-40B4-BE49-F238E27FC236}">
                <a16:creationId xmlns:a16="http://schemas.microsoft.com/office/drawing/2014/main" id="{73E5D24D-7124-A4B5-9C78-75CA6648F233}"/>
              </a:ext>
            </a:extLst>
          </p:cNvPr>
          <p:cNvSpPr/>
          <p:nvPr/>
        </p:nvSpPr>
        <p:spPr>
          <a:xfrm>
            <a:off x="3837432" y="3291840"/>
            <a:ext cx="3014472" cy="822960"/>
          </a:xfrm>
          <a:prstGeom prst="roundRect">
            <a:avLst>
              <a:gd name="adj" fmla="val 8889"/>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41" name="Shape 11">
            <a:extLst>
              <a:ext uri="{FF2B5EF4-FFF2-40B4-BE49-F238E27FC236}">
                <a16:creationId xmlns:a16="http://schemas.microsoft.com/office/drawing/2014/main" id="{DE530273-4690-8991-5633-AFA82D29527C}"/>
              </a:ext>
            </a:extLst>
          </p:cNvPr>
          <p:cNvSpPr/>
          <p:nvPr/>
        </p:nvSpPr>
        <p:spPr>
          <a:xfrm>
            <a:off x="4002024" y="3456432"/>
            <a:ext cx="411480" cy="41148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42" name="Text 12">
            <a:extLst>
              <a:ext uri="{FF2B5EF4-FFF2-40B4-BE49-F238E27FC236}">
                <a16:creationId xmlns:a16="http://schemas.microsoft.com/office/drawing/2014/main" id="{F9F6B108-48A4-3DAA-D704-B6987D1EB8B5}"/>
              </a:ext>
            </a:extLst>
          </p:cNvPr>
          <p:cNvSpPr/>
          <p:nvPr/>
        </p:nvSpPr>
        <p:spPr>
          <a:xfrm>
            <a:off x="4002024" y="3456432"/>
            <a:ext cx="411480" cy="411480"/>
          </a:xfrm>
          <a:prstGeom prst="rect">
            <a:avLst/>
          </a:prstGeom>
          <a:noFill/>
          <a:ln/>
        </p:spPr>
        <p:txBody>
          <a:bodyPr wrap="square" rtlCol="0" anchor="ctr"/>
          <a:lstStyle/>
          <a:p>
            <a:pPr marL="0" indent="0" algn="ctr">
              <a:buNone/>
            </a:pPr>
            <a:r>
              <a:rPr lang="en-US" sz="1400" b="1" dirty="0">
                <a:solidFill>
                  <a:srgbClr val="FFFFFF"/>
                </a:solidFill>
                <a:latin typeface="BIZ UDPゴシック" panose="020B0400000000000000" pitchFamily="50" charset="-128"/>
                <a:ea typeface="BIZ UDPゴシック" panose="020B0400000000000000" pitchFamily="50" charset="-128"/>
                <a:cs typeface="Arial" pitchFamily="34" charset="-120"/>
              </a:rPr>
              <a:t>2</a:t>
            </a:r>
            <a:endParaRPr lang="en-US" sz="1400" dirty="0">
              <a:latin typeface="BIZ UDPゴシック" panose="020B0400000000000000" pitchFamily="50" charset="-128"/>
              <a:ea typeface="BIZ UDPゴシック" panose="020B0400000000000000" pitchFamily="50" charset="-128"/>
            </a:endParaRPr>
          </a:p>
        </p:txBody>
      </p:sp>
      <p:sp>
        <p:nvSpPr>
          <p:cNvPr id="43" name="Text 13">
            <a:extLst>
              <a:ext uri="{FF2B5EF4-FFF2-40B4-BE49-F238E27FC236}">
                <a16:creationId xmlns:a16="http://schemas.microsoft.com/office/drawing/2014/main" id="{D0B76FEE-7755-0EBE-FFA9-FF974BDABA4D}"/>
              </a:ext>
            </a:extLst>
          </p:cNvPr>
          <p:cNvSpPr/>
          <p:nvPr/>
        </p:nvSpPr>
        <p:spPr>
          <a:xfrm>
            <a:off x="4523232" y="3291840"/>
            <a:ext cx="2191512" cy="822960"/>
          </a:xfrm>
          <a:prstGeom prst="rect">
            <a:avLst/>
          </a:prstGeom>
          <a:noFill/>
          <a:ln/>
        </p:spPr>
        <p:txBody>
          <a:bodyPr wrap="square" rtlCol="0" anchor="ctr"/>
          <a:lstStyle/>
          <a:p>
            <a:pPr marL="0" indent="0">
              <a:buNone/>
            </a:pPr>
            <a:r>
              <a:rPr lang="en-US" sz="1300" b="1" dirty="0">
                <a:solidFill>
                  <a:srgbClr val="26282F"/>
                </a:solidFill>
                <a:latin typeface="BIZ UDPゴシック" panose="020B0400000000000000" pitchFamily="50" charset="-128"/>
                <a:ea typeface="BIZ UDPゴシック" panose="020B0400000000000000" pitchFamily="50" charset="-128"/>
                <a:cs typeface="Arial" pitchFamily="34" charset="-120"/>
              </a:rPr>
              <a:t>表彰区分</a:t>
            </a:r>
            <a:endParaRPr lang="en-US" sz="1300" dirty="0">
              <a:latin typeface="BIZ UDPゴシック" panose="020B0400000000000000" pitchFamily="50" charset="-128"/>
              <a:ea typeface="BIZ UDPゴシック" panose="020B0400000000000000" pitchFamily="50" charset="-128"/>
            </a:endParaRPr>
          </a:p>
        </p:txBody>
      </p:sp>
      <p:sp>
        <p:nvSpPr>
          <p:cNvPr id="44" name="Shape 14">
            <a:extLst>
              <a:ext uri="{FF2B5EF4-FFF2-40B4-BE49-F238E27FC236}">
                <a16:creationId xmlns:a16="http://schemas.microsoft.com/office/drawing/2014/main" id="{4743D401-9B77-E598-84B0-796DAFDA34A6}"/>
              </a:ext>
            </a:extLst>
          </p:cNvPr>
          <p:cNvSpPr/>
          <p:nvPr/>
        </p:nvSpPr>
        <p:spPr>
          <a:xfrm>
            <a:off x="7126224" y="3291840"/>
            <a:ext cx="3014472" cy="822960"/>
          </a:xfrm>
          <a:prstGeom prst="roundRect">
            <a:avLst>
              <a:gd name="adj" fmla="val 8889"/>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45" name="Shape 15">
            <a:extLst>
              <a:ext uri="{FF2B5EF4-FFF2-40B4-BE49-F238E27FC236}">
                <a16:creationId xmlns:a16="http://schemas.microsoft.com/office/drawing/2014/main" id="{0D600A5C-A4EA-3CE1-EE1F-081A26989B1B}"/>
              </a:ext>
            </a:extLst>
          </p:cNvPr>
          <p:cNvSpPr/>
          <p:nvPr/>
        </p:nvSpPr>
        <p:spPr>
          <a:xfrm>
            <a:off x="7290816" y="3456432"/>
            <a:ext cx="411480" cy="41148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46" name="Text 16">
            <a:extLst>
              <a:ext uri="{FF2B5EF4-FFF2-40B4-BE49-F238E27FC236}">
                <a16:creationId xmlns:a16="http://schemas.microsoft.com/office/drawing/2014/main" id="{D608C4D4-6A65-0EFB-190C-68610687FB23}"/>
              </a:ext>
            </a:extLst>
          </p:cNvPr>
          <p:cNvSpPr/>
          <p:nvPr/>
        </p:nvSpPr>
        <p:spPr>
          <a:xfrm>
            <a:off x="7290816" y="3456432"/>
            <a:ext cx="411480" cy="411480"/>
          </a:xfrm>
          <a:prstGeom prst="rect">
            <a:avLst/>
          </a:prstGeom>
          <a:noFill/>
          <a:ln/>
        </p:spPr>
        <p:txBody>
          <a:bodyPr wrap="square" rtlCol="0" anchor="ctr"/>
          <a:lstStyle/>
          <a:p>
            <a:pPr marL="0" indent="0" algn="ctr">
              <a:buNone/>
            </a:pPr>
            <a:r>
              <a:rPr lang="en-US" sz="1400" b="1" dirty="0">
                <a:solidFill>
                  <a:srgbClr val="FFFFFF"/>
                </a:solidFill>
                <a:latin typeface="BIZ UDPゴシック" panose="020B0400000000000000" pitchFamily="50" charset="-128"/>
                <a:ea typeface="BIZ UDPゴシック" panose="020B0400000000000000" pitchFamily="50" charset="-128"/>
                <a:cs typeface="Arial" pitchFamily="34" charset="-120"/>
              </a:rPr>
              <a:t>3</a:t>
            </a:r>
            <a:endParaRPr lang="en-US" sz="1400" dirty="0">
              <a:latin typeface="BIZ UDPゴシック" panose="020B0400000000000000" pitchFamily="50" charset="-128"/>
              <a:ea typeface="BIZ UDPゴシック" panose="020B0400000000000000" pitchFamily="50" charset="-128"/>
            </a:endParaRPr>
          </a:p>
        </p:txBody>
      </p:sp>
      <p:sp>
        <p:nvSpPr>
          <p:cNvPr id="47" name="Text 17">
            <a:extLst>
              <a:ext uri="{FF2B5EF4-FFF2-40B4-BE49-F238E27FC236}">
                <a16:creationId xmlns:a16="http://schemas.microsoft.com/office/drawing/2014/main" id="{191F89B8-0772-E987-44E5-9631E4B9A527}"/>
              </a:ext>
            </a:extLst>
          </p:cNvPr>
          <p:cNvSpPr/>
          <p:nvPr/>
        </p:nvSpPr>
        <p:spPr>
          <a:xfrm>
            <a:off x="7812024" y="3291840"/>
            <a:ext cx="2191512" cy="822960"/>
          </a:xfrm>
          <a:prstGeom prst="rect">
            <a:avLst/>
          </a:prstGeom>
          <a:noFill/>
          <a:ln/>
        </p:spPr>
        <p:txBody>
          <a:bodyPr wrap="square" rtlCol="0" anchor="ctr"/>
          <a:lstStyle/>
          <a:p>
            <a:pPr marL="0" indent="0">
              <a:buNone/>
            </a:pPr>
            <a:r>
              <a:rPr lang="en-US" sz="1300" b="1" dirty="0">
                <a:solidFill>
                  <a:srgbClr val="26282F"/>
                </a:solidFill>
                <a:latin typeface="BIZ UDPゴシック" panose="020B0400000000000000" pitchFamily="50" charset="-128"/>
                <a:ea typeface="BIZ UDPゴシック" panose="020B0400000000000000" pitchFamily="50" charset="-128"/>
                <a:cs typeface="Arial" pitchFamily="34" charset="-120"/>
              </a:rPr>
              <a:t>応募対象となる取組例</a:t>
            </a:r>
            <a:endParaRPr lang="en-US" sz="1300" dirty="0">
              <a:latin typeface="BIZ UDPゴシック" panose="020B0400000000000000" pitchFamily="50" charset="-128"/>
              <a:ea typeface="BIZ UDPゴシック" panose="020B0400000000000000" pitchFamily="50" charset="-128"/>
            </a:endParaRPr>
          </a:p>
        </p:txBody>
      </p:sp>
      <p:sp>
        <p:nvSpPr>
          <p:cNvPr id="52" name="Shape 22">
            <a:extLst>
              <a:ext uri="{FF2B5EF4-FFF2-40B4-BE49-F238E27FC236}">
                <a16:creationId xmlns:a16="http://schemas.microsoft.com/office/drawing/2014/main" id="{FB908621-0AD5-D887-A2BA-20BA9B71FF53}"/>
              </a:ext>
            </a:extLst>
          </p:cNvPr>
          <p:cNvSpPr/>
          <p:nvPr/>
        </p:nvSpPr>
        <p:spPr>
          <a:xfrm>
            <a:off x="2329847" y="4279392"/>
            <a:ext cx="3014472" cy="822960"/>
          </a:xfrm>
          <a:prstGeom prst="roundRect">
            <a:avLst>
              <a:gd name="adj" fmla="val 8889"/>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3" name="Shape 23">
            <a:extLst>
              <a:ext uri="{FF2B5EF4-FFF2-40B4-BE49-F238E27FC236}">
                <a16:creationId xmlns:a16="http://schemas.microsoft.com/office/drawing/2014/main" id="{FE5C85DC-2D00-9BCF-27D5-83CD86DDC7AA}"/>
              </a:ext>
            </a:extLst>
          </p:cNvPr>
          <p:cNvSpPr/>
          <p:nvPr/>
        </p:nvSpPr>
        <p:spPr>
          <a:xfrm>
            <a:off x="2494439" y="4443984"/>
            <a:ext cx="411480" cy="41148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4" name="Text 24">
            <a:extLst>
              <a:ext uri="{FF2B5EF4-FFF2-40B4-BE49-F238E27FC236}">
                <a16:creationId xmlns:a16="http://schemas.microsoft.com/office/drawing/2014/main" id="{C38191EE-B919-80D1-7A67-41DBB84CAEF0}"/>
              </a:ext>
            </a:extLst>
          </p:cNvPr>
          <p:cNvSpPr/>
          <p:nvPr/>
        </p:nvSpPr>
        <p:spPr>
          <a:xfrm>
            <a:off x="2494439" y="4443984"/>
            <a:ext cx="411480" cy="411480"/>
          </a:xfrm>
          <a:prstGeom prst="rect">
            <a:avLst/>
          </a:prstGeom>
          <a:noFill/>
          <a:ln/>
        </p:spPr>
        <p:txBody>
          <a:bodyPr wrap="square" rtlCol="0" anchor="ctr"/>
          <a:lstStyle/>
          <a:p>
            <a:pPr marL="0" indent="0" algn="ctr">
              <a:buNone/>
            </a:pPr>
            <a:r>
              <a:rPr lang="en-US" sz="1400" b="1" dirty="0">
                <a:solidFill>
                  <a:srgbClr val="FFFFFF"/>
                </a:solidFill>
                <a:latin typeface="BIZ UDPゴシック" panose="020B0400000000000000" pitchFamily="50" charset="-128"/>
                <a:ea typeface="BIZ UDPゴシック" panose="020B0400000000000000" pitchFamily="50" charset="-128"/>
                <a:cs typeface="Arial" pitchFamily="34" charset="-120"/>
              </a:rPr>
              <a:t>4</a:t>
            </a:r>
            <a:endParaRPr lang="en-US" sz="1400" dirty="0">
              <a:latin typeface="BIZ UDPゴシック" panose="020B0400000000000000" pitchFamily="50" charset="-128"/>
              <a:ea typeface="BIZ UDPゴシック" panose="020B0400000000000000" pitchFamily="50" charset="-128"/>
            </a:endParaRPr>
          </a:p>
        </p:txBody>
      </p:sp>
      <p:sp>
        <p:nvSpPr>
          <p:cNvPr id="55" name="Text 25">
            <a:extLst>
              <a:ext uri="{FF2B5EF4-FFF2-40B4-BE49-F238E27FC236}">
                <a16:creationId xmlns:a16="http://schemas.microsoft.com/office/drawing/2014/main" id="{77AB7FA4-6242-7774-980E-B6FB873652BD}"/>
              </a:ext>
            </a:extLst>
          </p:cNvPr>
          <p:cNvSpPr/>
          <p:nvPr/>
        </p:nvSpPr>
        <p:spPr>
          <a:xfrm>
            <a:off x="3015647" y="4279392"/>
            <a:ext cx="2191512" cy="822960"/>
          </a:xfrm>
          <a:prstGeom prst="rect">
            <a:avLst/>
          </a:prstGeom>
          <a:noFill/>
          <a:ln/>
        </p:spPr>
        <p:txBody>
          <a:bodyPr wrap="square" rtlCol="0" anchor="ctr"/>
          <a:lstStyle/>
          <a:p>
            <a:pPr marL="0" indent="0">
              <a:buNone/>
            </a:pPr>
            <a:r>
              <a:rPr lang="en-US" sz="1300" b="1" dirty="0">
                <a:solidFill>
                  <a:srgbClr val="26282F"/>
                </a:solidFill>
                <a:latin typeface="BIZ UDPゴシック" panose="020B0400000000000000" pitchFamily="50" charset="-128"/>
                <a:ea typeface="BIZ UDPゴシック" panose="020B0400000000000000" pitchFamily="50" charset="-128"/>
                <a:cs typeface="Arial" pitchFamily="34" charset="-120"/>
              </a:rPr>
              <a:t>記入のポイント</a:t>
            </a:r>
            <a:endParaRPr lang="en-US" sz="1300" dirty="0">
              <a:latin typeface="BIZ UDPゴシック" panose="020B0400000000000000" pitchFamily="50" charset="-128"/>
              <a:ea typeface="BIZ UDPゴシック" panose="020B0400000000000000" pitchFamily="50" charset="-128"/>
            </a:endParaRPr>
          </a:p>
        </p:txBody>
      </p:sp>
      <p:sp>
        <p:nvSpPr>
          <p:cNvPr id="56" name="Shape 26">
            <a:extLst>
              <a:ext uri="{FF2B5EF4-FFF2-40B4-BE49-F238E27FC236}">
                <a16:creationId xmlns:a16="http://schemas.microsoft.com/office/drawing/2014/main" id="{07B431ED-7BD7-40F9-9E9E-55A4A74703CB}"/>
              </a:ext>
            </a:extLst>
          </p:cNvPr>
          <p:cNvSpPr/>
          <p:nvPr/>
        </p:nvSpPr>
        <p:spPr>
          <a:xfrm>
            <a:off x="5618639" y="4279392"/>
            <a:ext cx="3014472" cy="822960"/>
          </a:xfrm>
          <a:prstGeom prst="roundRect">
            <a:avLst>
              <a:gd name="adj" fmla="val 8889"/>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7" name="Shape 27">
            <a:extLst>
              <a:ext uri="{FF2B5EF4-FFF2-40B4-BE49-F238E27FC236}">
                <a16:creationId xmlns:a16="http://schemas.microsoft.com/office/drawing/2014/main" id="{75A8AA90-4DD8-AD8D-2FEA-0019D8466FAF}"/>
              </a:ext>
            </a:extLst>
          </p:cNvPr>
          <p:cNvSpPr/>
          <p:nvPr/>
        </p:nvSpPr>
        <p:spPr>
          <a:xfrm>
            <a:off x="5783231" y="4443984"/>
            <a:ext cx="411480" cy="41148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8" name="Text 28">
            <a:extLst>
              <a:ext uri="{FF2B5EF4-FFF2-40B4-BE49-F238E27FC236}">
                <a16:creationId xmlns:a16="http://schemas.microsoft.com/office/drawing/2014/main" id="{5590C92A-5F43-E704-1D8F-BBC4144158C9}"/>
              </a:ext>
            </a:extLst>
          </p:cNvPr>
          <p:cNvSpPr/>
          <p:nvPr/>
        </p:nvSpPr>
        <p:spPr>
          <a:xfrm>
            <a:off x="5783231" y="4443984"/>
            <a:ext cx="411480" cy="411480"/>
          </a:xfrm>
          <a:prstGeom prst="rect">
            <a:avLst/>
          </a:prstGeom>
          <a:noFill/>
          <a:ln/>
        </p:spPr>
        <p:txBody>
          <a:bodyPr wrap="square" rtlCol="0" anchor="ctr"/>
          <a:lstStyle/>
          <a:p>
            <a:pPr marL="0" indent="0" algn="ctr">
              <a:buNone/>
            </a:pPr>
            <a:r>
              <a:rPr lang="en-US" sz="1400" b="1" dirty="0">
                <a:solidFill>
                  <a:srgbClr val="FFFFFF"/>
                </a:solidFill>
                <a:latin typeface="BIZ UDPゴシック" panose="020B0400000000000000" pitchFamily="50" charset="-128"/>
                <a:ea typeface="BIZ UDPゴシック" panose="020B0400000000000000" pitchFamily="50" charset="-128"/>
                <a:cs typeface="Arial" pitchFamily="34" charset="-120"/>
              </a:rPr>
              <a:t>5</a:t>
            </a:r>
            <a:endParaRPr lang="en-US" sz="1400" dirty="0">
              <a:latin typeface="BIZ UDPゴシック" panose="020B0400000000000000" pitchFamily="50" charset="-128"/>
              <a:ea typeface="BIZ UDPゴシック" panose="020B0400000000000000" pitchFamily="50" charset="-128"/>
            </a:endParaRPr>
          </a:p>
        </p:txBody>
      </p:sp>
      <p:sp>
        <p:nvSpPr>
          <p:cNvPr id="59" name="Text 29">
            <a:extLst>
              <a:ext uri="{FF2B5EF4-FFF2-40B4-BE49-F238E27FC236}">
                <a16:creationId xmlns:a16="http://schemas.microsoft.com/office/drawing/2014/main" id="{0EC8053A-30D1-1828-E4C0-A587BD9DB043}"/>
              </a:ext>
            </a:extLst>
          </p:cNvPr>
          <p:cNvSpPr/>
          <p:nvPr/>
        </p:nvSpPr>
        <p:spPr>
          <a:xfrm>
            <a:off x="6304439" y="4279392"/>
            <a:ext cx="2191512" cy="822960"/>
          </a:xfrm>
          <a:prstGeom prst="rect">
            <a:avLst/>
          </a:prstGeom>
          <a:noFill/>
          <a:ln/>
        </p:spPr>
        <p:txBody>
          <a:bodyPr wrap="square" rtlCol="0" anchor="ctr"/>
          <a:lstStyle/>
          <a:p>
            <a:pPr marL="0" indent="0">
              <a:buNone/>
            </a:pPr>
            <a:r>
              <a:rPr lang="en-US" sz="1300" b="1" dirty="0">
                <a:solidFill>
                  <a:srgbClr val="26282F"/>
                </a:solidFill>
                <a:latin typeface="BIZ UDPゴシック" panose="020B0400000000000000" pitchFamily="50" charset="-128"/>
                <a:ea typeface="BIZ UDPゴシック" panose="020B0400000000000000" pitchFamily="50" charset="-128"/>
                <a:cs typeface="Arial" pitchFamily="34" charset="-120"/>
              </a:rPr>
              <a:t>FAQ</a:t>
            </a:r>
            <a:endParaRPr lang="en-US" sz="13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483096" y="201168"/>
            <a:ext cx="365760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B7280"/>
                </a:solidFill>
                <a:effectLst/>
                <a:uLnTx/>
                <a:uFillTx/>
                <a:latin typeface="BIZ UDPゴシック" panose="020B0400000000000000" pitchFamily="50" charset="-128"/>
                <a:ea typeface="BIZ UDPゴシック" panose="020B0400000000000000" pitchFamily="50" charset="-128"/>
              </a:rPr>
              <a:t>厚生労働省「上手な医療のかかり方」プロジェクト</a:t>
            </a:r>
            <a:endParaRPr kumimoji="0" lang="en-US" sz="9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 name="Text 1"/>
          <p:cNvSpPr/>
          <p:nvPr/>
        </p:nvSpPr>
        <p:spPr>
          <a:xfrm>
            <a:off x="9866376" y="7150608"/>
            <a:ext cx="750374" cy="31235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B7280"/>
                </a:solidFill>
                <a:effectLst/>
                <a:uLnTx/>
                <a:uFillTx/>
                <a:latin typeface="BIZ UDPゴシック" panose="020B0400000000000000" pitchFamily="50" charset="-128"/>
                <a:ea typeface="BIZ UDPゴシック" panose="020B0400000000000000" pitchFamily="50" charset="-128"/>
              </a:rPr>
              <a:t>3 / 11</a:t>
            </a:r>
            <a:endParaRPr kumimoji="0" lang="en-US" sz="9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4" name="Shape 2"/>
          <p:cNvSpPr/>
          <p:nvPr/>
        </p:nvSpPr>
        <p:spPr>
          <a:xfrm>
            <a:off x="548640" y="502920"/>
            <a:ext cx="566928" cy="566928"/>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5" name="Text 3"/>
          <p:cNvSpPr/>
          <p:nvPr/>
        </p:nvSpPr>
        <p:spPr>
          <a:xfrm>
            <a:off x="548640" y="502920"/>
            <a:ext cx="566928" cy="56692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BIZ UDPゴシック" panose="020B0400000000000000" pitchFamily="50" charset="-128"/>
                <a:ea typeface="BIZ UDPゴシック" panose="020B0400000000000000" pitchFamily="50" charset="-128"/>
                <a:cs typeface="Arial" pitchFamily="34" charset="-120"/>
              </a:rPr>
              <a:t>1</a:t>
            </a:r>
            <a:endParaRPr kumimoji="0" lang="en-US" sz="2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6" name="Text 4"/>
          <p:cNvSpPr/>
          <p:nvPr/>
        </p:nvSpPr>
        <p:spPr>
          <a:xfrm>
            <a:off x="1280160" y="457200"/>
            <a:ext cx="777240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アワード概要・応募対象</a:t>
            </a:r>
            <a:endParaRPr kumimoji="0" lang="en-US" sz="26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8" name="Shape 6"/>
          <p:cNvSpPr/>
          <p:nvPr/>
        </p:nvSpPr>
        <p:spPr>
          <a:xfrm>
            <a:off x="256032" y="1720851"/>
            <a:ext cx="5943600" cy="530352"/>
          </a:xfrm>
          <a:prstGeom prst="roundRect">
            <a:avLst>
              <a:gd name="adj" fmla="val 13793"/>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9" name="Text 7"/>
          <p:cNvSpPr/>
          <p:nvPr/>
        </p:nvSpPr>
        <p:spPr>
          <a:xfrm>
            <a:off x="438912" y="1720851"/>
            <a:ext cx="155448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主催</a:t>
            </a:r>
            <a:endParaRPr kumimoji="0" lang="en-US" sz="11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0" name="Text 8"/>
          <p:cNvSpPr/>
          <p:nvPr/>
        </p:nvSpPr>
        <p:spPr>
          <a:xfrm>
            <a:off x="2039112" y="1720851"/>
            <a:ext cx="397764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厚生労働省（「上手な医療のかかり方」プロジェクト）</a:t>
            </a:r>
            <a:endParaRPr kumimoji="0" 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1" name="Shape 9"/>
          <p:cNvSpPr/>
          <p:nvPr/>
        </p:nvSpPr>
        <p:spPr>
          <a:xfrm>
            <a:off x="256032" y="2324355"/>
            <a:ext cx="5943600" cy="530352"/>
          </a:xfrm>
          <a:prstGeom prst="roundRect">
            <a:avLst>
              <a:gd name="adj" fmla="val 13793"/>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2" name="Text 10"/>
          <p:cNvSpPr/>
          <p:nvPr/>
        </p:nvSpPr>
        <p:spPr>
          <a:xfrm>
            <a:off x="438912" y="2324355"/>
            <a:ext cx="155448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目的</a:t>
            </a:r>
            <a:endParaRPr kumimoji="0" lang="en-US" sz="11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3" name="Text 11"/>
          <p:cNvSpPr/>
          <p:nvPr/>
        </p:nvSpPr>
        <p:spPr>
          <a:xfrm>
            <a:off x="2039112" y="2324355"/>
            <a:ext cx="397764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医療のかかり方の改善に資する優れた取組を表彰し、広く発信</a:t>
            </a:r>
            <a:endParaRPr kumimoji="0" 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4" name="Shape 12"/>
          <p:cNvSpPr/>
          <p:nvPr/>
        </p:nvSpPr>
        <p:spPr>
          <a:xfrm>
            <a:off x="256032" y="2927859"/>
            <a:ext cx="5943600" cy="530352"/>
          </a:xfrm>
          <a:prstGeom prst="roundRect">
            <a:avLst>
              <a:gd name="adj" fmla="val 13793"/>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5" name="Text 13"/>
          <p:cNvSpPr/>
          <p:nvPr/>
        </p:nvSpPr>
        <p:spPr>
          <a:xfrm>
            <a:off x="438912" y="2927859"/>
            <a:ext cx="155448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応募受付期間</a:t>
            </a:r>
            <a:endParaRPr kumimoji="0" lang="en-US" sz="11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6" name="Text 14"/>
          <p:cNvSpPr/>
          <p:nvPr/>
        </p:nvSpPr>
        <p:spPr>
          <a:xfrm>
            <a:off x="2039112" y="2927859"/>
            <a:ext cx="397764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令和8年8月3日（月）～令和8年11月30日（月）</a:t>
            </a:r>
            <a:endParaRPr kumimoji="0" 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7" name="Shape 15"/>
          <p:cNvSpPr/>
          <p:nvPr/>
        </p:nvSpPr>
        <p:spPr>
          <a:xfrm>
            <a:off x="256032" y="3531363"/>
            <a:ext cx="5943600" cy="530352"/>
          </a:xfrm>
          <a:prstGeom prst="roundRect">
            <a:avLst>
              <a:gd name="adj" fmla="val 13793"/>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8" name="Text 16"/>
          <p:cNvSpPr/>
          <p:nvPr/>
        </p:nvSpPr>
        <p:spPr>
          <a:xfrm>
            <a:off x="438912" y="3531363"/>
            <a:ext cx="155448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表彰発表</a:t>
            </a:r>
            <a:endParaRPr kumimoji="0" lang="en-US" sz="11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19" name="Text 17"/>
          <p:cNvSpPr/>
          <p:nvPr/>
        </p:nvSpPr>
        <p:spPr>
          <a:xfrm>
            <a:off x="2039112" y="3531363"/>
            <a:ext cx="397764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令和9年2月予定（表彰式イベントを検討中）</a:t>
            </a:r>
            <a:endParaRPr kumimoji="0" 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20" name="Shape 18"/>
          <p:cNvSpPr/>
          <p:nvPr/>
        </p:nvSpPr>
        <p:spPr>
          <a:xfrm>
            <a:off x="256032" y="4134867"/>
            <a:ext cx="5943600" cy="530352"/>
          </a:xfrm>
          <a:prstGeom prst="roundRect">
            <a:avLst>
              <a:gd name="adj" fmla="val 13793"/>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21" name="Text 19"/>
          <p:cNvSpPr/>
          <p:nvPr/>
        </p:nvSpPr>
        <p:spPr>
          <a:xfrm>
            <a:off x="438912" y="4134867"/>
            <a:ext cx="155448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応募方法</a:t>
            </a:r>
            <a:endParaRPr kumimoji="0" lang="en-US" sz="11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22" name="Text 20"/>
          <p:cNvSpPr/>
          <p:nvPr/>
        </p:nvSpPr>
        <p:spPr>
          <a:xfrm>
            <a:off x="2039112" y="4134867"/>
            <a:ext cx="3977640" cy="5303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運営事務局へメールにて提出</a:t>
            </a:r>
            <a:endParaRPr kumimoji="0" 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23" name="Shape 21"/>
          <p:cNvSpPr/>
          <p:nvPr/>
        </p:nvSpPr>
        <p:spPr>
          <a:xfrm>
            <a:off x="256032" y="4848099"/>
            <a:ext cx="5943600" cy="914400"/>
          </a:xfrm>
          <a:prstGeom prst="roundRect">
            <a:avLst>
              <a:gd name="adj" fmla="val 8000"/>
            </a:avLst>
          </a:prstGeom>
          <a:solidFill>
            <a:srgbClr val="FFF6F4"/>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pic>
        <p:nvPicPr>
          <p:cNvPr id="24" name="Image 0" descr="preencoded.png"/>
          <p:cNvPicPr>
            <a:picLocks noChangeAspect="1"/>
          </p:cNvPicPr>
          <p:nvPr/>
        </p:nvPicPr>
        <p:blipFill>
          <a:blip r:embed="rId3"/>
          <a:stretch>
            <a:fillRect/>
          </a:stretch>
        </p:blipFill>
        <p:spPr>
          <a:xfrm>
            <a:off x="438912" y="5030979"/>
            <a:ext cx="457200" cy="457200"/>
          </a:xfrm>
          <a:prstGeom prst="rect">
            <a:avLst/>
          </a:prstGeom>
        </p:spPr>
      </p:pic>
      <p:sp>
        <p:nvSpPr>
          <p:cNvPr id="25" name="Text 22"/>
          <p:cNvSpPr/>
          <p:nvPr/>
        </p:nvSpPr>
        <p:spPr>
          <a:xfrm>
            <a:off x="1033272" y="4848099"/>
            <a:ext cx="4983480" cy="9144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医師の働き方改革等を背景に、多様な主体の優良な取組を共有し、認知向上につなげることを目指しています。</a:t>
            </a:r>
            <a:endParaRPr kumimoji="0" 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26" name="Shape 23"/>
          <p:cNvSpPr/>
          <p:nvPr/>
        </p:nvSpPr>
        <p:spPr>
          <a:xfrm>
            <a:off x="6766560" y="1693824"/>
            <a:ext cx="1595628" cy="1408096"/>
          </a:xfrm>
          <a:prstGeom prst="roundRect">
            <a:avLst>
              <a:gd name="adj" fmla="val 5926"/>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27" name="Shape 24"/>
          <p:cNvSpPr/>
          <p:nvPr/>
        </p:nvSpPr>
        <p:spPr>
          <a:xfrm>
            <a:off x="6940296" y="2280793"/>
            <a:ext cx="512064" cy="476583"/>
          </a:xfrm>
          <a:prstGeom prst="ellipse">
            <a:avLst/>
          </a:prstGeom>
          <a:solidFill>
            <a:srgbClr val="EAF0F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pic>
        <p:nvPicPr>
          <p:cNvPr id="28" name="Image 1" descr="preencoded.png"/>
          <p:cNvPicPr>
            <a:picLocks noChangeAspect="1"/>
          </p:cNvPicPr>
          <p:nvPr/>
        </p:nvPicPr>
        <p:blipFill>
          <a:blip r:embed="rId4"/>
          <a:stretch>
            <a:fillRect/>
          </a:stretch>
        </p:blipFill>
        <p:spPr>
          <a:xfrm>
            <a:off x="7040880" y="2381377"/>
            <a:ext cx="310896" cy="289354"/>
          </a:xfrm>
          <a:prstGeom prst="rect">
            <a:avLst/>
          </a:prstGeom>
        </p:spPr>
      </p:pic>
      <p:sp>
        <p:nvSpPr>
          <p:cNvPr id="29" name="Text 25"/>
          <p:cNvSpPr/>
          <p:nvPr/>
        </p:nvSpPr>
        <p:spPr>
          <a:xfrm>
            <a:off x="7040880" y="1803552"/>
            <a:ext cx="1115892" cy="391479"/>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企業・保険者</a:t>
            </a:r>
            <a:endParaRPr kumimoji="0" 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0" name="Text 26"/>
          <p:cNvSpPr/>
          <p:nvPr/>
        </p:nvSpPr>
        <p:spPr>
          <a:xfrm>
            <a:off x="7498080" y="2300273"/>
            <a:ext cx="800100" cy="510625"/>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一般企業、保険者等</a:t>
            </a:r>
            <a:endParaRPr kumimoji="0" lang="en-US" sz="9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1" name="Shape 27"/>
          <p:cNvSpPr/>
          <p:nvPr/>
        </p:nvSpPr>
        <p:spPr>
          <a:xfrm>
            <a:off x="8545068" y="1693824"/>
            <a:ext cx="1595628" cy="1408096"/>
          </a:xfrm>
          <a:prstGeom prst="roundRect">
            <a:avLst>
              <a:gd name="adj" fmla="val 5926"/>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2" name="Shape 28"/>
          <p:cNvSpPr/>
          <p:nvPr/>
        </p:nvSpPr>
        <p:spPr>
          <a:xfrm>
            <a:off x="8691372" y="2257312"/>
            <a:ext cx="512064" cy="476583"/>
          </a:xfrm>
          <a:prstGeom prst="ellipse">
            <a:avLst/>
          </a:prstGeom>
          <a:solidFill>
            <a:srgbClr val="EAF0F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pic>
        <p:nvPicPr>
          <p:cNvPr id="33" name="Image 2" descr="preencoded.png"/>
          <p:cNvPicPr>
            <a:picLocks noChangeAspect="1"/>
          </p:cNvPicPr>
          <p:nvPr/>
        </p:nvPicPr>
        <p:blipFill>
          <a:blip r:embed="rId5"/>
          <a:stretch>
            <a:fillRect/>
          </a:stretch>
        </p:blipFill>
        <p:spPr>
          <a:xfrm>
            <a:off x="8791956" y="2357896"/>
            <a:ext cx="310896" cy="289354"/>
          </a:xfrm>
          <a:prstGeom prst="rect">
            <a:avLst/>
          </a:prstGeom>
        </p:spPr>
      </p:pic>
      <p:sp>
        <p:nvSpPr>
          <p:cNvPr id="34" name="Text 29"/>
          <p:cNvSpPr/>
          <p:nvPr/>
        </p:nvSpPr>
        <p:spPr>
          <a:xfrm>
            <a:off x="8791956" y="1803552"/>
            <a:ext cx="1211580" cy="391479"/>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医療関係者</a:t>
            </a:r>
            <a:endParaRPr kumimoji="0" 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5" name="Text 30"/>
          <p:cNvSpPr/>
          <p:nvPr/>
        </p:nvSpPr>
        <p:spPr>
          <a:xfrm>
            <a:off x="9203436" y="2260752"/>
            <a:ext cx="937260" cy="510625"/>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病院、診療所、医師会等</a:t>
            </a:r>
            <a:endParaRPr kumimoji="0" lang="en-US" sz="9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6" name="Shape 31"/>
          <p:cNvSpPr/>
          <p:nvPr/>
        </p:nvSpPr>
        <p:spPr>
          <a:xfrm>
            <a:off x="6766560" y="3270880"/>
            <a:ext cx="1595628" cy="1408096"/>
          </a:xfrm>
          <a:prstGeom prst="roundRect">
            <a:avLst>
              <a:gd name="adj" fmla="val 5926"/>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7" name="Shape 32"/>
          <p:cNvSpPr/>
          <p:nvPr/>
        </p:nvSpPr>
        <p:spPr>
          <a:xfrm>
            <a:off x="6912864" y="3866736"/>
            <a:ext cx="512064" cy="476583"/>
          </a:xfrm>
          <a:prstGeom prst="ellipse">
            <a:avLst/>
          </a:prstGeom>
          <a:solidFill>
            <a:srgbClr val="EAF0F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pic>
        <p:nvPicPr>
          <p:cNvPr id="38" name="Image 3" descr="preencoded.png"/>
          <p:cNvPicPr>
            <a:picLocks noChangeAspect="1"/>
          </p:cNvPicPr>
          <p:nvPr/>
        </p:nvPicPr>
        <p:blipFill>
          <a:blip r:embed="rId6"/>
          <a:stretch>
            <a:fillRect/>
          </a:stretch>
        </p:blipFill>
        <p:spPr>
          <a:xfrm>
            <a:off x="7013448" y="3967320"/>
            <a:ext cx="310896" cy="289354"/>
          </a:xfrm>
          <a:prstGeom prst="rect">
            <a:avLst/>
          </a:prstGeom>
        </p:spPr>
      </p:pic>
      <p:sp>
        <p:nvSpPr>
          <p:cNvPr id="39" name="Text 33"/>
          <p:cNvSpPr/>
          <p:nvPr/>
        </p:nvSpPr>
        <p:spPr>
          <a:xfrm>
            <a:off x="7169544" y="3380608"/>
            <a:ext cx="793020" cy="391479"/>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民間団体</a:t>
            </a:r>
            <a:endParaRPr kumimoji="0" 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40" name="Text 34"/>
          <p:cNvSpPr/>
          <p:nvPr/>
        </p:nvSpPr>
        <p:spPr>
          <a:xfrm>
            <a:off x="7543800" y="3837808"/>
            <a:ext cx="681228" cy="510625"/>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市民団体など</a:t>
            </a:r>
            <a:endParaRPr kumimoji="0" lang="en-US" sz="9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41" name="Shape 35"/>
          <p:cNvSpPr/>
          <p:nvPr/>
        </p:nvSpPr>
        <p:spPr>
          <a:xfrm>
            <a:off x="8545068" y="3270880"/>
            <a:ext cx="1595628" cy="1408096"/>
          </a:xfrm>
          <a:prstGeom prst="roundRect">
            <a:avLst>
              <a:gd name="adj" fmla="val 5926"/>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42" name="Shape 36"/>
          <p:cNvSpPr/>
          <p:nvPr/>
        </p:nvSpPr>
        <p:spPr>
          <a:xfrm>
            <a:off x="8691372" y="3882920"/>
            <a:ext cx="512064" cy="476583"/>
          </a:xfrm>
          <a:prstGeom prst="ellipse">
            <a:avLst/>
          </a:prstGeom>
          <a:solidFill>
            <a:srgbClr val="EAF0F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pic>
        <p:nvPicPr>
          <p:cNvPr id="43" name="Image 4" descr="preencoded.png"/>
          <p:cNvPicPr>
            <a:picLocks noChangeAspect="1"/>
          </p:cNvPicPr>
          <p:nvPr/>
        </p:nvPicPr>
        <p:blipFill>
          <a:blip r:embed="rId7"/>
          <a:stretch>
            <a:fillRect/>
          </a:stretch>
        </p:blipFill>
        <p:spPr>
          <a:xfrm>
            <a:off x="8791956" y="3983504"/>
            <a:ext cx="310896" cy="289354"/>
          </a:xfrm>
          <a:prstGeom prst="rect">
            <a:avLst/>
          </a:prstGeom>
        </p:spPr>
      </p:pic>
      <p:sp>
        <p:nvSpPr>
          <p:cNvPr id="44" name="Text 37"/>
          <p:cNvSpPr/>
          <p:nvPr/>
        </p:nvSpPr>
        <p:spPr>
          <a:xfrm>
            <a:off x="8691372" y="3380608"/>
            <a:ext cx="1312164" cy="391479"/>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自治体</a:t>
            </a:r>
            <a:endParaRPr kumimoji="0" lang="en-US" sz="11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45" name="Text 38"/>
          <p:cNvSpPr/>
          <p:nvPr/>
        </p:nvSpPr>
        <p:spPr>
          <a:xfrm>
            <a:off x="9139428" y="3845900"/>
            <a:ext cx="864108" cy="510625"/>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err="1">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都道府県</a:t>
            </a:r>
            <a:r>
              <a:rPr kumimoji="0" lang="en-US" sz="950" b="0" i="0" u="none" strike="noStrike" kern="1200" cap="none" spc="0" normalizeH="0" baseline="0" noProof="0" dirty="0">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err="1">
                <a:ln>
                  <a:noFill/>
                </a:ln>
                <a:solidFill>
                  <a:srgbClr val="26282F"/>
                </a:solidFill>
                <a:effectLst/>
                <a:uLnTx/>
                <a:uFillTx/>
                <a:latin typeface="BIZ UDPゴシック" panose="020B0400000000000000" pitchFamily="50" charset="-128"/>
                <a:ea typeface="BIZ UDPゴシック" panose="020B0400000000000000" pitchFamily="50" charset="-128"/>
                <a:cs typeface="Arial" pitchFamily="34" charset="-120"/>
              </a:rPr>
              <a:t>市町村</a:t>
            </a:r>
            <a:endParaRPr kumimoji="0" lang="en-US" sz="9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46" name="Shape 39"/>
          <p:cNvSpPr/>
          <p:nvPr/>
        </p:nvSpPr>
        <p:spPr>
          <a:xfrm>
            <a:off x="6766560" y="4848099"/>
            <a:ext cx="3374136" cy="868680"/>
          </a:xfrm>
          <a:prstGeom prst="roundRect">
            <a:avLst>
              <a:gd name="adj" fmla="val 8421"/>
            </a:avLst>
          </a:prstGeom>
          <a:solidFill>
            <a:srgbClr val="EAF0FB"/>
          </a:solidFill>
          <a:ln w="12700">
            <a:solidFill>
              <a:srgbClr val="E3E8F0"/>
            </a:solidFill>
            <a:prstDash val="solid"/>
          </a:ln>
          <a:effectLst>
            <a:outerShdw blurRad="88900" dist="25400" dir="5400000" algn="bl" rotWithShape="0">
              <a:srgbClr val="1E2761">
                <a:alpha val="10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pic>
        <p:nvPicPr>
          <p:cNvPr id="47" name="Image 5" descr="preencoded.png"/>
          <p:cNvPicPr>
            <a:picLocks noChangeAspect="1"/>
          </p:cNvPicPr>
          <p:nvPr/>
        </p:nvPicPr>
        <p:blipFill>
          <a:blip r:embed="rId8"/>
          <a:stretch>
            <a:fillRect/>
          </a:stretch>
        </p:blipFill>
        <p:spPr>
          <a:xfrm>
            <a:off x="6931152" y="5030979"/>
            <a:ext cx="411480" cy="411480"/>
          </a:xfrm>
          <a:prstGeom prst="rect">
            <a:avLst/>
          </a:prstGeom>
        </p:spPr>
      </p:pic>
      <p:sp>
        <p:nvSpPr>
          <p:cNvPr id="48" name="Text 40"/>
          <p:cNvSpPr/>
          <p:nvPr/>
        </p:nvSpPr>
        <p:spPr>
          <a:xfrm>
            <a:off x="7452360" y="4921251"/>
            <a:ext cx="2505456" cy="7315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1E2761"/>
                </a:solidFill>
                <a:effectLst/>
                <a:uLnTx/>
                <a:uFillTx/>
                <a:latin typeface="BIZ UDPゴシック" panose="020B0400000000000000" pitchFamily="50" charset="-128"/>
                <a:ea typeface="BIZ UDPゴシック" panose="020B0400000000000000" pitchFamily="50" charset="-128"/>
                <a:cs typeface="Arial" pitchFamily="34" charset="-120"/>
              </a:rPr>
              <a:t>複数団体の連名応募も可能です。該当しない場合もまずは事務局へご相談ください。</a:t>
            </a:r>
            <a:endParaRPr kumimoji="0" lang="en-US" sz="10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49" name="Text 5">
            <a:extLst>
              <a:ext uri="{FF2B5EF4-FFF2-40B4-BE49-F238E27FC236}">
                <a16:creationId xmlns:a16="http://schemas.microsoft.com/office/drawing/2014/main" id="{B7C551DA-CB2B-0585-F526-2A9453F6BE85}"/>
              </a:ext>
            </a:extLst>
          </p:cNvPr>
          <p:cNvSpPr/>
          <p:nvPr/>
        </p:nvSpPr>
        <p:spPr>
          <a:xfrm>
            <a:off x="256032" y="1300632"/>
            <a:ext cx="173736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300" dirty="0">
                <a:solidFill>
                  <a:srgbClr val="6B7280"/>
                </a:solidFill>
                <a:latin typeface="BIZ UDPゴシック" panose="020B0400000000000000" pitchFamily="50" charset="-128"/>
                <a:ea typeface="BIZ UDPゴシック" panose="020B0400000000000000" pitchFamily="50" charset="-128"/>
                <a:cs typeface="Arial" pitchFamily="34" charset="-120"/>
              </a:rPr>
              <a:t>アワード概要</a:t>
            </a:r>
            <a:endParaRPr kumimoji="0" lang="en-US" sz="13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50" name="Text 5">
            <a:extLst>
              <a:ext uri="{FF2B5EF4-FFF2-40B4-BE49-F238E27FC236}">
                <a16:creationId xmlns:a16="http://schemas.microsoft.com/office/drawing/2014/main" id="{794D9ECE-CF56-6721-397E-75682B0869D5}"/>
              </a:ext>
            </a:extLst>
          </p:cNvPr>
          <p:cNvSpPr/>
          <p:nvPr/>
        </p:nvSpPr>
        <p:spPr>
          <a:xfrm>
            <a:off x="6695694" y="1300632"/>
            <a:ext cx="173736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1200" cap="none" spc="0" normalizeH="0" baseline="0" noProof="0" dirty="0">
                <a:ln>
                  <a:noFill/>
                </a:ln>
                <a:solidFill>
                  <a:srgbClr val="6B7280"/>
                </a:solidFill>
                <a:effectLst/>
                <a:uLnTx/>
                <a:uFillTx/>
                <a:latin typeface="BIZ UDPゴシック" panose="020B0400000000000000" pitchFamily="50" charset="-128"/>
                <a:ea typeface="BIZ UDPゴシック" panose="020B0400000000000000" pitchFamily="50" charset="-128"/>
                <a:cs typeface="Arial" pitchFamily="34" charset="-120"/>
              </a:rPr>
              <a:t>応募対象</a:t>
            </a:r>
            <a:endParaRPr kumimoji="0" lang="en-US" sz="13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83096" y="201168"/>
            <a:ext cx="3657600"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厚生労働省「上手な医療のかかり方」プロジェクト</a:t>
            </a:r>
            <a:endParaRPr lang="en-US" sz="900" dirty="0">
              <a:latin typeface="BIZ UDPゴシック" panose="020B0400000000000000" pitchFamily="50" charset="-128"/>
              <a:ea typeface="BIZ UDPゴシック" panose="020B0400000000000000" pitchFamily="50" charset="-128"/>
            </a:endParaRPr>
          </a:p>
        </p:txBody>
      </p:sp>
      <p:sp>
        <p:nvSpPr>
          <p:cNvPr id="3" name="Text 1"/>
          <p:cNvSpPr/>
          <p:nvPr/>
        </p:nvSpPr>
        <p:spPr>
          <a:xfrm>
            <a:off x="9866376" y="7150608"/>
            <a:ext cx="685638"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4/ 11</a:t>
            </a:r>
            <a:endParaRPr lang="en-US" sz="900" dirty="0">
              <a:latin typeface="BIZ UDPゴシック" panose="020B0400000000000000" pitchFamily="50" charset="-128"/>
              <a:ea typeface="BIZ UDPゴシック" panose="020B0400000000000000" pitchFamily="50" charset="-128"/>
            </a:endParaRPr>
          </a:p>
        </p:txBody>
      </p:sp>
      <p:sp>
        <p:nvSpPr>
          <p:cNvPr id="4" name="Shape 2"/>
          <p:cNvSpPr/>
          <p:nvPr/>
        </p:nvSpPr>
        <p:spPr>
          <a:xfrm>
            <a:off x="548640" y="502920"/>
            <a:ext cx="566928" cy="566928"/>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 name="Text 3"/>
          <p:cNvSpPr/>
          <p:nvPr/>
        </p:nvSpPr>
        <p:spPr>
          <a:xfrm>
            <a:off x="548640" y="502920"/>
            <a:ext cx="566928" cy="566928"/>
          </a:xfrm>
          <a:prstGeom prst="rect">
            <a:avLst/>
          </a:prstGeom>
          <a:noFill/>
          <a:ln/>
        </p:spPr>
        <p:txBody>
          <a:bodyPr wrap="square" rtlCol="0" anchor="ctr"/>
          <a:lstStyle/>
          <a:p>
            <a:pPr marL="0" indent="0" algn="ctr">
              <a:buNone/>
            </a:pPr>
            <a:r>
              <a:rPr lang="en-US" sz="2200" b="1" dirty="0">
                <a:solidFill>
                  <a:srgbClr val="FFFFFF"/>
                </a:solidFill>
                <a:latin typeface="BIZ UDPゴシック" panose="020B0400000000000000" pitchFamily="50" charset="-128"/>
                <a:ea typeface="BIZ UDPゴシック" panose="020B0400000000000000" pitchFamily="50" charset="-128"/>
                <a:cs typeface="Arial" pitchFamily="34" charset="-120"/>
              </a:rPr>
              <a:t>2</a:t>
            </a:r>
            <a:endParaRPr lang="en-US" sz="2200" dirty="0">
              <a:latin typeface="BIZ UDPゴシック" panose="020B0400000000000000" pitchFamily="50" charset="-128"/>
              <a:ea typeface="BIZ UDPゴシック" panose="020B0400000000000000" pitchFamily="50" charset="-128"/>
            </a:endParaRPr>
          </a:p>
        </p:txBody>
      </p:sp>
      <p:sp>
        <p:nvSpPr>
          <p:cNvPr id="6" name="Text 4"/>
          <p:cNvSpPr/>
          <p:nvPr/>
        </p:nvSpPr>
        <p:spPr>
          <a:xfrm>
            <a:off x="1280160" y="457200"/>
            <a:ext cx="7772400" cy="457200"/>
          </a:xfrm>
          <a:prstGeom prst="rect">
            <a:avLst/>
          </a:prstGeom>
          <a:noFill/>
          <a:ln/>
        </p:spPr>
        <p:txBody>
          <a:bodyPr wrap="square" rtlCol="0" anchor="ctr"/>
          <a:lstStyle/>
          <a:p>
            <a:pPr marL="0" indent="0">
              <a:buNone/>
            </a:pPr>
            <a:r>
              <a:rPr lang="en-US" sz="2600" b="1" dirty="0">
                <a:solidFill>
                  <a:srgbClr val="1E2761"/>
                </a:solidFill>
                <a:latin typeface="BIZ UDPゴシック" panose="020B0400000000000000" pitchFamily="50" charset="-128"/>
                <a:ea typeface="BIZ UDPゴシック" panose="020B0400000000000000" pitchFamily="50" charset="-128"/>
                <a:cs typeface="Arial" pitchFamily="34" charset="-120"/>
              </a:rPr>
              <a:t>表彰区分</a:t>
            </a:r>
            <a:endParaRPr lang="en-US" sz="2600" dirty="0">
              <a:latin typeface="BIZ UDPゴシック" panose="020B0400000000000000" pitchFamily="50" charset="-128"/>
              <a:ea typeface="BIZ UDPゴシック" panose="020B0400000000000000" pitchFamily="50" charset="-128"/>
            </a:endParaRPr>
          </a:p>
        </p:txBody>
      </p:sp>
      <p:sp>
        <p:nvSpPr>
          <p:cNvPr id="7" name="Text 5"/>
          <p:cNvSpPr/>
          <p:nvPr/>
        </p:nvSpPr>
        <p:spPr>
          <a:xfrm>
            <a:off x="1280160" y="914400"/>
            <a:ext cx="8686800" cy="365760"/>
          </a:xfrm>
          <a:prstGeom prst="rect">
            <a:avLst/>
          </a:prstGeom>
          <a:noFill/>
          <a:ln/>
        </p:spPr>
        <p:txBody>
          <a:bodyPr wrap="square" rtlCol="0" anchor="ctr"/>
          <a:lstStyle/>
          <a:p>
            <a:pPr marL="0" indent="0">
              <a:buNone/>
            </a:pPr>
            <a:r>
              <a:rPr lang="en-US" sz="1300" dirty="0">
                <a:solidFill>
                  <a:srgbClr val="6B7280"/>
                </a:solidFill>
                <a:latin typeface="BIZ UDPゴシック" panose="020B0400000000000000" pitchFamily="50" charset="-128"/>
                <a:ea typeface="BIZ UDPゴシック" panose="020B0400000000000000" pitchFamily="50" charset="-128"/>
                <a:cs typeface="Arial" pitchFamily="34" charset="-120"/>
              </a:rPr>
              <a:t>厚生労働大臣賞・厚生労働医政局長賞の2階層。区分は審査委員会が判断します。</a:t>
            </a:r>
            <a:endParaRPr lang="en-US" sz="1300" dirty="0">
              <a:latin typeface="BIZ UDPゴシック" panose="020B0400000000000000" pitchFamily="50" charset="-128"/>
              <a:ea typeface="BIZ UDPゴシック" panose="020B0400000000000000" pitchFamily="50" charset="-128"/>
            </a:endParaRPr>
          </a:p>
        </p:txBody>
      </p:sp>
      <p:sp>
        <p:nvSpPr>
          <p:cNvPr id="8" name="Shape 6"/>
          <p:cNvSpPr/>
          <p:nvPr/>
        </p:nvSpPr>
        <p:spPr>
          <a:xfrm>
            <a:off x="3424428" y="1691640"/>
            <a:ext cx="3840480" cy="914400"/>
          </a:xfrm>
          <a:prstGeom prst="roundRect">
            <a:avLst>
              <a:gd name="adj" fmla="val 8000"/>
            </a:avLst>
          </a:prstGeom>
          <a:solidFill>
            <a:srgbClr val="1E2761"/>
          </a:solidFill>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pic>
        <p:nvPicPr>
          <p:cNvPr id="9" name="Image 0" descr="preencoded.png"/>
          <p:cNvPicPr>
            <a:picLocks noChangeAspect="1"/>
          </p:cNvPicPr>
          <p:nvPr/>
        </p:nvPicPr>
        <p:blipFill>
          <a:blip r:embed="rId3">
            <a:duotone>
              <a:schemeClr val="accent4">
                <a:shade val="45000"/>
                <a:satMod val="135000"/>
              </a:schemeClr>
              <a:prstClr val="white"/>
            </a:duotone>
          </a:blip>
          <a:stretch>
            <a:fillRect/>
          </a:stretch>
        </p:blipFill>
        <p:spPr>
          <a:xfrm>
            <a:off x="3653028" y="1920240"/>
            <a:ext cx="457200" cy="457200"/>
          </a:xfrm>
          <a:prstGeom prst="rect">
            <a:avLst/>
          </a:prstGeom>
        </p:spPr>
      </p:pic>
      <p:sp>
        <p:nvSpPr>
          <p:cNvPr id="10" name="Text 7"/>
          <p:cNvSpPr/>
          <p:nvPr/>
        </p:nvSpPr>
        <p:spPr>
          <a:xfrm>
            <a:off x="4247388" y="1691640"/>
            <a:ext cx="2834640" cy="914400"/>
          </a:xfrm>
          <a:prstGeom prst="rect">
            <a:avLst/>
          </a:prstGeom>
          <a:noFill/>
          <a:ln/>
        </p:spPr>
        <p:txBody>
          <a:bodyPr wrap="square" rtlCol="0" anchor="ctr"/>
          <a:lstStyle/>
          <a:p>
            <a:pPr marL="0" indent="0">
              <a:buNone/>
            </a:pPr>
            <a:r>
              <a:rPr lang="en-US" sz="1500" b="1" dirty="0">
                <a:solidFill>
                  <a:srgbClr val="FFFFFF"/>
                </a:solidFill>
                <a:latin typeface="BIZ UDPゴシック" panose="020B0400000000000000" pitchFamily="50" charset="-128"/>
                <a:ea typeface="BIZ UDPゴシック" panose="020B0400000000000000" pitchFamily="50" charset="-128"/>
                <a:cs typeface="Arial" pitchFamily="34" charset="-120"/>
              </a:rPr>
              <a:t>厚生労働大臣賞（最優秀賞）</a:t>
            </a:r>
            <a:endParaRPr lang="en-US" sz="1500" dirty="0">
              <a:latin typeface="BIZ UDPゴシック" panose="020B0400000000000000" pitchFamily="50" charset="-128"/>
              <a:ea typeface="BIZ UDPゴシック" panose="020B0400000000000000" pitchFamily="50" charset="-128"/>
            </a:endParaRPr>
          </a:p>
          <a:p>
            <a:pPr marL="0" indent="0">
              <a:buNone/>
            </a:pPr>
            <a:r>
              <a:rPr lang="en-US" sz="1100" dirty="0">
                <a:solidFill>
                  <a:srgbClr val="FFFFFF"/>
                </a:solidFill>
                <a:latin typeface="BIZ UDPゴシック" panose="020B0400000000000000" pitchFamily="50" charset="-128"/>
                <a:ea typeface="BIZ UDPゴシック" panose="020B0400000000000000" pitchFamily="50" charset="-128"/>
                <a:cs typeface="Arial" pitchFamily="34" charset="-120"/>
              </a:rPr>
              <a:t>全応募の中から最も優秀な取組　1件</a:t>
            </a:r>
            <a:endParaRPr lang="en-US" sz="1500" dirty="0">
              <a:latin typeface="BIZ UDPゴシック" panose="020B0400000000000000" pitchFamily="50" charset="-128"/>
              <a:ea typeface="BIZ UDPゴシック" panose="020B0400000000000000" pitchFamily="50" charset="-128"/>
            </a:endParaRPr>
          </a:p>
        </p:txBody>
      </p:sp>
      <p:sp>
        <p:nvSpPr>
          <p:cNvPr id="11" name="Shape 8"/>
          <p:cNvSpPr/>
          <p:nvPr/>
        </p:nvSpPr>
        <p:spPr>
          <a:xfrm>
            <a:off x="5344668" y="2606040"/>
            <a:ext cx="0" cy="274320"/>
          </a:xfrm>
          <a:prstGeom prst="line">
            <a:avLst/>
          </a:prstGeom>
          <a:noFill/>
          <a:ln w="25400">
            <a:solidFill>
              <a:srgbClr val="C7CEDD"/>
            </a:solidFill>
            <a:prstDash val="solid"/>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2" name="Shape 9"/>
          <p:cNvSpPr/>
          <p:nvPr/>
        </p:nvSpPr>
        <p:spPr>
          <a:xfrm>
            <a:off x="1412748" y="2880360"/>
            <a:ext cx="7863840" cy="822960"/>
          </a:xfrm>
          <a:prstGeom prst="roundRect">
            <a:avLst>
              <a:gd name="adj" fmla="val 8889"/>
            </a:avLst>
          </a:prstGeom>
          <a:solidFill>
            <a:srgbClr val="141B47"/>
          </a:solidFill>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pic>
        <p:nvPicPr>
          <p:cNvPr id="13" name="Image 1" descr="preencoded.png"/>
          <p:cNvPicPr>
            <a:picLocks noChangeAspect="1"/>
          </p:cNvPicPr>
          <p:nvPr/>
        </p:nvPicPr>
        <p:blipFill>
          <a:blip r:embed="rId4">
            <a:duotone>
              <a:schemeClr val="accent4">
                <a:shade val="45000"/>
                <a:satMod val="135000"/>
              </a:schemeClr>
              <a:prstClr val="white"/>
            </a:duotone>
          </a:blip>
          <a:stretch>
            <a:fillRect/>
          </a:stretch>
        </p:blipFill>
        <p:spPr>
          <a:xfrm>
            <a:off x="1641348" y="3063240"/>
            <a:ext cx="457200" cy="457200"/>
          </a:xfrm>
          <a:prstGeom prst="rect">
            <a:avLst/>
          </a:prstGeom>
        </p:spPr>
      </p:pic>
      <p:sp>
        <p:nvSpPr>
          <p:cNvPr id="14" name="Text 10"/>
          <p:cNvSpPr/>
          <p:nvPr/>
        </p:nvSpPr>
        <p:spPr>
          <a:xfrm>
            <a:off x="2281428" y="2880360"/>
            <a:ext cx="6766560" cy="822960"/>
          </a:xfrm>
          <a:prstGeom prst="rect">
            <a:avLst/>
          </a:prstGeom>
          <a:noFill/>
          <a:ln/>
        </p:spPr>
        <p:txBody>
          <a:bodyPr wrap="square" rtlCol="0" anchor="ctr"/>
          <a:lstStyle/>
          <a:p>
            <a:pPr marL="0" indent="0">
              <a:buNone/>
            </a:pPr>
            <a:r>
              <a:rPr lang="en-US" sz="1400" b="1" dirty="0">
                <a:solidFill>
                  <a:srgbClr val="FFFFFF"/>
                </a:solidFill>
                <a:latin typeface="BIZ UDPゴシック" panose="020B0400000000000000" pitchFamily="50" charset="-128"/>
                <a:ea typeface="BIZ UDPゴシック" panose="020B0400000000000000" pitchFamily="50" charset="-128"/>
                <a:cs typeface="Arial" pitchFamily="34" charset="-120"/>
              </a:rPr>
              <a:t>厚生労働医政局長賞</a:t>
            </a:r>
            <a:endParaRPr lang="en-US" sz="1400" dirty="0">
              <a:latin typeface="BIZ UDPゴシック" panose="020B0400000000000000" pitchFamily="50" charset="-128"/>
              <a:ea typeface="BIZ UDPゴシック" panose="020B0400000000000000" pitchFamily="50" charset="-128"/>
            </a:endParaRPr>
          </a:p>
          <a:p>
            <a:pPr marL="0" indent="0">
              <a:buNone/>
            </a:pPr>
            <a:r>
              <a:rPr lang="ja-JP" altLang="en-US" sz="1100" dirty="0">
                <a:solidFill>
                  <a:srgbClr val="FFFFFF"/>
                </a:solidFill>
                <a:latin typeface="BIZ UDPゴシック" panose="020B0400000000000000" pitchFamily="50" charset="-128"/>
                <a:ea typeface="BIZ UDPゴシック" panose="020B0400000000000000" pitchFamily="50" charset="-128"/>
                <a:cs typeface="Arial" pitchFamily="34" charset="-120"/>
              </a:rPr>
              <a:t>上手な医療のかかり方における以下の取組に対して各々１件、合わせて４件以内</a:t>
            </a:r>
            <a:endParaRPr lang="en-US" sz="1400" dirty="0">
              <a:latin typeface="BIZ UDPゴシック" panose="020B0400000000000000" pitchFamily="50" charset="-128"/>
              <a:ea typeface="BIZ UDPゴシック" panose="020B0400000000000000" pitchFamily="50" charset="-128"/>
            </a:endParaRPr>
          </a:p>
        </p:txBody>
      </p:sp>
      <p:sp>
        <p:nvSpPr>
          <p:cNvPr id="15" name="Shape 11"/>
          <p:cNvSpPr/>
          <p:nvPr/>
        </p:nvSpPr>
        <p:spPr>
          <a:xfrm>
            <a:off x="1412748" y="3931920"/>
            <a:ext cx="1760220" cy="1737360"/>
          </a:xfrm>
          <a:prstGeom prst="roundRect">
            <a:avLst>
              <a:gd name="adj" fmla="val 4211"/>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6" name="Text 12"/>
          <p:cNvSpPr/>
          <p:nvPr/>
        </p:nvSpPr>
        <p:spPr>
          <a:xfrm>
            <a:off x="1522476" y="4069080"/>
            <a:ext cx="1540764" cy="411480"/>
          </a:xfrm>
          <a:prstGeom prst="rect">
            <a:avLst/>
          </a:prstGeom>
          <a:noFill/>
          <a:ln/>
        </p:spPr>
        <p:txBody>
          <a:bodyPr wrap="square" rtlCol="0" anchor="ctr"/>
          <a:lstStyle/>
          <a:p>
            <a:pPr marL="0" indent="0">
              <a:buNone/>
            </a:pPr>
            <a:r>
              <a:rPr lang="ja-JP" altLang="en-US" sz="1250" b="1" dirty="0">
                <a:solidFill>
                  <a:srgbClr val="1E2761"/>
                </a:solidFill>
                <a:latin typeface="BIZ UDPゴシック" panose="020B0400000000000000" pitchFamily="50" charset="-128"/>
                <a:ea typeface="BIZ UDPゴシック" panose="020B0400000000000000" pitchFamily="50" charset="-128"/>
                <a:cs typeface="Arial" pitchFamily="34" charset="-120"/>
              </a:rPr>
              <a:t>総合的な制度設計が優秀な取組</a:t>
            </a:r>
            <a:endParaRPr lang="en-US" sz="1250" dirty="0">
              <a:latin typeface="BIZ UDPゴシック" panose="020B0400000000000000" pitchFamily="50" charset="-128"/>
              <a:ea typeface="BIZ UDPゴシック" panose="020B0400000000000000" pitchFamily="50" charset="-128"/>
            </a:endParaRPr>
          </a:p>
        </p:txBody>
      </p:sp>
      <p:sp>
        <p:nvSpPr>
          <p:cNvPr id="17" name="Text 13"/>
          <p:cNvSpPr/>
          <p:nvPr/>
        </p:nvSpPr>
        <p:spPr>
          <a:xfrm>
            <a:off x="1522476" y="4709160"/>
            <a:ext cx="1540764" cy="787356"/>
          </a:xfrm>
          <a:prstGeom prst="rect">
            <a:avLst/>
          </a:prstGeom>
          <a:noFill/>
          <a:ln/>
        </p:spPr>
        <p:txBody>
          <a:bodyPr wrap="square" rtlCol="0" anchor="t"/>
          <a:lstStyle/>
          <a:p>
            <a:pPr marL="0" indent="0">
              <a:buNone/>
            </a:pPr>
            <a:r>
              <a:rPr lang="ja-JP" altLang="en-US" sz="1000" dirty="0">
                <a:solidFill>
                  <a:srgbClr val="26282F"/>
                </a:solidFill>
                <a:latin typeface="BIZ UDPゴシック" panose="020B0400000000000000" pitchFamily="50" charset="-128"/>
                <a:ea typeface="BIZ UDPゴシック" panose="020B0400000000000000" pitchFamily="50" charset="-128"/>
                <a:cs typeface="Arial" pitchFamily="34" charset="-120"/>
              </a:rPr>
              <a:t>受診案内フローや相談体制の整備、関係機関との連携体制の構築など</a:t>
            </a:r>
            <a:endParaRPr lang="en-US" sz="1000" dirty="0">
              <a:latin typeface="BIZ UDPゴシック" panose="020B0400000000000000" pitchFamily="50" charset="-128"/>
              <a:ea typeface="BIZ UDPゴシック" panose="020B0400000000000000" pitchFamily="50" charset="-128"/>
            </a:endParaRPr>
          </a:p>
        </p:txBody>
      </p:sp>
      <p:sp>
        <p:nvSpPr>
          <p:cNvPr id="18" name="Shape 14"/>
          <p:cNvSpPr/>
          <p:nvPr/>
        </p:nvSpPr>
        <p:spPr>
          <a:xfrm>
            <a:off x="3447288" y="3931920"/>
            <a:ext cx="1760220" cy="1737360"/>
          </a:xfrm>
          <a:prstGeom prst="roundRect">
            <a:avLst>
              <a:gd name="adj" fmla="val 4211"/>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9" name="Text 15"/>
          <p:cNvSpPr/>
          <p:nvPr/>
        </p:nvSpPr>
        <p:spPr>
          <a:xfrm>
            <a:off x="3557016" y="4069080"/>
            <a:ext cx="1540764" cy="411480"/>
          </a:xfrm>
          <a:prstGeom prst="rect">
            <a:avLst/>
          </a:prstGeom>
          <a:noFill/>
          <a:ln/>
        </p:spPr>
        <p:txBody>
          <a:bodyPr wrap="square" rtlCol="0" anchor="ctr"/>
          <a:lstStyle/>
          <a:p>
            <a:pPr marL="0" indent="0">
              <a:buNone/>
            </a:pPr>
            <a:r>
              <a:rPr lang="ja-JP" altLang="en-US" sz="1250" b="1" dirty="0">
                <a:solidFill>
                  <a:srgbClr val="1E2761"/>
                </a:solidFill>
                <a:latin typeface="BIZ UDPゴシック" panose="020B0400000000000000" pitchFamily="50" charset="-128"/>
                <a:ea typeface="BIZ UDPゴシック" panose="020B0400000000000000" pitchFamily="50" charset="-128"/>
                <a:cs typeface="Arial" pitchFamily="34" charset="-120"/>
              </a:rPr>
              <a:t>優良コンテンツ・ナッジにつながる取組</a:t>
            </a:r>
            <a:endParaRPr lang="en-US" sz="1250" dirty="0">
              <a:latin typeface="BIZ UDPゴシック" panose="020B0400000000000000" pitchFamily="50" charset="-128"/>
              <a:ea typeface="BIZ UDPゴシック" panose="020B0400000000000000" pitchFamily="50" charset="-128"/>
            </a:endParaRPr>
          </a:p>
        </p:txBody>
      </p:sp>
      <p:sp>
        <p:nvSpPr>
          <p:cNvPr id="20" name="Text 16"/>
          <p:cNvSpPr/>
          <p:nvPr/>
        </p:nvSpPr>
        <p:spPr>
          <a:xfrm>
            <a:off x="3557016" y="4709160"/>
            <a:ext cx="1540764" cy="787356"/>
          </a:xfrm>
          <a:prstGeom prst="rect">
            <a:avLst/>
          </a:prstGeom>
          <a:noFill/>
          <a:ln/>
        </p:spPr>
        <p:txBody>
          <a:bodyPr wrap="square" rtlCol="0" anchor="t"/>
          <a:lstStyle/>
          <a:p>
            <a:pPr marL="0" indent="0">
              <a:buNone/>
            </a:pPr>
            <a:r>
              <a:rPr lang="ja-JP" altLang="en-US" sz="1000" dirty="0">
                <a:solidFill>
                  <a:srgbClr val="26282F"/>
                </a:solidFill>
                <a:latin typeface="BIZ UDPゴシック" panose="020B0400000000000000" pitchFamily="50" charset="-128"/>
                <a:ea typeface="BIZ UDPゴシック" panose="020B0400000000000000" pitchFamily="50" charset="-128"/>
                <a:cs typeface="Arial" pitchFamily="34" charset="-120"/>
              </a:rPr>
              <a:t>啓発コンテンツの作成や情報発信、行動変容を</a:t>
            </a:r>
            <a:endParaRPr lang="en-US" altLang="ja-JP" sz="1000" dirty="0">
              <a:solidFill>
                <a:srgbClr val="26282F"/>
              </a:solidFill>
              <a:latin typeface="BIZ UDPゴシック" panose="020B0400000000000000" pitchFamily="50" charset="-128"/>
              <a:ea typeface="BIZ UDPゴシック" panose="020B0400000000000000" pitchFamily="50" charset="-128"/>
              <a:cs typeface="Arial" pitchFamily="34" charset="-120"/>
            </a:endParaRPr>
          </a:p>
          <a:p>
            <a:pPr marL="0" indent="0">
              <a:buNone/>
            </a:pPr>
            <a:r>
              <a:rPr lang="ja-JP" altLang="en-US" sz="1000" dirty="0">
                <a:solidFill>
                  <a:srgbClr val="26282F"/>
                </a:solidFill>
                <a:latin typeface="BIZ UDPゴシック" panose="020B0400000000000000" pitchFamily="50" charset="-128"/>
                <a:ea typeface="BIZ UDPゴシック" panose="020B0400000000000000" pitchFamily="50" charset="-128"/>
                <a:cs typeface="Arial" pitchFamily="34" charset="-120"/>
              </a:rPr>
              <a:t>促す工夫など</a:t>
            </a:r>
            <a:endParaRPr lang="en-US" sz="1000" dirty="0">
              <a:latin typeface="BIZ UDPゴシック" panose="020B0400000000000000" pitchFamily="50" charset="-128"/>
              <a:ea typeface="BIZ UDPゴシック" panose="020B0400000000000000" pitchFamily="50" charset="-128"/>
            </a:endParaRPr>
          </a:p>
        </p:txBody>
      </p:sp>
      <p:sp>
        <p:nvSpPr>
          <p:cNvPr id="21" name="Shape 17"/>
          <p:cNvSpPr/>
          <p:nvPr/>
        </p:nvSpPr>
        <p:spPr>
          <a:xfrm>
            <a:off x="5481828" y="3931920"/>
            <a:ext cx="1760220" cy="1737360"/>
          </a:xfrm>
          <a:prstGeom prst="roundRect">
            <a:avLst>
              <a:gd name="adj" fmla="val 4211"/>
            </a:avLst>
          </a:prstGeom>
          <a:solidFill>
            <a:srgbClr val="FFF1EC"/>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2" name="Shape 18"/>
          <p:cNvSpPr/>
          <p:nvPr/>
        </p:nvSpPr>
        <p:spPr>
          <a:xfrm>
            <a:off x="6675120" y="4023360"/>
            <a:ext cx="475488" cy="256032"/>
          </a:xfrm>
          <a:prstGeom prst="roundRect">
            <a:avLst>
              <a:gd name="adj" fmla="val 21429"/>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3" name="Text 19"/>
          <p:cNvSpPr/>
          <p:nvPr/>
        </p:nvSpPr>
        <p:spPr>
          <a:xfrm>
            <a:off x="6675120" y="4023360"/>
            <a:ext cx="475488" cy="256032"/>
          </a:xfrm>
          <a:prstGeom prst="rect">
            <a:avLst/>
          </a:prstGeom>
          <a:noFill/>
          <a:ln/>
        </p:spPr>
        <p:txBody>
          <a:bodyPr wrap="square" rtlCol="0" anchor="ctr"/>
          <a:lstStyle/>
          <a:p>
            <a:pPr marL="0" indent="0" algn="ctr">
              <a:buNone/>
            </a:pPr>
            <a:r>
              <a:rPr lang="en-US" sz="900" b="1" dirty="0">
                <a:solidFill>
                  <a:srgbClr val="FFFFFF"/>
                </a:solidFill>
                <a:latin typeface="BIZ UDPゴシック" panose="020B0400000000000000" pitchFamily="50" charset="-128"/>
                <a:ea typeface="BIZ UDPゴシック" panose="020B0400000000000000" pitchFamily="50" charset="-128"/>
                <a:cs typeface="Arial" pitchFamily="34" charset="-120"/>
              </a:rPr>
              <a:t>新設</a:t>
            </a:r>
            <a:endParaRPr lang="en-US" sz="900" dirty="0">
              <a:latin typeface="BIZ UDPゴシック" panose="020B0400000000000000" pitchFamily="50" charset="-128"/>
              <a:ea typeface="BIZ UDPゴシック" panose="020B0400000000000000" pitchFamily="50" charset="-128"/>
            </a:endParaRPr>
          </a:p>
        </p:txBody>
      </p:sp>
      <p:sp>
        <p:nvSpPr>
          <p:cNvPr id="24" name="Text 20"/>
          <p:cNvSpPr/>
          <p:nvPr/>
        </p:nvSpPr>
        <p:spPr>
          <a:xfrm>
            <a:off x="5591556" y="4069080"/>
            <a:ext cx="1540764" cy="411480"/>
          </a:xfrm>
          <a:prstGeom prst="rect">
            <a:avLst/>
          </a:prstGeom>
          <a:noFill/>
          <a:ln/>
        </p:spPr>
        <p:txBody>
          <a:bodyPr wrap="square" rtlCol="0" anchor="ctr"/>
          <a:lstStyle/>
          <a:p>
            <a:pPr marL="0" indent="0">
              <a:buNone/>
            </a:pPr>
            <a:r>
              <a:rPr lang="ja-JP" altLang="en-US" sz="1250" b="1" dirty="0">
                <a:solidFill>
                  <a:srgbClr val="B85042"/>
                </a:solidFill>
                <a:latin typeface="BIZ UDPゴシック" panose="020B0400000000000000" pitchFamily="50" charset="-128"/>
                <a:ea typeface="BIZ UDPゴシック" panose="020B0400000000000000" pitchFamily="50" charset="-128"/>
                <a:cs typeface="Arial" pitchFamily="34" charset="-120"/>
              </a:rPr>
              <a:t>医療</a:t>
            </a:r>
            <a:r>
              <a:rPr lang="en-US" altLang="ja-JP" sz="1250" b="1" dirty="0">
                <a:solidFill>
                  <a:srgbClr val="B85042"/>
                </a:solidFill>
                <a:latin typeface="BIZ UDPゴシック" panose="020B0400000000000000" pitchFamily="50" charset="-128"/>
                <a:ea typeface="BIZ UDPゴシック" panose="020B0400000000000000" pitchFamily="50" charset="-128"/>
                <a:cs typeface="Arial" pitchFamily="34" charset="-120"/>
              </a:rPr>
              <a:t>DX</a:t>
            </a:r>
            <a:r>
              <a:rPr lang="ja-JP" altLang="en-US" sz="1250" b="1" dirty="0">
                <a:solidFill>
                  <a:srgbClr val="B85042"/>
                </a:solidFill>
                <a:latin typeface="BIZ UDPゴシック" panose="020B0400000000000000" pitchFamily="50" charset="-128"/>
                <a:ea typeface="BIZ UDPゴシック" panose="020B0400000000000000" pitchFamily="50" charset="-128"/>
                <a:cs typeface="Arial" pitchFamily="34" charset="-120"/>
              </a:rPr>
              <a:t>に</a:t>
            </a:r>
            <a:endParaRPr lang="en-US" altLang="ja-JP" sz="1250" b="1" dirty="0">
              <a:solidFill>
                <a:srgbClr val="B85042"/>
              </a:solidFill>
              <a:latin typeface="BIZ UDPゴシック" panose="020B0400000000000000" pitchFamily="50" charset="-128"/>
              <a:ea typeface="BIZ UDPゴシック" panose="020B0400000000000000" pitchFamily="50" charset="-128"/>
              <a:cs typeface="Arial" pitchFamily="34" charset="-120"/>
            </a:endParaRPr>
          </a:p>
          <a:p>
            <a:pPr marL="0" indent="0">
              <a:buNone/>
            </a:pPr>
            <a:r>
              <a:rPr lang="ja-JP" altLang="en-US" sz="1250" b="1" dirty="0">
                <a:solidFill>
                  <a:srgbClr val="B85042"/>
                </a:solidFill>
                <a:latin typeface="BIZ UDPゴシック" panose="020B0400000000000000" pitchFamily="50" charset="-128"/>
                <a:ea typeface="BIZ UDPゴシック" panose="020B0400000000000000" pitchFamily="50" charset="-128"/>
                <a:cs typeface="Arial" pitchFamily="34" charset="-120"/>
              </a:rPr>
              <a:t>関連する取組</a:t>
            </a:r>
            <a:endParaRPr lang="en-US" sz="1250" dirty="0">
              <a:latin typeface="BIZ UDPゴシック" panose="020B0400000000000000" pitchFamily="50" charset="-128"/>
              <a:ea typeface="BIZ UDPゴシック" panose="020B0400000000000000" pitchFamily="50" charset="-128"/>
            </a:endParaRPr>
          </a:p>
        </p:txBody>
      </p:sp>
      <p:sp>
        <p:nvSpPr>
          <p:cNvPr id="26" name="Shape 22"/>
          <p:cNvSpPr/>
          <p:nvPr/>
        </p:nvSpPr>
        <p:spPr>
          <a:xfrm>
            <a:off x="7516368" y="3931920"/>
            <a:ext cx="1760220" cy="1737360"/>
          </a:xfrm>
          <a:prstGeom prst="roundRect">
            <a:avLst>
              <a:gd name="adj" fmla="val 4211"/>
            </a:avLst>
          </a:prstGeom>
          <a:solidFill>
            <a:srgbClr val="FFF1EC"/>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7" name="Shape 23"/>
          <p:cNvSpPr/>
          <p:nvPr/>
        </p:nvSpPr>
        <p:spPr>
          <a:xfrm>
            <a:off x="8709660" y="4023360"/>
            <a:ext cx="475488" cy="256032"/>
          </a:xfrm>
          <a:prstGeom prst="roundRect">
            <a:avLst>
              <a:gd name="adj" fmla="val 21429"/>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8" name="Text 24"/>
          <p:cNvSpPr/>
          <p:nvPr/>
        </p:nvSpPr>
        <p:spPr>
          <a:xfrm>
            <a:off x="8709660" y="4023360"/>
            <a:ext cx="475488" cy="256032"/>
          </a:xfrm>
          <a:prstGeom prst="rect">
            <a:avLst/>
          </a:prstGeom>
          <a:noFill/>
          <a:ln/>
        </p:spPr>
        <p:txBody>
          <a:bodyPr wrap="square" rtlCol="0" anchor="ctr"/>
          <a:lstStyle/>
          <a:p>
            <a:pPr marL="0" indent="0" algn="ctr">
              <a:buNone/>
            </a:pPr>
            <a:r>
              <a:rPr lang="en-US" sz="900" b="1" dirty="0">
                <a:solidFill>
                  <a:srgbClr val="FFFFFF"/>
                </a:solidFill>
                <a:latin typeface="BIZ UDPゴシック" panose="020B0400000000000000" pitchFamily="50" charset="-128"/>
                <a:ea typeface="BIZ UDPゴシック" panose="020B0400000000000000" pitchFamily="50" charset="-128"/>
                <a:cs typeface="Arial" pitchFamily="34" charset="-120"/>
              </a:rPr>
              <a:t>新設</a:t>
            </a:r>
            <a:endParaRPr lang="en-US" sz="900" dirty="0">
              <a:latin typeface="BIZ UDPゴシック" panose="020B0400000000000000" pitchFamily="50" charset="-128"/>
              <a:ea typeface="BIZ UDPゴシック" panose="020B0400000000000000" pitchFamily="50" charset="-128"/>
            </a:endParaRPr>
          </a:p>
        </p:txBody>
      </p:sp>
      <p:sp>
        <p:nvSpPr>
          <p:cNvPr id="29" name="Text 25"/>
          <p:cNvSpPr/>
          <p:nvPr/>
        </p:nvSpPr>
        <p:spPr>
          <a:xfrm>
            <a:off x="7626096" y="4069080"/>
            <a:ext cx="1540764" cy="411480"/>
          </a:xfrm>
          <a:prstGeom prst="rect">
            <a:avLst/>
          </a:prstGeom>
          <a:noFill/>
          <a:ln/>
        </p:spPr>
        <p:txBody>
          <a:bodyPr wrap="square" rtlCol="0" anchor="ctr"/>
          <a:lstStyle/>
          <a:p>
            <a:pPr marL="0" indent="0">
              <a:buNone/>
            </a:pPr>
            <a:r>
              <a:rPr lang="ja-JP" altLang="en-US" sz="1250" b="1" dirty="0">
                <a:solidFill>
                  <a:srgbClr val="B85042"/>
                </a:solidFill>
                <a:latin typeface="BIZ UDPゴシック" panose="020B0400000000000000" pitchFamily="50" charset="-128"/>
                <a:ea typeface="BIZ UDPゴシック" panose="020B0400000000000000" pitchFamily="50" charset="-128"/>
                <a:cs typeface="Arial" pitchFamily="34" charset="-120"/>
              </a:rPr>
              <a:t>地域連携に</a:t>
            </a:r>
            <a:endParaRPr lang="en-US" altLang="ja-JP" sz="1250" b="1" dirty="0">
              <a:solidFill>
                <a:srgbClr val="B85042"/>
              </a:solidFill>
              <a:latin typeface="BIZ UDPゴシック" panose="020B0400000000000000" pitchFamily="50" charset="-128"/>
              <a:ea typeface="BIZ UDPゴシック" panose="020B0400000000000000" pitchFamily="50" charset="-128"/>
              <a:cs typeface="Arial" pitchFamily="34" charset="-120"/>
            </a:endParaRPr>
          </a:p>
          <a:p>
            <a:pPr marL="0" indent="0">
              <a:buNone/>
            </a:pPr>
            <a:r>
              <a:rPr lang="ja-JP" altLang="en-US" sz="1250" b="1" dirty="0">
                <a:solidFill>
                  <a:srgbClr val="B85042"/>
                </a:solidFill>
                <a:latin typeface="BIZ UDPゴシック" panose="020B0400000000000000" pitchFamily="50" charset="-128"/>
                <a:ea typeface="BIZ UDPゴシック" panose="020B0400000000000000" pitchFamily="50" charset="-128"/>
                <a:cs typeface="Arial" pitchFamily="34" charset="-120"/>
              </a:rPr>
              <a:t>貢献する取組</a:t>
            </a:r>
            <a:endParaRPr lang="en-US" sz="1250" dirty="0">
              <a:latin typeface="BIZ UDPゴシック" panose="020B0400000000000000" pitchFamily="50" charset="-128"/>
              <a:ea typeface="BIZ UDPゴシック" panose="020B0400000000000000" pitchFamily="50" charset="-128"/>
            </a:endParaRPr>
          </a:p>
        </p:txBody>
      </p:sp>
      <p:sp>
        <p:nvSpPr>
          <p:cNvPr id="30" name="Text 26"/>
          <p:cNvSpPr/>
          <p:nvPr/>
        </p:nvSpPr>
        <p:spPr>
          <a:xfrm>
            <a:off x="5591556" y="4709160"/>
            <a:ext cx="1540764" cy="787356"/>
          </a:xfrm>
          <a:prstGeom prst="rect">
            <a:avLst/>
          </a:prstGeom>
          <a:noFill/>
          <a:ln/>
        </p:spPr>
        <p:txBody>
          <a:bodyPr wrap="square" rtlCol="0" anchor="t"/>
          <a:lstStyle/>
          <a:p>
            <a:pPr marL="0" indent="0">
              <a:buNone/>
            </a:pPr>
            <a:r>
              <a:rPr lang="en-US" sz="1000" dirty="0">
                <a:solidFill>
                  <a:srgbClr val="26282F"/>
                </a:solidFill>
                <a:latin typeface="BIZ UDPゴシック" panose="020B0400000000000000" pitchFamily="50" charset="-128"/>
                <a:ea typeface="BIZ UDPゴシック" panose="020B0400000000000000" pitchFamily="50" charset="-128"/>
                <a:cs typeface="Arial" pitchFamily="34" charset="-120"/>
              </a:rPr>
              <a:t>デジタル技術を活用した</a:t>
            </a:r>
            <a:endParaRPr lang="en-US" sz="1000" dirty="0">
              <a:latin typeface="BIZ UDPゴシック" panose="020B0400000000000000" pitchFamily="50" charset="-128"/>
              <a:ea typeface="BIZ UDPゴシック" panose="020B0400000000000000" pitchFamily="50" charset="-128"/>
            </a:endParaRPr>
          </a:p>
          <a:p>
            <a:pPr marL="0" indent="0">
              <a:buNone/>
            </a:pPr>
            <a:r>
              <a:rPr lang="en-US" sz="1000" dirty="0">
                <a:solidFill>
                  <a:srgbClr val="26282F"/>
                </a:solidFill>
                <a:latin typeface="BIZ UDPゴシック" panose="020B0400000000000000" pitchFamily="50" charset="-128"/>
                <a:ea typeface="BIZ UDPゴシック" panose="020B0400000000000000" pitchFamily="50" charset="-128"/>
                <a:cs typeface="Arial" pitchFamily="34" charset="-120"/>
              </a:rPr>
              <a:t>受診行動・医療行動の効率化など</a:t>
            </a:r>
            <a:endParaRPr lang="en-US" sz="1000" dirty="0">
              <a:latin typeface="BIZ UDPゴシック" panose="020B0400000000000000" pitchFamily="50" charset="-128"/>
              <a:ea typeface="BIZ UDPゴシック" panose="020B0400000000000000" pitchFamily="50" charset="-128"/>
            </a:endParaRPr>
          </a:p>
        </p:txBody>
      </p:sp>
      <p:sp>
        <p:nvSpPr>
          <p:cNvPr id="31" name="Text 27"/>
          <p:cNvSpPr/>
          <p:nvPr/>
        </p:nvSpPr>
        <p:spPr>
          <a:xfrm>
            <a:off x="548640" y="5806440"/>
            <a:ext cx="9592056" cy="365760"/>
          </a:xfrm>
          <a:prstGeom prst="rect">
            <a:avLst/>
          </a:prstGeom>
          <a:noFill/>
          <a:ln/>
        </p:spPr>
        <p:txBody>
          <a:bodyPr wrap="square" rtlCol="0" anchor="ctr"/>
          <a:lstStyle/>
          <a:p>
            <a:pPr marL="0" indent="0">
              <a:buNone/>
            </a:pPr>
            <a:r>
              <a:rPr lang="en-US" sz="1100" dirty="0">
                <a:solidFill>
                  <a:srgbClr val="6B7280"/>
                </a:solidFill>
                <a:latin typeface="BIZ UDPゴシック" panose="020B0400000000000000" pitchFamily="50" charset="-128"/>
                <a:ea typeface="BIZ UDPゴシック" panose="020B0400000000000000" pitchFamily="50" charset="-128"/>
                <a:cs typeface="Arial" pitchFamily="34" charset="-120"/>
              </a:rPr>
              <a:t>※ どの区分に当てはまるか不明でも構いません。最終的な区分の判断は審査委員会が行います。</a:t>
            </a:r>
            <a:endParaRPr lang="en-US" sz="1100" dirty="0">
              <a:latin typeface="BIZ UDPゴシック" panose="020B0400000000000000" pitchFamily="50" charset="-128"/>
              <a:ea typeface="BIZ UDPゴシック" panose="020B0400000000000000" pitchFamily="50" charset="-128"/>
            </a:endParaRPr>
          </a:p>
        </p:txBody>
      </p:sp>
      <p:sp>
        <p:nvSpPr>
          <p:cNvPr id="25" name="Text 21"/>
          <p:cNvSpPr/>
          <p:nvPr/>
        </p:nvSpPr>
        <p:spPr>
          <a:xfrm>
            <a:off x="7588144" y="4709160"/>
            <a:ext cx="1540764" cy="787356"/>
          </a:xfrm>
          <a:prstGeom prst="rect">
            <a:avLst/>
          </a:prstGeom>
          <a:noFill/>
          <a:ln/>
        </p:spPr>
        <p:txBody>
          <a:bodyPr wrap="square" rtlCol="0" anchor="t"/>
          <a:lstStyle/>
          <a:p>
            <a:pPr marL="0" indent="0">
              <a:buNone/>
            </a:pPr>
            <a:r>
              <a:rPr lang="en-US" sz="1000" dirty="0" err="1">
                <a:solidFill>
                  <a:srgbClr val="26282F"/>
                </a:solidFill>
                <a:latin typeface="BIZ UDPゴシック" panose="020B0400000000000000" pitchFamily="50" charset="-128"/>
                <a:ea typeface="BIZ UDPゴシック" panose="020B0400000000000000" pitchFamily="50" charset="-128"/>
                <a:cs typeface="Arial" pitchFamily="34" charset="-120"/>
              </a:rPr>
              <a:t>自治体・医師会・保険者連携、多職種連携、住民向け啓発など</a:t>
            </a:r>
            <a:endParaRPr lang="en-US" sz="10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73" name="Shape 32">
            <a:extLst>
              <a:ext uri="{FF2B5EF4-FFF2-40B4-BE49-F238E27FC236}">
                <a16:creationId xmlns:a16="http://schemas.microsoft.com/office/drawing/2014/main" id="{C3A58CA1-99F4-8028-7F77-567DF0DE23DC}"/>
              </a:ext>
            </a:extLst>
          </p:cNvPr>
          <p:cNvSpPr/>
          <p:nvPr/>
        </p:nvSpPr>
        <p:spPr>
          <a:xfrm>
            <a:off x="7901336" y="1600200"/>
            <a:ext cx="2192274" cy="5212080"/>
          </a:xfrm>
          <a:prstGeom prst="roundRect">
            <a:avLst>
              <a:gd name="adj" fmla="val 3337"/>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 name="Text 0"/>
          <p:cNvSpPr/>
          <p:nvPr/>
        </p:nvSpPr>
        <p:spPr>
          <a:xfrm>
            <a:off x="6483096" y="201168"/>
            <a:ext cx="3657600"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厚生労働省「上手な医療のかかり方」プロジェクト</a:t>
            </a:r>
            <a:endParaRPr lang="en-US" sz="900" dirty="0">
              <a:latin typeface="BIZ UDPゴシック" panose="020B0400000000000000" pitchFamily="50" charset="-128"/>
              <a:ea typeface="BIZ UDPゴシック" panose="020B0400000000000000" pitchFamily="50" charset="-128"/>
            </a:endParaRPr>
          </a:p>
        </p:txBody>
      </p:sp>
      <p:sp>
        <p:nvSpPr>
          <p:cNvPr id="3" name="Text 1"/>
          <p:cNvSpPr/>
          <p:nvPr/>
        </p:nvSpPr>
        <p:spPr>
          <a:xfrm>
            <a:off x="9866376" y="7150608"/>
            <a:ext cx="677546"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5 / 11</a:t>
            </a:r>
            <a:endParaRPr lang="en-US" sz="900" dirty="0">
              <a:latin typeface="BIZ UDPゴシック" panose="020B0400000000000000" pitchFamily="50" charset="-128"/>
              <a:ea typeface="BIZ UDPゴシック" panose="020B0400000000000000" pitchFamily="50" charset="-128"/>
            </a:endParaRPr>
          </a:p>
        </p:txBody>
      </p:sp>
      <p:sp>
        <p:nvSpPr>
          <p:cNvPr id="4" name="Shape 2"/>
          <p:cNvSpPr/>
          <p:nvPr/>
        </p:nvSpPr>
        <p:spPr>
          <a:xfrm>
            <a:off x="548640" y="502920"/>
            <a:ext cx="566928" cy="566928"/>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 name="Text 3"/>
          <p:cNvSpPr/>
          <p:nvPr/>
        </p:nvSpPr>
        <p:spPr>
          <a:xfrm>
            <a:off x="548640" y="502920"/>
            <a:ext cx="566928" cy="566928"/>
          </a:xfrm>
          <a:prstGeom prst="rect">
            <a:avLst/>
          </a:prstGeom>
          <a:noFill/>
          <a:ln/>
        </p:spPr>
        <p:txBody>
          <a:bodyPr wrap="square" rtlCol="0" anchor="ctr"/>
          <a:lstStyle/>
          <a:p>
            <a:pPr marL="0" indent="0" algn="ctr">
              <a:buNone/>
            </a:pPr>
            <a:r>
              <a:rPr lang="en-US" sz="2200" b="1" dirty="0">
                <a:solidFill>
                  <a:srgbClr val="FFFFFF"/>
                </a:solidFill>
                <a:latin typeface="BIZ UDPゴシック" panose="020B0400000000000000" pitchFamily="50" charset="-128"/>
                <a:ea typeface="BIZ UDPゴシック" panose="020B0400000000000000" pitchFamily="50" charset="-128"/>
                <a:cs typeface="Arial" pitchFamily="34" charset="-120"/>
              </a:rPr>
              <a:t>3</a:t>
            </a:r>
            <a:endParaRPr lang="en-US" sz="2200" dirty="0">
              <a:latin typeface="BIZ UDPゴシック" panose="020B0400000000000000" pitchFamily="50" charset="-128"/>
              <a:ea typeface="BIZ UDPゴシック" panose="020B0400000000000000" pitchFamily="50" charset="-128"/>
            </a:endParaRPr>
          </a:p>
        </p:txBody>
      </p:sp>
      <p:sp>
        <p:nvSpPr>
          <p:cNvPr id="6" name="Text 4"/>
          <p:cNvSpPr/>
          <p:nvPr/>
        </p:nvSpPr>
        <p:spPr>
          <a:xfrm>
            <a:off x="1280160" y="457200"/>
            <a:ext cx="7772400" cy="457200"/>
          </a:xfrm>
          <a:prstGeom prst="rect">
            <a:avLst/>
          </a:prstGeom>
          <a:noFill/>
          <a:ln/>
        </p:spPr>
        <p:txBody>
          <a:bodyPr wrap="square" rtlCol="0" anchor="ctr"/>
          <a:lstStyle/>
          <a:p>
            <a:pPr marL="0" indent="0">
              <a:buNone/>
            </a:pPr>
            <a:r>
              <a:rPr lang="en-US" sz="2600" b="1" dirty="0">
                <a:solidFill>
                  <a:srgbClr val="1E2761"/>
                </a:solidFill>
                <a:latin typeface="BIZ UDPゴシック" panose="020B0400000000000000" pitchFamily="50" charset="-128"/>
                <a:ea typeface="BIZ UDPゴシック" panose="020B0400000000000000" pitchFamily="50" charset="-128"/>
                <a:cs typeface="Arial" pitchFamily="34" charset="-120"/>
              </a:rPr>
              <a:t>応募対象となる取組例</a:t>
            </a:r>
            <a:endParaRPr lang="en-US" sz="2600" dirty="0">
              <a:latin typeface="BIZ UDPゴシック" panose="020B0400000000000000" pitchFamily="50" charset="-128"/>
              <a:ea typeface="BIZ UDPゴシック" panose="020B0400000000000000" pitchFamily="50" charset="-128"/>
            </a:endParaRPr>
          </a:p>
        </p:txBody>
      </p:sp>
      <p:sp>
        <p:nvSpPr>
          <p:cNvPr id="7" name="Text 5"/>
          <p:cNvSpPr/>
          <p:nvPr/>
        </p:nvSpPr>
        <p:spPr>
          <a:xfrm>
            <a:off x="1280160" y="914400"/>
            <a:ext cx="8686800" cy="365760"/>
          </a:xfrm>
          <a:prstGeom prst="rect">
            <a:avLst/>
          </a:prstGeom>
          <a:noFill/>
          <a:ln/>
        </p:spPr>
        <p:txBody>
          <a:bodyPr wrap="square" rtlCol="0" anchor="ctr"/>
          <a:lstStyle/>
          <a:p>
            <a:pPr marL="0" indent="0">
              <a:buNone/>
            </a:pPr>
            <a:r>
              <a:rPr lang="en-US" sz="1300" dirty="0" err="1">
                <a:solidFill>
                  <a:srgbClr val="6B7280"/>
                </a:solidFill>
                <a:latin typeface="BIZ UDPゴシック" panose="020B0400000000000000" pitchFamily="50" charset="-128"/>
                <a:ea typeface="BIZ UDPゴシック" panose="020B0400000000000000" pitchFamily="50" charset="-128"/>
                <a:cs typeface="Arial" pitchFamily="34" charset="-120"/>
              </a:rPr>
              <a:t>規模や形式にかかわらず応募の対象です</a:t>
            </a:r>
            <a:r>
              <a:rPr lang="en-US" sz="1300" dirty="0">
                <a:solidFill>
                  <a:srgbClr val="6B7280"/>
                </a:solidFill>
                <a:latin typeface="BIZ UDPゴシック" panose="020B0400000000000000" pitchFamily="50" charset="-128"/>
                <a:ea typeface="BIZ UDPゴシック" panose="020B0400000000000000" pitchFamily="50" charset="-128"/>
                <a:cs typeface="Arial" pitchFamily="34" charset="-120"/>
              </a:rPr>
              <a:t>。</a:t>
            </a:r>
            <a:endParaRPr lang="en-US" sz="1300" dirty="0">
              <a:latin typeface="BIZ UDPゴシック" panose="020B0400000000000000" pitchFamily="50" charset="-128"/>
              <a:ea typeface="BIZ UDPゴシック" panose="020B0400000000000000" pitchFamily="50" charset="-128"/>
            </a:endParaRPr>
          </a:p>
        </p:txBody>
      </p:sp>
      <p:sp>
        <p:nvSpPr>
          <p:cNvPr id="45" name="Shape 6">
            <a:extLst>
              <a:ext uri="{FF2B5EF4-FFF2-40B4-BE49-F238E27FC236}">
                <a16:creationId xmlns:a16="http://schemas.microsoft.com/office/drawing/2014/main" id="{CC914437-F367-D66F-E642-276FA93B1EB9}"/>
              </a:ext>
            </a:extLst>
          </p:cNvPr>
          <p:cNvSpPr/>
          <p:nvPr/>
        </p:nvSpPr>
        <p:spPr>
          <a:xfrm>
            <a:off x="548640" y="1600200"/>
            <a:ext cx="2192274" cy="5212080"/>
          </a:xfrm>
          <a:prstGeom prst="roundRect">
            <a:avLst>
              <a:gd name="adj" fmla="val 3337"/>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46" name="Shape 7">
            <a:extLst>
              <a:ext uri="{FF2B5EF4-FFF2-40B4-BE49-F238E27FC236}">
                <a16:creationId xmlns:a16="http://schemas.microsoft.com/office/drawing/2014/main" id="{1AFF28A3-15DA-9FEA-935A-B64048DDCFB6}"/>
              </a:ext>
            </a:extLst>
          </p:cNvPr>
          <p:cNvSpPr/>
          <p:nvPr/>
        </p:nvSpPr>
        <p:spPr>
          <a:xfrm>
            <a:off x="548640" y="1600200"/>
            <a:ext cx="2192274" cy="816652"/>
          </a:xfrm>
          <a:prstGeom prst="roundRect">
            <a:avLst>
              <a:gd name="adj" fmla="val 10667"/>
            </a:avLst>
          </a:prstGeom>
          <a:solidFill>
            <a:srgbClr val="5E4B8B"/>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pic>
        <p:nvPicPr>
          <p:cNvPr id="47" name="Image 0" descr="preencoded.png">
            <a:extLst>
              <a:ext uri="{FF2B5EF4-FFF2-40B4-BE49-F238E27FC236}">
                <a16:creationId xmlns:a16="http://schemas.microsoft.com/office/drawing/2014/main" id="{F24A3B3D-106D-3531-1381-5FE5295E0D9B}"/>
              </a:ext>
            </a:extLst>
          </p:cNvPr>
          <p:cNvPicPr>
            <a:picLocks noChangeAspect="1"/>
          </p:cNvPicPr>
          <p:nvPr/>
        </p:nvPicPr>
        <p:blipFill>
          <a:blip r:embed="rId3"/>
          <a:stretch>
            <a:fillRect/>
          </a:stretch>
        </p:blipFill>
        <p:spPr>
          <a:xfrm>
            <a:off x="694944" y="1737360"/>
            <a:ext cx="411480" cy="411480"/>
          </a:xfrm>
          <a:prstGeom prst="rect">
            <a:avLst/>
          </a:prstGeom>
        </p:spPr>
      </p:pic>
      <p:sp>
        <p:nvSpPr>
          <p:cNvPr id="48" name="Text 8">
            <a:extLst>
              <a:ext uri="{FF2B5EF4-FFF2-40B4-BE49-F238E27FC236}">
                <a16:creationId xmlns:a16="http://schemas.microsoft.com/office/drawing/2014/main" id="{2C15E849-9E4F-1877-098D-A77637321F06}"/>
              </a:ext>
            </a:extLst>
          </p:cNvPr>
          <p:cNvSpPr/>
          <p:nvPr/>
        </p:nvSpPr>
        <p:spPr>
          <a:xfrm>
            <a:off x="1050124" y="1600200"/>
            <a:ext cx="1661922" cy="685800"/>
          </a:xfrm>
          <a:prstGeom prst="rect">
            <a:avLst/>
          </a:prstGeom>
          <a:noFill/>
          <a:ln/>
        </p:spPr>
        <p:txBody>
          <a:bodyPr wrap="square" rtlCol="0" anchor="ctr"/>
          <a:lstStyle/>
          <a:p>
            <a:pPr marL="0" indent="0">
              <a:buNone/>
            </a:pP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総合的な制度設計が</a:t>
            </a:r>
            <a:endParaRPr lang="en-US" altLang="ja-JP" sz="1200" b="1" dirty="0">
              <a:solidFill>
                <a:srgbClr val="FFFFFF"/>
              </a:solidFill>
              <a:latin typeface="BIZ UDPゴシック" panose="020B0400000000000000" pitchFamily="50" charset="-128"/>
              <a:ea typeface="BIZ UDPゴシック" panose="020B0400000000000000" pitchFamily="50" charset="-128"/>
              <a:cs typeface="Arial" pitchFamily="34" charset="-120"/>
            </a:endParaRPr>
          </a:p>
          <a:p>
            <a:pPr marL="0" indent="0">
              <a:buNone/>
            </a:pP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優秀な取組</a:t>
            </a:r>
          </a:p>
        </p:txBody>
      </p:sp>
      <p:sp>
        <p:nvSpPr>
          <p:cNvPr id="51" name="Shape 11">
            <a:extLst>
              <a:ext uri="{FF2B5EF4-FFF2-40B4-BE49-F238E27FC236}">
                <a16:creationId xmlns:a16="http://schemas.microsoft.com/office/drawing/2014/main" id="{8AC1DB40-538A-F6BA-6262-2B47A7D4028E}"/>
              </a:ext>
            </a:extLst>
          </p:cNvPr>
          <p:cNvSpPr/>
          <p:nvPr/>
        </p:nvSpPr>
        <p:spPr>
          <a:xfrm>
            <a:off x="731520" y="2746844"/>
            <a:ext cx="109728" cy="109728"/>
          </a:xfrm>
          <a:prstGeom prst="ellipse">
            <a:avLst/>
          </a:prstGeom>
          <a:solidFill>
            <a:srgbClr val="5E4B8B"/>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2" name="Text 12">
            <a:extLst>
              <a:ext uri="{FF2B5EF4-FFF2-40B4-BE49-F238E27FC236}">
                <a16:creationId xmlns:a16="http://schemas.microsoft.com/office/drawing/2014/main" id="{EDBB1E83-9CB3-EBAB-2CFF-E01103BEAE5A}"/>
              </a:ext>
            </a:extLst>
          </p:cNvPr>
          <p:cNvSpPr/>
          <p:nvPr/>
        </p:nvSpPr>
        <p:spPr>
          <a:xfrm>
            <a:off x="914400" y="2635336"/>
            <a:ext cx="1723604" cy="310896"/>
          </a:xfrm>
          <a:prstGeom prst="rect">
            <a:avLst/>
          </a:prstGeom>
          <a:noFill/>
          <a:ln/>
        </p:spPr>
        <p:txBody>
          <a:bodyPr wrap="square" rtlCol="0" anchor="ctr"/>
          <a:lstStyle/>
          <a:p>
            <a:pPr marL="0" indent="0">
              <a:buNone/>
            </a:pPr>
            <a:r>
              <a:rPr lang="ja-JP" alt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推進体制・運営体制の構築</a:t>
            </a:r>
            <a:endParaRPr lang="en-US" sz="1050" dirty="0">
              <a:latin typeface="BIZ UDPゴシック" panose="020B0400000000000000" pitchFamily="50" charset="-128"/>
              <a:ea typeface="BIZ UDPゴシック" panose="020B0400000000000000" pitchFamily="50" charset="-128"/>
            </a:endParaRPr>
          </a:p>
        </p:txBody>
      </p:sp>
      <p:sp>
        <p:nvSpPr>
          <p:cNvPr id="53" name="Text 13">
            <a:extLst>
              <a:ext uri="{FF2B5EF4-FFF2-40B4-BE49-F238E27FC236}">
                <a16:creationId xmlns:a16="http://schemas.microsoft.com/office/drawing/2014/main" id="{96BAFC6A-738B-70A6-4C87-412D0BA404D7}"/>
              </a:ext>
            </a:extLst>
          </p:cNvPr>
          <p:cNvSpPr/>
          <p:nvPr/>
        </p:nvSpPr>
        <p:spPr>
          <a:xfrm>
            <a:off x="914400" y="2937088"/>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経営層を含む推進委員会の設置、KPI設定と進捗管理</a:t>
            </a:r>
            <a:endParaRPr lang="en-US" sz="900" dirty="0">
              <a:latin typeface="BIZ UDPゴシック" panose="020B0400000000000000" pitchFamily="50" charset="-128"/>
              <a:ea typeface="BIZ UDPゴシック" panose="020B0400000000000000" pitchFamily="50" charset="-128"/>
            </a:endParaRPr>
          </a:p>
        </p:txBody>
      </p:sp>
      <p:sp>
        <p:nvSpPr>
          <p:cNvPr id="54" name="Shape 14">
            <a:extLst>
              <a:ext uri="{FF2B5EF4-FFF2-40B4-BE49-F238E27FC236}">
                <a16:creationId xmlns:a16="http://schemas.microsoft.com/office/drawing/2014/main" id="{5C9650FC-4FA1-7C35-3CD4-31DB2CFF57FF}"/>
              </a:ext>
            </a:extLst>
          </p:cNvPr>
          <p:cNvSpPr/>
          <p:nvPr/>
        </p:nvSpPr>
        <p:spPr>
          <a:xfrm>
            <a:off x="731520" y="3769192"/>
            <a:ext cx="109728" cy="109728"/>
          </a:xfrm>
          <a:prstGeom prst="ellipse">
            <a:avLst/>
          </a:prstGeom>
          <a:solidFill>
            <a:srgbClr val="5E4B8B"/>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5" name="Text 15">
            <a:extLst>
              <a:ext uri="{FF2B5EF4-FFF2-40B4-BE49-F238E27FC236}">
                <a16:creationId xmlns:a16="http://schemas.microsoft.com/office/drawing/2014/main" id="{55C3AF79-C76E-07E8-1714-5A2A2E94E710}"/>
              </a:ext>
            </a:extLst>
          </p:cNvPr>
          <p:cNvSpPr/>
          <p:nvPr/>
        </p:nvSpPr>
        <p:spPr>
          <a:xfrm>
            <a:off x="914400" y="3714328"/>
            <a:ext cx="1661922" cy="310896"/>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業務プロセス・ルールの整備</a:t>
            </a:r>
            <a:endParaRPr lang="en-US" sz="1050" dirty="0">
              <a:latin typeface="BIZ UDPゴシック" panose="020B0400000000000000" pitchFamily="50" charset="-128"/>
              <a:ea typeface="BIZ UDPゴシック" panose="020B0400000000000000" pitchFamily="50" charset="-128"/>
            </a:endParaRPr>
          </a:p>
        </p:txBody>
      </p:sp>
      <p:sp>
        <p:nvSpPr>
          <p:cNvPr id="56" name="Text 16">
            <a:extLst>
              <a:ext uri="{FF2B5EF4-FFF2-40B4-BE49-F238E27FC236}">
                <a16:creationId xmlns:a16="http://schemas.microsoft.com/office/drawing/2014/main" id="{0C0FC891-09EA-F990-E42B-7D7E174AD463}"/>
              </a:ext>
            </a:extLst>
          </p:cNvPr>
          <p:cNvSpPr/>
          <p:nvPr/>
        </p:nvSpPr>
        <p:spPr>
          <a:xfrm>
            <a:off x="914400" y="4016080"/>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受診案内フローの標準化、相談対応マニュアルの整備</a:t>
            </a:r>
            <a:endParaRPr lang="en-US" sz="900" dirty="0">
              <a:latin typeface="BIZ UDPゴシック" panose="020B0400000000000000" pitchFamily="50" charset="-128"/>
              <a:ea typeface="BIZ UDPゴシック" panose="020B0400000000000000" pitchFamily="50" charset="-128"/>
            </a:endParaRPr>
          </a:p>
        </p:txBody>
      </p:sp>
      <p:sp>
        <p:nvSpPr>
          <p:cNvPr id="57" name="Shape 17">
            <a:extLst>
              <a:ext uri="{FF2B5EF4-FFF2-40B4-BE49-F238E27FC236}">
                <a16:creationId xmlns:a16="http://schemas.microsoft.com/office/drawing/2014/main" id="{FFEA8D66-C2C9-3DEA-E93E-6F468265140F}"/>
              </a:ext>
            </a:extLst>
          </p:cNvPr>
          <p:cNvSpPr/>
          <p:nvPr/>
        </p:nvSpPr>
        <p:spPr>
          <a:xfrm>
            <a:off x="731520" y="4848184"/>
            <a:ext cx="109728" cy="109728"/>
          </a:xfrm>
          <a:prstGeom prst="ellipse">
            <a:avLst/>
          </a:prstGeom>
          <a:solidFill>
            <a:srgbClr val="5E4B8B"/>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8" name="Text 18">
            <a:extLst>
              <a:ext uri="{FF2B5EF4-FFF2-40B4-BE49-F238E27FC236}">
                <a16:creationId xmlns:a16="http://schemas.microsoft.com/office/drawing/2014/main" id="{79DF0D0E-8493-47E4-3961-DC29716F6396}"/>
              </a:ext>
            </a:extLst>
          </p:cNvPr>
          <p:cNvSpPr/>
          <p:nvPr/>
        </p:nvSpPr>
        <p:spPr>
          <a:xfrm>
            <a:off x="914400" y="4736676"/>
            <a:ext cx="1661922" cy="310896"/>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評価・改善の仕組み化</a:t>
            </a:r>
            <a:endParaRPr lang="en-US" sz="1050" dirty="0">
              <a:latin typeface="BIZ UDPゴシック" panose="020B0400000000000000" pitchFamily="50" charset="-128"/>
              <a:ea typeface="BIZ UDPゴシック" panose="020B0400000000000000" pitchFamily="50" charset="-128"/>
            </a:endParaRPr>
          </a:p>
        </p:txBody>
      </p:sp>
      <p:sp>
        <p:nvSpPr>
          <p:cNvPr id="59" name="Text 19">
            <a:extLst>
              <a:ext uri="{FF2B5EF4-FFF2-40B4-BE49-F238E27FC236}">
                <a16:creationId xmlns:a16="http://schemas.microsoft.com/office/drawing/2014/main" id="{5B0E1F89-9A4C-26B5-B490-286B9DFFE00F}"/>
              </a:ext>
            </a:extLst>
          </p:cNvPr>
          <p:cNvSpPr/>
          <p:nvPr/>
        </p:nvSpPr>
        <p:spPr>
          <a:xfrm>
            <a:off x="914400" y="5038428"/>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効果測定指標の設計、PDCAに基づく継続的な改善</a:t>
            </a:r>
            <a:endParaRPr lang="en-US" sz="900" dirty="0">
              <a:latin typeface="BIZ UDPゴシック" panose="020B0400000000000000" pitchFamily="50" charset="-128"/>
              <a:ea typeface="BIZ UDPゴシック" panose="020B0400000000000000" pitchFamily="50" charset="-128"/>
            </a:endParaRPr>
          </a:p>
        </p:txBody>
      </p:sp>
      <p:sp>
        <p:nvSpPr>
          <p:cNvPr id="60" name="Shape 20">
            <a:extLst>
              <a:ext uri="{FF2B5EF4-FFF2-40B4-BE49-F238E27FC236}">
                <a16:creationId xmlns:a16="http://schemas.microsoft.com/office/drawing/2014/main" id="{7F427D96-E712-E212-F01E-DF1F7BBB3924}"/>
              </a:ext>
            </a:extLst>
          </p:cNvPr>
          <p:cNvSpPr/>
          <p:nvPr/>
        </p:nvSpPr>
        <p:spPr>
          <a:xfrm>
            <a:off x="5434742" y="1600200"/>
            <a:ext cx="2192274" cy="5212080"/>
          </a:xfrm>
          <a:prstGeom prst="roundRect">
            <a:avLst>
              <a:gd name="adj" fmla="val 3337"/>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61" name="Shape 21">
            <a:extLst>
              <a:ext uri="{FF2B5EF4-FFF2-40B4-BE49-F238E27FC236}">
                <a16:creationId xmlns:a16="http://schemas.microsoft.com/office/drawing/2014/main" id="{07EDF85E-8084-7C33-E797-F252D383FDFC}"/>
              </a:ext>
            </a:extLst>
          </p:cNvPr>
          <p:cNvSpPr/>
          <p:nvPr/>
        </p:nvSpPr>
        <p:spPr>
          <a:xfrm>
            <a:off x="5434742" y="1600200"/>
            <a:ext cx="2192274" cy="816652"/>
          </a:xfrm>
          <a:prstGeom prst="roundRect">
            <a:avLst>
              <a:gd name="adj" fmla="val 10667"/>
            </a:avLst>
          </a:prstGeom>
          <a:solidFill>
            <a:srgbClr val="0E7C86"/>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63" name="Text 22">
            <a:extLst>
              <a:ext uri="{FF2B5EF4-FFF2-40B4-BE49-F238E27FC236}">
                <a16:creationId xmlns:a16="http://schemas.microsoft.com/office/drawing/2014/main" id="{1E52908A-7523-B69D-B5E6-F0FECCD182CD}"/>
              </a:ext>
            </a:extLst>
          </p:cNvPr>
          <p:cNvSpPr/>
          <p:nvPr/>
        </p:nvSpPr>
        <p:spPr>
          <a:xfrm>
            <a:off x="6056534" y="1600200"/>
            <a:ext cx="1415034" cy="685800"/>
          </a:xfrm>
          <a:prstGeom prst="rect">
            <a:avLst/>
          </a:prstGeom>
          <a:noFill/>
          <a:ln/>
        </p:spPr>
        <p:txBody>
          <a:bodyPr wrap="square" rtlCol="0" anchor="ctr"/>
          <a:lstStyle/>
          <a:p>
            <a:pPr marL="0" indent="0">
              <a:buNone/>
            </a:pP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医療</a:t>
            </a:r>
            <a:r>
              <a:rPr lang="en-US" altLang="ja-JP"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DX</a:t>
            </a: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に</a:t>
            </a:r>
          </a:p>
          <a:p>
            <a:pPr marL="0" indent="0">
              <a:buNone/>
            </a:pP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関連する取組</a:t>
            </a:r>
          </a:p>
        </p:txBody>
      </p:sp>
      <p:sp>
        <p:nvSpPr>
          <p:cNvPr id="64" name="Shape 23">
            <a:extLst>
              <a:ext uri="{FF2B5EF4-FFF2-40B4-BE49-F238E27FC236}">
                <a16:creationId xmlns:a16="http://schemas.microsoft.com/office/drawing/2014/main" id="{C50F3DD5-BC5D-D8C6-C5EE-94912D292762}"/>
              </a:ext>
            </a:extLst>
          </p:cNvPr>
          <p:cNvSpPr/>
          <p:nvPr/>
        </p:nvSpPr>
        <p:spPr>
          <a:xfrm>
            <a:off x="8093360" y="2758046"/>
            <a:ext cx="109728" cy="109728"/>
          </a:xfrm>
          <a:prstGeom prst="ellipse">
            <a:avLst/>
          </a:prstGeom>
          <a:solidFill>
            <a:srgbClr val="0E7C86"/>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65" name="Text 24">
            <a:extLst>
              <a:ext uri="{FF2B5EF4-FFF2-40B4-BE49-F238E27FC236}">
                <a16:creationId xmlns:a16="http://schemas.microsoft.com/office/drawing/2014/main" id="{62CBD9ED-2347-91CC-42A0-52B4C0556EA0}"/>
              </a:ext>
            </a:extLst>
          </p:cNvPr>
          <p:cNvSpPr/>
          <p:nvPr/>
        </p:nvSpPr>
        <p:spPr>
          <a:xfrm>
            <a:off x="8276240" y="2703182"/>
            <a:ext cx="1661922" cy="310896"/>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自治体・医師会・保険者連携</a:t>
            </a:r>
            <a:endParaRPr lang="en-US" sz="1050" dirty="0">
              <a:latin typeface="BIZ UDPゴシック" panose="020B0400000000000000" pitchFamily="50" charset="-128"/>
              <a:ea typeface="BIZ UDPゴシック" panose="020B0400000000000000" pitchFamily="50" charset="-128"/>
            </a:endParaRPr>
          </a:p>
        </p:txBody>
      </p:sp>
      <p:sp>
        <p:nvSpPr>
          <p:cNvPr id="66" name="Text 25">
            <a:extLst>
              <a:ext uri="{FF2B5EF4-FFF2-40B4-BE49-F238E27FC236}">
                <a16:creationId xmlns:a16="http://schemas.microsoft.com/office/drawing/2014/main" id="{B268B45B-6BF5-2E95-D40A-BF12D80C6FC9}"/>
              </a:ext>
            </a:extLst>
          </p:cNvPr>
          <p:cNvSpPr/>
          <p:nvPr/>
        </p:nvSpPr>
        <p:spPr>
          <a:xfrm>
            <a:off x="8276240" y="3004934"/>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地域包括ケアシステムの構築、多職種連携による患者支援</a:t>
            </a:r>
            <a:endParaRPr lang="en-US" sz="900" dirty="0">
              <a:latin typeface="BIZ UDPゴシック" panose="020B0400000000000000" pitchFamily="50" charset="-128"/>
              <a:ea typeface="BIZ UDPゴシック" panose="020B0400000000000000" pitchFamily="50" charset="-128"/>
            </a:endParaRPr>
          </a:p>
        </p:txBody>
      </p:sp>
      <p:sp>
        <p:nvSpPr>
          <p:cNvPr id="67" name="Shape 26">
            <a:extLst>
              <a:ext uri="{FF2B5EF4-FFF2-40B4-BE49-F238E27FC236}">
                <a16:creationId xmlns:a16="http://schemas.microsoft.com/office/drawing/2014/main" id="{4B194D2A-6D3D-0100-C103-F559D2A8DA54}"/>
              </a:ext>
            </a:extLst>
          </p:cNvPr>
          <p:cNvSpPr/>
          <p:nvPr/>
        </p:nvSpPr>
        <p:spPr>
          <a:xfrm>
            <a:off x="8093360" y="3837038"/>
            <a:ext cx="109728" cy="109728"/>
          </a:xfrm>
          <a:prstGeom prst="ellipse">
            <a:avLst/>
          </a:prstGeom>
          <a:solidFill>
            <a:srgbClr val="0E7C86"/>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68" name="Text 27">
            <a:extLst>
              <a:ext uri="{FF2B5EF4-FFF2-40B4-BE49-F238E27FC236}">
                <a16:creationId xmlns:a16="http://schemas.microsoft.com/office/drawing/2014/main" id="{B3155C69-8A0C-95A0-D301-5E2F3604EF95}"/>
              </a:ext>
            </a:extLst>
          </p:cNvPr>
          <p:cNvSpPr/>
          <p:nvPr/>
        </p:nvSpPr>
        <p:spPr>
          <a:xfrm>
            <a:off x="8276240" y="3733622"/>
            <a:ext cx="1661922" cy="310896"/>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多職種連携</a:t>
            </a:r>
            <a:endParaRPr lang="en-US" sz="1050" dirty="0">
              <a:latin typeface="BIZ UDPゴシック" panose="020B0400000000000000" pitchFamily="50" charset="-128"/>
              <a:ea typeface="BIZ UDPゴシック" panose="020B0400000000000000" pitchFamily="50" charset="-128"/>
            </a:endParaRPr>
          </a:p>
        </p:txBody>
      </p:sp>
      <p:sp>
        <p:nvSpPr>
          <p:cNvPr id="69" name="Text 28">
            <a:extLst>
              <a:ext uri="{FF2B5EF4-FFF2-40B4-BE49-F238E27FC236}">
                <a16:creationId xmlns:a16="http://schemas.microsoft.com/office/drawing/2014/main" id="{749E61A5-AFE2-F374-D428-4E6C676E3F98}"/>
              </a:ext>
            </a:extLst>
          </p:cNvPr>
          <p:cNvSpPr/>
          <p:nvPr/>
        </p:nvSpPr>
        <p:spPr>
          <a:xfrm>
            <a:off x="8276240" y="4035374"/>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医師・看護師・薬剤師・介護職員等の連携体制構築</a:t>
            </a:r>
            <a:endParaRPr lang="en-US" sz="900" dirty="0">
              <a:latin typeface="BIZ UDPゴシック" panose="020B0400000000000000" pitchFamily="50" charset="-128"/>
              <a:ea typeface="BIZ UDPゴシック" panose="020B0400000000000000" pitchFamily="50" charset="-128"/>
            </a:endParaRPr>
          </a:p>
        </p:txBody>
      </p:sp>
      <p:sp>
        <p:nvSpPr>
          <p:cNvPr id="70" name="Shape 29">
            <a:extLst>
              <a:ext uri="{FF2B5EF4-FFF2-40B4-BE49-F238E27FC236}">
                <a16:creationId xmlns:a16="http://schemas.microsoft.com/office/drawing/2014/main" id="{B2422133-8019-B91B-0567-29EEAC636EC1}"/>
              </a:ext>
            </a:extLst>
          </p:cNvPr>
          <p:cNvSpPr/>
          <p:nvPr/>
        </p:nvSpPr>
        <p:spPr>
          <a:xfrm>
            <a:off x="8093360" y="4916030"/>
            <a:ext cx="109728" cy="109728"/>
          </a:xfrm>
          <a:prstGeom prst="ellipse">
            <a:avLst/>
          </a:prstGeom>
          <a:solidFill>
            <a:srgbClr val="0E7C86"/>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71" name="Text 30">
            <a:extLst>
              <a:ext uri="{FF2B5EF4-FFF2-40B4-BE49-F238E27FC236}">
                <a16:creationId xmlns:a16="http://schemas.microsoft.com/office/drawing/2014/main" id="{7744ABB0-7B03-27F4-2C34-89B33E837D87}"/>
              </a:ext>
            </a:extLst>
          </p:cNvPr>
          <p:cNvSpPr/>
          <p:nvPr/>
        </p:nvSpPr>
        <p:spPr>
          <a:xfrm>
            <a:off x="8276240" y="4804522"/>
            <a:ext cx="1661922" cy="310896"/>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地域住民向け啓発</a:t>
            </a:r>
            <a:endParaRPr lang="en-US" sz="1050" dirty="0">
              <a:latin typeface="BIZ UDPゴシック" panose="020B0400000000000000" pitchFamily="50" charset="-128"/>
              <a:ea typeface="BIZ UDPゴシック" panose="020B0400000000000000" pitchFamily="50" charset="-128"/>
            </a:endParaRPr>
          </a:p>
        </p:txBody>
      </p:sp>
      <p:sp>
        <p:nvSpPr>
          <p:cNvPr id="72" name="Text 31">
            <a:extLst>
              <a:ext uri="{FF2B5EF4-FFF2-40B4-BE49-F238E27FC236}">
                <a16:creationId xmlns:a16="http://schemas.microsoft.com/office/drawing/2014/main" id="{E42A5AB2-B841-E396-7746-5C80AAE030DE}"/>
              </a:ext>
            </a:extLst>
          </p:cNvPr>
          <p:cNvSpPr/>
          <p:nvPr/>
        </p:nvSpPr>
        <p:spPr>
          <a:xfrm>
            <a:off x="8276240" y="5114366"/>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＃7119等を活用した地域医療導線整備、啓発活動</a:t>
            </a:r>
            <a:endParaRPr lang="en-US" sz="900" dirty="0">
              <a:latin typeface="BIZ UDPゴシック" panose="020B0400000000000000" pitchFamily="50" charset="-128"/>
              <a:ea typeface="BIZ UDPゴシック" panose="020B0400000000000000" pitchFamily="50" charset="-128"/>
            </a:endParaRPr>
          </a:p>
        </p:txBody>
      </p:sp>
      <p:sp>
        <p:nvSpPr>
          <p:cNvPr id="74" name="Shape 33">
            <a:extLst>
              <a:ext uri="{FF2B5EF4-FFF2-40B4-BE49-F238E27FC236}">
                <a16:creationId xmlns:a16="http://schemas.microsoft.com/office/drawing/2014/main" id="{7F4F13F9-5AD7-2E50-99AD-931AD24F5DF6}"/>
              </a:ext>
            </a:extLst>
          </p:cNvPr>
          <p:cNvSpPr/>
          <p:nvPr/>
        </p:nvSpPr>
        <p:spPr>
          <a:xfrm>
            <a:off x="7901336" y="1600200"/>
            <a:ext cx="2192274" cy="816652"/>
          </a:xfrm>
          <a:prstGeom prst="roundRect">
            <a:avLst>
              <a:gd name="adj" fmla="val 10667"/>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pic>
        <p:nvPicPr>
          <p:cNvPr id="75" name="Image 2" descr="preencoded.png">
            <a:extLst>
              <a:ext uri="{FF2B5EF4-FFF2-40B4-BE49-F238E27FC236}">
                <a16:creationId xmlns:a16="http://schemas.microsoft.com/office/drawing/2014/main" id="{4303E386-6EAE-CFE3-BE1A-692C324EB761}"/>
              </a:ext>
            </a:extLst>
          </p:cNvPr>
          <p:cNvPicPr>
            <a:picLocks noChangeAspect="1"/>
          </p:cNvPicPr>
          <p:nvPr/>
        </p:nvPicPr>
        <p:blipFill>
          <a:blip r:embed="rId4"/>
          <a:stretch>
            <a:fillRect/>
          </a:stretch>
        </p:blipFill>
        <p:spPr>
          <a:xfrm>
            <a:off x="5613900" y="1762888"/>
            <a:ext cx="411480" cy="411480"/>
          </a:xfrm>
          <a:prstGeom prst="rect">
            <a:avLst/>
          </a:prstGeom>
        </p:spPr>
      </p:pic>
      <p:sp>
        <p:nvSpPr>
          <p:cNvPr id="76" name="Text 34">
            <a:extLst>
              <a:ext uri="{FF2B5EF4-FFF2-40B4-BE49-F238E27FC236}">
                <a16:creationId xmlns:a16="http://schemas.microsoft.com/office/drawing/2014/main" id="{161365F5-DF59-5DF9-C62D-52677580ADE5}"/>
              </a:ext>
            </a:extLst>
          </p:cNvPr>
          <p:cNvSpPr/>
          <p:nvPr/>
        </p:nvSpPr>
        <p:spPr>
          <a:xfrm>
            <a:off x="8523128" y="1600200"/>
            <a:ext cx="1415034" cy="685800"/>
          </a:xfrm>
          <a:prstGeom prst="rect">
            <a:avLst/>
          </a:prstGeom>
          <a:noFill/>
          <a:ln/>
        </p:spPr>
        <p:txBody>
          <a:bodyPr wrap="square" rtlCol="0" anchor="ctr"/>
          <a:lstStyle/>
          <a:p>
            <a:pPr marL="0" indent="0">
              <a:buNone/>
            </a:pP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地域連携に</a:t>
            </a:r>
          </a:p>
          <a:p>
            <a:pPr marL="0" indent="0">
              <a:buNone/>
            </a:pP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貢献する取組</a:t>
            </a:r>
          </a:p>
        </p:txBody>
      </p:sp>
      <p:sp>
        <p:nvSpPr>
          <p:cNvPr id="77" name="Shape 35">
            <a:extLst>
              <a:ext uri="{FF2B5EF4-FFF2-40B4-BE49-F238E27FC236}">
                <a16:creationId xmlns:a16="http://schemas.microsoft.com/office/drawing/2014/main" id="{C43F5CA5-FE08-8CCB-8E22-8892A16695E5}"/>
              </a:ext>
            </a:extLst>
          </p:cNvPr>
          <p:cNvSpPr/>
          <p:nvPr/>
        </p:nvSpPr>
        <p:spPr>
          <a:xfrm>
            <a:off x="5613900" y="2783018"/>
            <a:ext cx="109728" cy="109728"/>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78" name="Text 36">
            <a:extLst>
              <a:ext uri="{FF2B5EF4-FFF2-40B4-BE49-F238E27FC236}">
                <a16:creationId xmlns:a16="http://schemas.microsoft.com/office/drawing/2014/main" id="{8F27B375-4B4A-BD2F-EC80-791D326188A9}"/>
              </a:ext>
            </a:extLst>
          </p:cNvPr>
          <p:cNvSpPr/>
          <p:nvPr/>
        </p:nvSpPr>
        <p:spPr>
          <a:xfrm>
            <a:off x="5796780" y="2728154"/>
            <a:ext cx="1661922" cy="310896"/>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デジタルを活用した受診行動支援</a:t>
            </a:r>
            <a:endParaRPr lang="en-US" sz="1050" dirty="0">
              <a:latin typeface="BIZ UDPゴシック" panose="020B0400000000000000" pitchFamily="50" charset="-128"/>
              <a:ea typeface="BIZ UDPゴシック" panose="020B0400000000000000" pitchFamily="50" charset="-128"/>
            </a:endParaRPr>
          </a:p>
        </p:txBody>
      </p:sp>
      <p:sp>
        <p:nvSpPr>
          <p:cNvPr id="79" name="Text 37">
            <a:extLst>
              <a:ext uri="{FF2B5EF4-FFF2-40B4-BE49-F238E27FC236}">
                <a16:creationId xmlns:a16="http://schemas.microsoft.com/office/drawing/2014/main" id="{4235FCD8-837E-D381-AB88-3AA367AA343F}"/>
              </a:ext>
            </a:extLst>
          </p:cNvPr>
          <p:cNvSpPr/>
          <p:nvPr/>
        </p:nvSpPr>
        <p:spPr>
          <a:xfrm>
            <a:off x="5796780" y="3029906"/>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オンライン問診、AI受診案内、症状確認チャットボット</a:t>
            </a:r>
            <a:endParaRPr lang="en-US" sz="900" dirty="0">
              <a:latin typeface="BIZ UDPゴシック" panose="020B0400000000000000" pitchFamily="50" charset="-128"/>
              <a:ea typeface="BIZ UDPゴシック" panose="020B0400000000000000" pitchFamily="50" charset="-128"/>
            </a:endParaRPr>
          </a:p>
        </p:txBody>
      </p:sp>
      <p:sp>
        <p:nvSpPr>
          <p:cNvPr id="80" name="Shape 38">
            <a:extLst>
              <a:ext uri="{FF2B5EF4-FFF2-40B4-BE49-F238E27FC236}">
                <a16:creationId xmlns:a16="http://schemas.microsoft.com/office/drawing/2014/main" id="{1EF40032-F347-548F-4F2C-0F6F4BF1B031}"/>
              </a:ext>
            </a:extLst>
          </p:cNvPr>
          <p:cNvSpPr/>
          <p:nvPr/>
        </p:nvSpPr>
        <p:spPr>
          <a:xfrm>
            <a:off x="5613900" y="3862010"/>
            <a:ext cx="109728" cy="109728"/>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81" name="Text 39">
            <a:extLst>
              <a:ext uri="{FF2B5EF4-FFF2-40B4-BE49-F238E27FC236}">
                <a16:creationId xmlns:a16="http://schemas.microsoft.com/office/drawing/2014/main" id="{FDF84C4A-918D-AF8E-04D0-DAA54D911AD3}"/>
              </a:ext>
            </a:extLst>
          </p:cNvPr>
          <p:cNvSpPr/>
          <p:nvPr/>
        </p:nvSpPr>
        <p:spPr>
          <a:xfrm>
            <a:off x="5796780" y="3807146"/>
            <a:ext cx="1661922" cy="310896"/>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Web・アプリによる情報提供</a:t>
            </a:r>
            <a:endParaRPr lang="en-US" sz="1050" dirty="0">
              <a:latin typeface="BIZ UDPゴシック" panose="020B0400000000000000" pitchFamily="50" charset="-128"/>
              <a:ea typeface="BIZ UDPゴシック" panose="020B0400000000000000" pitchFamily="50" charset="-128"/>
            </a:endParaRPr>
          </a:p>
        </p:txBody>
      </p:sp>
      <p:sp>
        <p:nvSpPr>
          <p:cNvPr id="82" name="Text 40">
            <a:extLst>
              <a:ext uri="{FF2B5EF4-FFF2-40B4-BE49-F238E27FC236}">
                <a16:creationId xmlns:a16="http://schemas.microsoft.com/office/drawing/2014/main" id="{B91FE7C7-1899-F885-A7B1-A50ACD365933}"/>
              </a:ext>
            </a:extLst>
          </p:cNvPr>
          <p:cNvSpPr/>
          <p:nvPr/>
        </p:nvSpPr>
        <p:spPr>
          <a:xfrm>
            <a:off x="5796780" y="4108898"/>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多言語対応、アクセシビリティ改善、受診ガイド配信</a:t>
            </a:r>
            <a:endParaRPr lang="en-US" sz="900" dirty="0">
              <a:latin typeface="BIZ UDPゴシック" panose="020B0400000000000000" pitchFamily="50" charset="-128"/>
              <a:ea typeface="BIZ UDPゴシック" panose="020B0400000000000000" pitchFamily="50" charset="-128"/>
            </a:endParaRPr>
          </a:p>
        </p:txBody>
      </p:sp>
      <p:sp>
        <p:nvSpPr>
          <p:cNvPr id="83" name="Shape 41">
            <a:extLst>
              <a:ext uri="{FF2B5EF4-FFF2-40B4-BE49-F238E27FC236}">
                <a16:creationId xmlns:a16="http://schemas.microsoft.com/office/drawing/2014/main" id="{6D56F704-0693-D2C7-4B98-1EA8F082F95B}"/>
              </a:ext>
            </a:extLst>
          </p:cNvPr>
          <p:cNvSpPr/>
          <p:nvPr/>
        </p:nvSpPr>
        <p:spPr>
          <a:xfrm>
            <a:off x="5613900" y="4941002"/>
            <a:ext cx="109728" cy="109728"/>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84" name="Text 42">
            <a:extLst>
              <a:ext uri="{FF2B5EF4-FFF2-40B4-BE49-F238E27FC236}">
                <a16:creationId xmlns:a16="http://schemas.microsoft.com/office/drawing/2014/main" id="{7A9DC378-E454-23C3-A412-947AF16155E1}"/>
              </a:ext>
            </a:extLst>
          </p:cNvPr>
          <p:cNvSpPr/>
          <p:nvPr/>
        </p:nvSpPr>
        <p:spPr>
          <a:xfrm>
            <a:off x="5796780" y="4886138"/>
            <a:ext cx="1661922" cy="310896"/>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データ・デジタル技術の活用</a:t>
            </a:r>
            <a:endParaRPr lang="en-US" sz="1050" dirty="0">
              <a:latin typeface="BIZ UDPゴシック" panose="020B0400000000000000" pitchFamily="50" charset="-128"/>
              <a:ea typeface="BIZ UDPゴシック" panose="020B0400000000000000" pitchFamily="50" charset="-128"/>
            </a:endParaRPr>
          </a:p>
        </p:txBody>
      </p:sp>
      <p:sp>
        <p:nvSpPr>
          <p:cNvPr id="85" name="Text 43">
            <a:extLst>
              <a:ext uri="{FF2B5EF4-FFF2-40B4-BE49-F238E27FC236}">
                <a16:creationId xmlns:a16="http://schemas.microsoft.com/office/drawing/2014/main" id="{42A78621-6765-8486-0071-4A6A60419ADD}"/>
              </a:ext>
            </a:extLst>
          </p:cNvPr>
          <p:cNvSpPr/>
          <p:nvPr/>
        </p:nvSpPr>
        <p:spPr>
          <a:xfrm>
            <a:off x="5796780" y="5187890"/>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混雑可視化、予約最適化、受診導線改善</a:t>
            </a:r>
            <a:endParaRPr lang="en-US" sz="900" dirty="0">
              <a:latin typeface="BIZ UDPゴシック" panose="020B0400000000000000" pitchFamily="50" charset="-128"/>
              <a:ea typeface="BIZ UDPゴシック" panose="020B0400000000000000" pitchFamily="50" charset="-128"/>
            </a:endParaRPr>
          </a:p>
        </p:txBody>
      </p:sp>
      <p:sp>
        <p:nvSpPr>
          <p:cNvPr id="98" name="Shape 44">
            <a:extLst>
              <a:ext uri="{FF2B5EF4-FFF2-40B4-BE49-F238E27FC236}">
                <a16:creationId xmlns:a16="http://schemas.microsoft.com/office/drawing/2014/main" id="{F2DFA14D-5410-0C76-A25C-CCFBCDF5583B}"/>
              </a:ext>
            </a:extLst>
          </p:cNvPr>
          <p:cNvSpPr/>
          <p:nvPr/>
        </p:nvSpPr>
        <p:spPr>
          <a:xfrm>
            <a:off x="2986366" y="1600200"/>
            <a:ext cx="2192274" cy="5212080"/>
          </a:xfrm>
          <a:prstGeom prst="roundRect">
            <a:avLst>
              <a:gd name="adj" fmla="val 3337"/>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99" name="Shape 45">
            <a:extLst>
              <a:ext uri="{FF2B5EF4-FFF2-40B4-BE49-F238E27FC236}">
                <a16:creationId xmlns:a16="http://schemas.microsoft.com/office/drawing/2014/main" id="{80F83ABD-81FE-13CA-1A41-4AABC043E4A5}"/>
              </a:ext>
            </a:extLst>
          </p:cNvPr>
          <p:cNvSpPr/>
          <p:nvPr/>
        </p:nvSpPr>
        <p:spPr>
          <a:xfrm>
            <a:off x="2986366" y="1600200"/>
            <a:ext cx="2192274" cy="816652"/>
          </a:xfrm>
          <a:prstGeom prst="roundRect">
            <a:avLst>
              <a:gd name="adj" fmla="val 10667"/>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pic>
        <p:nvPicPr>
          <p:cNvPr id="100" name="Image 3" descr="preencoded.png">
            <a:extLst>
              <a:ext uri="{FF2B5EF4-FFF2-40B4-BE49-F238E27FC236}">
                <a16:creationId xmlns:a16="http://schemas.microsoft.com/office/drawing/2014/main" id="{A50C9D4F-238A-E142-D05B-3F3A2AABBAEC}"/>
              </a:ext>
            </a:extLst>
          </p:cNvPr>
          <p:cNvPicPr>
            <a:picLocks noChangeAspect="1"/>
          </p:cNvPicPr>
          <p:nvPr/>
        </p:nvPicPr>
        <p:blipFill>
          <a:blip r:embed="rId5"/>
          <a:stretch>
            <a:fillRect/>
          </a:stretch>
        </p:blipFill>
        <p:spPr>
          <a:xfrm>
            <a:off x="3132670" y="1737360"/>
            <a:ext cx="411480" cy="411480"/>
          </a:xfrm>
          <a:prstGeom prst="rect">
            <a:avLst/>
          </a:prstGeom>
        </p:spPr>
      </p:pic>
      <p:sp>
        <p:nvSpPr>
          <p:cNvPr id="101" name="Text 46">
            <a:extLst>
              <a:ext uri="{FF2B5EF4-FFF2-40B4-BE49-F238E27FC236}">
                <a16:creationId xmlns:a16="http://schemas.microsoft.com/office/drawing/2014/main" id="{0E11F5D7-AD13-56A3-B5D8-E1BA19A9F302}"/>
              </a:ext>
            </a:extLst>
          </p:cNvPr>
          <p:cNvSpPr/>
          <p:nvPr/>
        </p:nvSpPr>
        <p:spPr>
          <a:xfrm>
            <a:off x="3544150" y="1600200"/>
            <a:ext cx="1661922" cy="685800"/>
          </a:xfrm>
          <a:prstGeom prst="rect">
            <a:avLst/>
          </a:prstGeom>
          <a:noFill/>
          <a:ln/>
        </p:spPr>
        <p:txBody>
          <a:bodyPr wrap="square" rtlCol="0" anchor="ctr"/>
          <a:lstStyle/>
          <a:p>
            <a:pPr marL="0" indent="0">
              <a:buNone/>
            </a:pP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優良コンテンツ・ナッジにつながる取組</a:t>
            </a:r>
          </a:p>
        </p:txBody>
      </p:sp>
      <p:sp>
        <p:nvSpPr>
          <p:cNvPr id="104" name="Shape 49">
            <a:extLst>
              <a:ext uri="{FF2B5EF4-FFF2-40B4-BE49-F238E27FC236}">
                <a16:creationId xmlns:a16="http://schemas.microsoft.com/office/drawing/2014/main" id="{CBB94BC3-3F48-7015-2573-6E80C4CCA98A}"/>
              </a:ext>
            </a:extLst>
          </p:cNvPr>
          <p:cNvSpPr/>
          <p:nvPr/>
        </p:nvSpPr>
        <p:spPr>
          <a:xfrm>
            <a:off x="3169246" y="2746844"/>
            <a:ext cx="109728" cy="109728"/>
          </a:xfrm>
          <a:prstGeom prst="ellipse">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05" name="Text 50">
            <a:extLst>
              <a:ext uri="{FF2B5EF4-FFF2-40B4-BE49-F238E27FC236}">
                <a16:creationId xmlns:a16="http://schemas.microsoft.com/office/drawing/2014/main" id="{7AA1D74B-7A6F-E89D-6C7C-F182585284E1}"/>
              </a:ext>
            </a:extLst>
          </p:cNvPr>
          <p:cNvSpPr/>
          <p:nvPr/>
        </p:nvSpPr>
        <p:spPr>
          <a:xfrm>
            <a:off x="3352126" y="2635336"/>
            <a:ext cx="1661922" cy="310896"/>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普及啓発コンテンツ</a:t>
            </a:r>
            <a:endParaRPr lang="en-US" sz="1050" dirty="0">
              <a:latin typeface="BIZ UDPゴシック" panose="020B0400000000000000" pitchFamily="50" charset="-128"/>
              <a:ea typeface="BIZ UDPゴシック" panose="020B0400000000000000" pitchFamily="50" charset="-128"/>
            </a:endParaRPr>
          </a:p>
        </p:txBody>
      </p:sp>
      <p:sp>
        <p:nvSpPr>
          <p:cNvPr id="106" name="Text 51">
            <a:extLst>
              <a:ext uri="{FF2B5EF4-FFF2-40B4-BE49-F238E27FC236}">
                <a16:creationId xmlns:a16="http://schemas.microsoft.com/office/drawing/2014/main" id="{D53DB6BE-A2A6-39C2-46C2-89D47EC41A27}"/>
              </a:ext>
            </a:extLst>
          </p:cNvPr>
          <p:cNvSpPr/>
          <p:nvPr/>
        </p:nvSpPr>
        <p:spPr>
          <a:xfrm>
            <a:off x="3352126" y="2937088"/>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LINE・SNS等を活用した啓発、受診判断を支援するコンテンツ</a:t>
            </a:r>
            <a:endParaRPr lang="en-US" sz="900" dirty="0">
              <a:latin typeface="BIZ UDPゴシック" panose="020B0400000000000000" pitchFamily="50" charset="-128"/>
              <a:ea typeface="BIZ UDPゴシック" panose="020B0400000000000000" pitchFamily="50" charset="-128"/>
            </a:endParaRPr>
          </a:p>
        </p:txBody>
      </p:sp>
      <p:sp>
        <p:nvSpPr>
          <p:cNvPr id="107" name="Shape 52">
            <a:extLst>
              <a:ext uri="{FF2B5EF4-FFF2-40B4-BE49-F238E27FC236}">
                <a16:creationId xmlns:a16="http://schemas.microsoft.com/office/drawing/2014/main" id="{A28FD66B-D811-E6C4-6EB6-868EAE1B480D}"/>
              </a:ext>
            </a:extLst>
          </p:cNvPr>
          <p:cNvSpPr/>
          <p:nvPr/>
        </p:nvSpPr>
        <p:spPr>
          <a:xfrm>
            <a:off x="3169246" y="3769192"/>
            <a:ext cx="109728" cy="109728"/>
          </a:xfrm>
          <a:prstGeom prst="ellipse">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08" name="Text 53">
            <a:extLst>
              <a:ext uri="{FF2B5EF4-FFF2-40B4-BE49-F238E27FC236}">
                <a16:creationId xmlns:a16="http://schemas.microsoft.com/office/drawing/2014/main" id="{CFCDF1E8-7001-9172-A107-731982E208AE}"/>
              </a:ext>
            </a:extLst>
          </p:cNvPr>
          <p:cNvSpPr/>
          <p:nvPr/>
        </p:nvSpPr>
        <p:spPr>
          <a:xfrm>
            <a:off x="3352126" y="3714328"/>
            <a:ext cx="1661922" cy="310896"/>
          </a:xfrm>
          <a:prstGeom prst="rect">
            <a:avLst/>
          </a:prstGeom>
          <a:noFill/>
          <a:ln/>
        </p:spPr>
        <p:txBody>
          <a:bodyPr wrap="square" rtlCol="0" anchor="ctr"/>
          <a:lstStyle/>
          <a:p>
            <a:pPr marL="0" indent="0">
              <a:buNone/>
            </a:pPr>
            <a:r>
              <a:rPr lang="ja-JP" alt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受診・相談を後押しする工夫（ナッジ）</a:t>
            </a:r>
            <a:endParaRPr lang="en-US" sz="1050" dirty="0">
              <a:latin typeface="BIZ UDPゴシック" panose="020B0400000000000000" pitchFamily="50" charset="-128"/>
              <a:ea typeface="BIZ UDPゴシック" panose="020B0400000000000000" pitchFamily="50" charset="-128"/>
            </a:endParaRPr>
          </a:p>
        </p:txBody>
      </p:sp>
      <p:sp>
        <p:nvSpPr>
          <p:cNvPr id="109" name="Text 54">
            <a:extLst>
              <a:ext uri="{FF2B5EF4-FFF2-40B4-BE49-F238E27FC236}">
                <a16:creationId xmlns:a16="http://schemas.microsoft.com/office/drawing/2014/main" id="{50D52695-F370-24A0-5D34-BFE0A96FD843}"/>
              </a:ext>
            </a:extLst>
          </p:cNvPr>
          <p:cNvSpPr/>
          <p:nvPr/>
        </p:nvSpPr>
        <p:spPr>
          <a:xfrm>
            <a:off x="3352126" y="4016080"/>
            <a:ext cx="1661922" cy="777240"/>
          </a:xfrm>
          <a:prstGeom prst="rect">
            <a:avLst/>
          </a:prstGeom>
          <a:noFill/>
          <a:ln/>
        </p:spPr>
        <p:txBody>
          <a:bodyPr wrap="square" rtlCol="0" anchor="t"/>
          <a:lstStyle/>
          <a:p>
            <a:pPr marL="0" indent="0">
              <a:buNone/>
            </a:pPr>
            <a:r>
              <a:rPr lang="en-US" sz="900" dirty="0">
                <a:solidFill>
                  <a:srgbClr val="26282F"/>
                </a:solidFill>
                <a:latin typeface="BIZ UDPゴシック" panose="020B0400000000000000" pitchFamily="50" charset="-128"/>
                <a:ea typeface="BIZ UDPゴシック" panose="020B0400000000000000" pitchFamily="50" charset="-128"/>
                <a:cs typeface="Arial" pitchFamily="34" charset="-120"/>
              </a:rPr>
              <a:t>受診や相談を後押しする仕組み・案内文面・画面設計の工夫</a:t>
            </a:r>
            <a:endParaRPr lang="en-US" sz="900" dirty="0">
              <a:latin typeface="BIZ UDPゴシック" panose="020B0400000000000000" pitchFamily="50" charset="-128"/>
              <a:ea typeface="BIZ UDPゴシック" panose="020B0400000000000000" pitchFamily="50" charset="-128"/>
            </a:endParaRPr>
          </a:p>
        </p:txBody>
      </p:sp>
      <p:pic>
        <p:nvPicPr>
          <p:cNvPr id="62" name="Image 1" descr="preencoded.png">
            <a:extLst>
              <a:ext uri="{FF2B5EF4-FFF2-40B4-BE49-F238E27FC236}">
                <a16:creationId xmlns:a16="http://schemas.microsoft.com/office/drawing/2014/main" id="{295990AE-C9AD-F916-44F7-C4DB654121BB}"/>
              </a:ext>
            </a:extLst>
          </p:cNvPr>
          <p:cNvPicPr>
            <a:picLocks noChangeAspect="1"/>
          </p:cNvPicPr>
          <p:nvPr/>
        </p:nvPicPr>
        <p:blipFill>
          <a:blip r:embed="rId6"/>
          <a:stretch>
            <a:fillRect/>
          </a:stretch>
        </p:blipFill>
        <p:spPr>
          <a:xfrm>
            <a:off x="8006492" y="1783566"/>
            <a:ext cx="411480" cy="4114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483096" y="201168"/>
            <a:ext cx="3657600"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厚生労働省「上手な医療のかかり方」プロジェクト</a:t>
            </a:r>
            <a:endParaRPr lang="en-US" sz="900" dirty="0">
              <a:latin typeface="BIZ UDPゴシック" panose="020B0400000000000000" pitchFamily="50" charset="-128"/>
              <a:ea typeface="BIZ UDPゴシック" panose="020B0400000000000000" pitchFamily="50" charset="-128"/>
            </a:endParaRPr>
          </a:p>
        </p:txBody>
      </p:sp>
      <p:sp>
        <p:nvSpPr>
          <p:cNvPr id="3" name="Text 1"/>
          <p:cNvSpPr/>
          <p:nvPr/>
        </p:nvSpPr>
        <p:spPr>
          <a:xfrm>
            <a:off x="9866376" y="7150608"/>
            <a:ext cx="637086"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6/ 11</a:t>
            </a:r>
            <a:endParaRPr lang="en-US" sz="900" dirty="0">
              <a:latin typeface="BIZ UDPゴシック" panose="020B0400000000000000" pitchFamily="50" charset="-128"/>
              <a:ea typeface="BIZ UDPゴシック" panose="020B0400000000000000" pitchFamily="50" charset="-128"/>
            </a:endParaRPr>
          </a:p>
        </p:txBody>
      </p:sp>
      <p:sp>
        <p:nvSpPr>
          <p:cNvPr id="4" name="Shape 2"/>
          <p:cNvSpPr/>
          <p:nvPr/>
        </p:nvSpPr>
        <p:spPr>
          <a:xfrm>
            <a:off x="548640" y="502920"/>
            <a:ext cx="566928" cy="566928"/>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 name="Text 3"/>
          <p:cNvSpPr/>
          <p:nvPr/>
        </p:nvSpPr>
        <p:spPr>
          <a:xfrm>
            <a:off x="548640" y="502920"/>
            <a:ext cx="566928" cy="566928"/>
          </a:xfrm>
          <a:prstGeom prst="rect">
            <a:avLst/>
          </a:prstGeom>
          <a:noFill/>
          <a:ln/>
        </p:spPr>
        <p:txBody>
          <a:bodyPr wrap="square" rtlCol="0" anchor="ctr"/>
          <a:lstStyle/>
          <a:p>
            <a:pPr marL="0" indent="0" algn="ctr">
              <a:buNone/>
            </a:pPr>
            <a:r>
              <a:rPr lang="en-US" sz="2200" b="1" dirty="0">
                <a:solidFill>
                  <a:srgbClr val="FFFFFF"/>
                </a:solidFill>
                <a:latin typeface="BIZ UDPゴシック" panose="020B0400000000000000" pitchFamily="50" charset="-128"/>
                <a:ea typeface="BIZ UDPゴシック" panose="020B0400000000000000" pitchFamily="50" charset="-128"/>
                <a:cs typeface="Arial" pitchFamily="34" charset="-120"/>
              </a:rPr>
              <a:t>4</a:t>
            </a:r>
            <a:endParaRPr lang="en-US" sz="2200" dirty="0">
              <a:latin typeface="BIZ UDPゴシック" panose="020B0400000000000000" pitchFamily="50" charset="-128"/>
              <a:ea typeface="BIZ UDPゴシック" panose="020B0400000000000000" pitchFamily="50" charset="-128"/>
            </a:endParaRPr>
          </a:p>
        </p:txBody>
      </p:sp>
      <p:sp>
        <p:nvSpPr>
          <p:cNvPr id="6" name="Text 4"/>
          <p:cNvSpPr/>
          <p:nvPr/>
        </p:nvSpPr>
        <p:spPr>
          <a:xfrm>
            <a:off x="1280160" y="457200"/>
            <a:ext cx="7772400" cy="457200"/>
          </a:xfrm>
          <a:prstGeom prst="rect">
            <a:avLst/>
          </a:prstGeom>
          <a:noFill/>
          <a:ln/>
        </p:spPr>
        <p:txBody>
          <a:bodyPr wrap="square" rtlCol="0" anchor="ctr"/>
          <a:lstStyle/>
          <a:p>
            <a:pPr marL="0" indent="0">
              <a:buNone/>
            </a:pPr>
            <a:r>
              <a:rPr lang="en-US" sz="2600" b="1" dirty="0">
                <a:solidFill>
                  <a:srgbClr val="1E2761"/>
                </a:solidFill>
                <a:latin typeface="BIZ UDPゴシック" panose="020B0400000000000000" pitchFamily="50" charset="-128"/>
                <a:ea typeface="BIZ UDPゴシック" panose="020B0400000000000000" pitchFamily="50" charset="-128"/>
                <a:cs typeface="Arial" pitchFamily="34" charset="-120"/>
              </a:rPr>
              <a:t>記入のポイント</a:t>
            </a:r>
            <a:endParaRPr lang="en-US" sz="2600" dirty="0">
              <a:latin typeface="BIZ UDPゴシック" panose="020B0400000000000000" pitchFamily="50" charset="-128"/>
              <a:ea typeface="BIZ UDPゴシック" panose="020B0400000000000000" pitchFamily="50" charset="-128"/>
            </a:endParaRPr>
          </a:p>
        </p:txBody>
      </p:sp>
      <p:sp>
        <p:nvSpPr>
          <p:cNvPr id="7" name="Text 5"/>
          <p:cNvSpPr/>
          <p:nvPr/>
        </p:nvSpPr>
        <p:spPr>
          <a:xfrm>
            <a:off x="1280160" y="914400"/>
            <a:ext cx="8686800" cy="365760"/>
          </a:xfrm>
          <a:prstGeom prst="rect">
            <a:avLst/>
          </a:prstGeom>
          <a:noFill/>
          <a:ln/>
        </p:spPr>
        <p:txBody>
          <a:bodyPr wrap="square" rtlCol="0" anchor="ctr"/>
          <a:lstStyle/>
          <a:p>
            <a:pPr marL="0" indent="0">
              <a:buNone/>
            </a:pPr>
            <a:r>
              <a:rPr lang="en-US" sz="1300" dirty="0">
                <a:solidFill>
                  <a:srgbClr val="6B7280"/>
                </a:solidFill>
                <a:latin typeface="BIZ UDPゴシック" panose="020B0400000000000000" pitchFamily="50" charset="-128"/>
                <a:ea typeface="BIZ UDPゴシック" panose="020B0400000000000000" pitchFamily="50" charset="-128"/>
                <a:cs typeface="Arial" pitchFamily="34" charset="-120"/>
              </a:rPr>
              <a:t>専門用語を避け、誰が読んでも伝わる記載を心がけてください。</a:t>
            </a:r>
            <a:endParaRPr lang="en-US" sz="1300" dirty="0">
              <a:latin typeface="BIZ UDPゴシック" panose="020B0400000000000000" pitchFamily="50" charset="-128"/>
              <a:ea typeface="BIZ UDPゴシック" panose="020B0400000000000000" pitchFamily="50" charset="-128"/>
            </a:endParaRPr>
          </a:p>
        </p:txBody>
      </p:sp>
      <p:sp>
        <p:nvSpPr>
          <p:cNvPr id="8" name="Shape 6"/>
          <p:cNvSpPr/>
          <p:nvPr/>
        </p:nvSpPr>
        <p:spPr>
          <a:xfrm>
            <a:off x="548640" y="1828800"/>
            <a:ext cx="2983992" cy="2834640"/>
          </a:xfrm>
          <a:prstGeom prst="roundRect">
            <a:avLst>
              <a:gd name="adj" fmla="val 2581"/>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9" name="Shape 7"/>
          <p:cNvSpPr/>
          <p:nvPr/>
        </p:nvSpPr>
        <p:spPr>
          <a:xfrm>
            <a:off x="1674876" y="1463040"/>
            <a:ext cx="731520" cy="731520"/>
          </a:xfrm>
          <a:prstGeom prst="ellipse">
            <a:avLst/>
          </a:prstGeom>
          <a:solidFill>
            <a:srgbClr val="1E2761"/>
          </a:solidFill>
          <a:ln w="38100">
            <a:solidFill>
              <a:srgbClr val="FFFFFF"/>
            </a:solidFill>
            <a:prstDash val="solid"/>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0" name="Text 8"/>
          <p:cNvSpPr/>
          <p:nvPr/>
        </p:nvSpPr>
        <p:spPr>
          <a:xfrm>
            <a:off x="1674876" y="1463040"/>
            <a:ext cx="731520" cy="731520"/>
          </a:xfrm>
          <a:prstGeom prst="rect">
            <a:avLst/>
          </a:prstGeom>
          <a:noFill/>
          <a:ln/>
        </p:spPr>
        <p:txBody>
          <a:bodyPr wrap="square" rtlCol="0" anchor="ctr"/>
          <a:lstStyle/>
          <a:p>
            <a:pPr marL="0" indent="0" algn="ctr">
              <a:buNone/>
            </a:pPr>
            <a:r>
              <a:rPr lang="en-US" sz="2200" b="1" dirty="0">
                <a:solidFill>
                  <a:srgbClr val="FFFFFF"/>
                </a:solidFill>
                <a:latin typeface="BIZ UDPゴシック" panose="020B0400000000000000" pitchFamily="50" charset="-128"/>
                <a:ea typeface="BIZ UDPゴシック" panose="020B0400000000000000" pitchFamily="50" charset="-128"/>
                <a:cs typeface="Arial" pitchFamily="34" charset="-120"/>
              </a:rPr>
              <a:t>①</a:t>
            </a:r>
            <a:endParaRPr lang="en-US" sz="2200" dirty="0">
              <a:latin typeface="BIZ UDPゴシック" panose="020B0400000000000000" pitchFamily="50" charset="-128"/>
              <a:ea typeface="BIZ UDPゴシック" panose="020B0400000000000000" pitchFamily="50" charset="-128"/>
            </a:endParaRPr>
          </a:p>
        </p:txBody>
      </p:sp>
      <p:sp>
        <p:nvSpPr>
          <p:cNvPr id="11" name="Text 9"/>
          <p:cNvSpPr/>
          <p:nvPr/>
        </p:nvSpPr>
        <p:spPr>
          <a:xfrm>
            <a:off x="777240" y="2331720"/>
            <a:ext cx="2526792" cy="685800"/>
          </a:xfrm>
          <a:prstGeom prst="rect">
            <a:avLst/>
          </a:prstGeom>
          <a:noFill/>
          <a:ln/>
        </p:spPr>
        <p:txBody>
          <a:bodyPr wrap="square" rtlCol="0" anchor="t"/>
          <a:lstStyle/>
          <a:p>
            <a:pPr marL="0" indent="0" algn="ctr">
              <a:buNone/>
            </a:pPr>
            <a:r>
              <a:rPr lang="en-US" sz="1400" b="1" dirty="0">
                <a:solidFill>
                  <a:srgbClr val="1E2761"/>
                </a:solidFill>
                <a:latin typeface="BIZ UDPゴシック" panose="020B0400000000000000" pitchFamily="50" charset="-128"/>
                <a:ea typeface="BIZ UDPゴシック" panose="020B0400000000000000" pitchFamily="50" charset="-128"/>
                <a:cs typeface="Arial" pitchFamily="34" charset="-120"/>
              </a:rPr>
              <a:t>どのような課題があったか</a:t>
            </a:r>
            <a:endParaRPr lang="en-US" sz="1400" dirty="0">
              <a:latin typeface="BIZ UDPゴシック" panose="020B0400000000000000" pitchFamily="50" charset="-128"/>
              <a:ea typeface="BIZ UDPゴシック" panose="020B0400000000000000" pitchFamily="50" charset="-128"/>
            </a:endParaRPr>
          </a:p>
        </p:txBody>
      </p:sp>
      <p:sp>
        <p:nvSpPr>
          <p:cNvPr id="12" name="Text 10"/>
          <p:cNvSpPr/>
          <p:nvPr/>
        </p:nvSpPr>
        <p:spPr>
          <a:xfrm>
            <a:off x="822960" y="3108960"/>
            <a:ext cx="2435352" cy="1417320"/>
          </a:xfrm>
          <a:prstGeom prst="rect">
            <a:avLst/>
          </a:prstGeom>
          <a:noFill/>
          <a:ln/>
        </p:spPr>
        <p:txBody>
          <a:bodyPr wrap="square" rtlCol="0" anchor="t"/>
          <a:lstStyle/>
          <a:p>
            <a:pPr marL="0" indent="0">
              <a:buNone/>
            </a:pPr>
            <a:r>
              <a:rPr lang="en-US" sz="1200" dirty="0" err="1">
                <a:solidFill>
                  <a:srgbClr val="26282F"/>
                </a:solidFill>
                <a:latin typeface="BIZ UDPゴシック" panose="020B0400000000000000" pitchFamily="50" charset="-128"/>
                <a:ea typeface="BIZ UDPゴシック" panose="020B0400000000000000" pitchFamily="50" charset="-128"/>
                <a:cs typeface="Arial" pitchFamily="34" charset="-120"/>
              </a:rPr>
              <a:t>取組前の課題を簡潔に記載</a:t>
            </a:r>
            <a:endParaRPr lang="en-US" sz="1200" dirty="0">
              <a:latin typeface="BIZ UDPゴシック" panose="020B0400000000000000" pitchFamily="50" charset="-128"/>
              <a:ea typeface="BIZ UDPゴシック" panose="020B0400000000000000" pitchFamily="50" charset="-128"/>
            </a:endParaRPr>
          </a:p>
        </p:txBody>
      </p:sp>
      <p:pic>
        <p:nvPicPr>
          <p:cNvPr id="13" name="Image 0" descr="preencoded.png"/>
          <p:cNvPicPr>
            <a:picLocks noChangeAspect="1"/>
          </p:cNvPicPr>
          <p:nvPr/>
        </p:nvPicPr>
        <p:blipFill>
          <a:blip r:embed="rId3"/>
          <a:stretch>
            <a:fillRect/>
          </a:stretch>
        </p:blipFill>
        <p:spPr>
          <a:xfrm>
            <a:off x="3569208" y="3044952"/>
            <a:ext cx="292608" cy="402336"/>
          </a:xfrm>
          <a:prstGeom prst="rect">
            <a:avLst/>
          </a:prstGeom>
        </p:spPr>
      </p:pic>
      <p:sp>
        <p:nvSpPr>
          <p:cNvPr id="14" name="Shape 11"/>
          <p:cNvSpPr/>
          <p:nvPr/>
        </p:nvSpPr>
        <p:spPr>
          <a:xfrm>
            <a:off x="3852672" y="1828800"/>
            <a:ext cx="2983992" cy="2834640"/>
          </a:xfrm>
          <a:prstGeom prst="roundRect">
            <a:avLst>
              <a:gd name="adj" fmla="val 2581"/>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5" name="Shape 12"/>
          <p:cNvSpPr/>
          <p:nvPr/>
        </p:nvSpPr>
        <p:spPr>
          <a:xfrm>
            <a:off x="4978908" y="1463040"/>
            <a:ext cx="731520" cy="731520"/>
          </a:xfrm>
          <a:prstGeom prst="ellipse">
            <a:avLst/>
          </a:prstGeom>
          <a:solidFill>
            <a:srgbClr val="1E2761"/>
          </a:solidFill>
          <a:ln w="38100">
            <a:solidFill>
              <a:srgbClr val="FFFFFF"/>
            </a:solidFill>
            <a:prstDash val="solid"/>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6" name="Text 13"/>
          <p:cNvSpPr/>
          <p:nvPr/>
        </p:nvSpPr>
        <p:spPr>
          <a:xfrm>
            <a:off x="4978908" y="1463040"/>
            <a:ext cx="731520" cy="731520"/>
          </a:xfrm>
          <a:prstGeom prst="rect">
            <a:avLst/>
          </a:prstGeom>
          <a:noFill/>
          <a:ln/>
        </p:spPr>
        <p:txBody>
          <a:bodyPr wrap="square" rtlCol="0" anchor="ctr"/>
          <a:lstStyle/>
          <a:p>
            <a:pPr marL="0" indent="0" algn="ctr">
              <a:buNone/>
            </a:pPr>
            <a:r>
              <a:rPr lang="en-US" sz="2200" b="1" dirty="0">
                <a:solidFill>
                  <a:srgbClr val="FFFFFF"/>
                </a:solidFill>
                <a:latin typeface="BIZ UDPゴシック" panose="020B0400000000000000" pitchFamily="50" charset="-128"/>
                <a:ea typeface="BIZ UDPゴシック" panose="020B0400000000000000" pitchFamily="50" charset="-128"/>
                <a:cs typeface="Arial" pitchFamily="34" charset="-120"/>
              </a:rPr>
              <a:t>②</a:t>
            </a:r>
            <a:endParaRPr lang="en-US" sz="2200" dirty="0">
              <a:latin typeface="BIZ UDPゴシック" panose="020B0400000000000000" pitchFamily="50" charset="-128"/>
              <a:ea typeface="BIZ UDPゴシック" panose="020B0400000000000000" pitchFamily="50" charset="-128"/>
            </a:endParaRPr>
          </a:p>
        </p:txBody>
      </p:sp>
      <p:sp>
        <p:nvSpPr>
          <p:cNvPr id="17" name="Text 14"/>
          <p:cNvSpPr/>
          <p:nvPr/>
        </p:nvSpPr>
        <p:spPr>
          <a:xfrm>
            <a:off x="4081272" y="2331720"/>
            <a:ext cx="2526792" cy="685800"/>
          </a:xfrm>
          <a:prstGeom prst="rect">
            <a:avLst/>
          </a:prstGeom>
          <a:noFill/>
          <a:ln/>
        </p:spPr>
        <p:txBody>
          <a:bodyPr wrap="square" rtlCol="0" anchor="t"/>
          <a:lstStyle/>
          <a:p>
            <a:pPr marL="0" indent="0" algn="ctr">
              <a:buNone/>
            </a:pPr>
            <a:r>
              <a:rPr lang="en-US" sz="1400" b="1" dirty="0" err="1">
                <a:solidFill>
                  <a:srgbClr val="1E2761"/>
                </a:solidFill>
                <a:latin typeface="BIZ UDPゴシック" panose="020B0400000000000000" pitchFamily="50" charset="-128"/>
                <a:ea typeface="BIZ UDPゴシック" panose="020B0400000000000000" pitchFamily="50" charset="-128"/>
                <a:cs typeface="Arial" pitchFamily="34" charset="-120"/>
              </a:rPr>
              <a:t>どのような工夫・取組を</a:t>
            </a:r>
            <a:endParaRPr lang="en-US" sz="1400" b="1" dirty="0">
              <a:solidFill>
                <a:srgbClr val="1E2761"/>
              </a:solidFill>
              <a:latin typeface="BIZ UDPゴシック" panose="020B0400000000000000" pitchFamily="50" charset="-128"/>
              <a:ea typeface="BIZ UDPゴシック" panose="020B0400000000000000" pitchFamily="50" charset="-128"/>
              <a:cs typeface="Arial" pitchFamily="34" charset="-120"/>
            </a:endParaRPr>
          </a:p>
          <a:p>
            <a:pPr marL="0" indent="0" algn="ctr">
              <a:buNone/>
            </a:pPr>
            <a:r>
              <a:rPr lang="en-US" sz="1400" b="1" dirty="0" err="1">
                <a:solidFill>
                  <a:srgbClr val="1E2761"/>
                </a:solidFill>
                <a:latin typeface="BIZ UDPゴシック" panose="020B0400000000000000" pitchFamily="50" charset="-128"/>
                <a:ea typeface="BIZ UDPゴシック" panose="020B0400000000000000" pitchFamily="50" charset="-128"/>
                <a:cs typeface="Arial" pitchFamily="34" charset="-120"/>
              </a:rPr>
              <a:t>行ったか</a:t>
            </a:r>
            <a:endParaRPr lang="en-US" sz="1400" dirty="0">
              <a:latin typeface="BIZ UDPゴシック" panose="020B0400000000000000" pitchFamily="50" charset="-128"/>
              <a:ea typeface="BIZ UDPゴシック" panose="020B0400000000000000" pitchFamily="50" charset="-128"/>
            </a:endParaRPr>
          </a:p>
        </p:txBody>
      </p:sp>
      <p:sp>
        <p:nvSpPr>
          <p:cNvPr id="18" name="Text 15"/>
          <p:cNvSpPr/>
          <p:nvPr/>
        </p:nvSpPr>
        <p:spPr>
          <a:xfrm>
            <a:off x="4126992" y="3108960"/>
            <a:ext cx="2435352" cy="1417320"/>
          </a:xfrm>
          <a:prstGeom prst="rect">
            <a:avLst/>
          </a:prstGeom>
          <a:noFill/>
          <a:ln/>
        </p:spPr>
        <p:txBody>
          <a:bodyPr wrap="square" rtlCol="0" anchor="t"/>
          <a:lstStyle/>
          <a:p>
            <a:pPr marL="0" indent="0">
              <a:buNone/>
            </a:pP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実施方法・対象者・実施期間など具体的な内容を記載。</a:t>
            </a:r>
            <a:endParaRPr lang="en-US" sz="1200" dirty="0">
              <a:latin typeface="BIZ UDPゴシック" panose="020B0400000000000000" pitchFamily="50" charset="-128"/>
              <a:ea typeface="BIZ UDPゴシック" panose="020B0400000000000000" pitchFamily="50" charset="-128"/>
            </a:endParaRPr>
          </a:p>
          <a:p>
            <a:pPr marL="0" indent="0">
              <a:buNone/>
            </a:pP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大規模な予算や特別なシステムは必須ではありません</a:t>
            </a:r>
            <a:endParaRPr lang="en-US" sz="1200" dirty="0">
              <a:latin typeface="BIZ UDPゴシック" panose="020B0400000000000000" pitchFamily="50" charset="-128"/>
              <a:ea typeface="BIZ UDPゴシック" panose="020B0400000000000000" pitchFamily="50" charset="-128"/>
            </a:endParaRPr>
          </a:p>
        </p:txBody>
      </p:sp>
      <p:pic>
        <p:nvPicPr>
          <p:cNvPr id="19" name="Image 1" descr="preencoded.png"/>
          <p:cNvPicPr>
            <a:picLocks noChangeAspect="1"/>
          </p:cNvPicPr>
          <p:nvPr/>
        </p:nvPicPr>
        <p:blipFill>
          <a:blip r:embed="rId3"/>
          <a:stretch>
            <a:fillRect/>
          </a:stretch>
        </p:blipFill>
        <p:spPr>
          <a:xfrm>
            <a:off x="6873240" y="3044952"/>
            <a:ext cx="292608" cy="402336"/>
          </a:xfrm>
          <a:prstGeom prst="rect">
            <a:avLst/>
          </a:prstGeom>
        </p:spPr>
      </p:pic>
      <p:sp>
        <p:nvSpPr>
          <p:cNvPr id="20" name="Shape 16"/>
          <p:cNvSpPr/>
          <p:nvPr/>
        </p:nvSpPr>
        <p:spPr>
          <a:xfrm>
            <a:off x="7156704" y="1828800"/>
            <a:ext cx="2983992" cy="2834640"/>
          </a:xfrm>
          <a:prstGeom prst="roundRect">
            <a:avLst>
              <a:gd name="adj" fmla="val 2581"/>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1" name="Shape 17"/>
          <p:cNvSpPr/>
          <p:nvPr/>
        </p:nvSpPr>
        <p:spPr>
          <a:xfrm>
            <a:off x="8282940" y="1463040"/>
            <a:ext cx="731520" cy="731520"/>
          </a:xfrm>
          <a:prstGeom prst="ellipse">
            <a:avLst/>
          </a:prstGeom>
          <a:solidFill>
            <a:srgbClr val="1E2761"/>
          </a:solidFill>
          <a:ln w="38100">
            <a:solidFill>
              <a:srgbClr val="FFFFFF"/>
            </a:solidFill>
            <a:prstDash val="solid"/>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2" name="Text 18"/>
          <p:cNvSpPr/>
          <p:nvPr/>
        </p:nvSpPr>
        <p:spPr>
          <a:xfrm>
            <a:off x="8282940" y="1463040"/>
            <a:ext cx="731520" cy="731520"/>
          </a:xfrm>
          <a:prstGeom prst="rect">
            <a:avLst/>
          </a:prstGeom>
          <a:noFill/>
          <a:ln/>
        </p:spPr>
        <p:txBody>
          <a:bodyPr wrap="square" rtlCol="0" anchor="ctr"/>
          <a:lstStyle/>
          <a:p>
            <a:pPr marL="0" indent="0" algn="ctr">
              <a:buNone/>
            </a:pPr>
            <a:r>
              <a:rPr lang="en-US" sz="2200" b="1" dirty="0">
                <a:solidFill>
                  <a:srgbClr val="FFFFFF"/>
                </a:solidFill>
                <a:latin typeface="BIZ UDPゴシック" panose="020B0400000000000000" pitchFamily="50" charset="-128"/>
                <a:ea typeface="BIZ UDPゴシック" panose="020B0400000000000000" pitchFamily="50" charset="-128"/>
                <a:cs typeface="Arial" pitchFamily="34" charset="-120"/>
              </a:rPr>
              <a:t>③</a:t>
            </a:r>
            <a:endParaRPr lang="en-US" sz="2200" dirty="0">
              <a:latin typeface="BIZ UDPゴシック" panose="020B0400000000000000" pitchFamily="50" charset="-128"/>
              <a:ea typeface="BIZ UDPゴシック" panose="020B0400000000000000" pitchFamily="50" charset="-128"/>
            </a:endParaRPr>
          </a:p>
        </p:txBody>
      </p:sp>
      <p:sp>
        <p:nvSpPr>
          <p:cNvPr id="23" name="Text 19"/>
          <p:cNvSpPr/>
          <p:nvPr/>
        </p:nvSpPr>
        <p:spPr>
          <a:xfrm>
            <a:off x="7385304" y="2331720"/>
            <a:ext cx="2526792" cy="685800"/>
          </a:xfrm>
          <a:prstGeom prst="rect">
            <a:avLst/>
          </a:prstGeom>
          <a:noFill/>
          <a:ln/>
        </p:spPr>
        <p:txBody>
          <a:bodyPr wrap="square" rtlCol="0" anchor="t"/>
          <a:lstStyle/>
          <a:p>
            <a:pPr marL="0" indent="0" algn="ctr">
              <a:buNone/>
            </a:pPr>
            <a:r>
              <a:rPr lang="en-US" sz="1400" b="1" dirty="0">
                <a:solidFill>
                  <a:srgbClr val="1E2761"/>
                </a:solidFill>
                <a:latin typeface="BIZ UDPゴシック" panose="020B0400000000000000" pitchFamily="50" charset="-128"/>
                <a:ea typeface="BIZ UDPゴシック" panose="020B0400000000000000" pitchFamily="50" charset="-128"/>
                <a:cs typeface="Arial" pitchFamily="34" charset="-120"/>
              </a:rPr>
              <a:t>取組によってどのような変化があったか</a:t>
            </a:r>
            <a:endParaRPr lang="en-US" sz="1400" dirty="0">
              <a:latin typeface="BIZ UDPゴシック" panose="020B0400000000000000" pitchFamily="50" charset="-128"/>
              <a:ea typeface="BIZ UDPゴシック" panose="020B0400000000000000" pitchFamily="50" charset="-128"/>
            </a:endParaRPr>
          </a:p>
        </p:txBody>
      </p:sp>
      <p:sp>
        <p:nvSpPr>
          <p:cNvPr id="24" name="Text 20"/>
          <p:cNvSpPr/>
          <p:nvPr/>
        </p:nvSpPr>
        <p:spPr>
          <a:xfrm>
            <a:off x="7431024" y="3108960"/>
            <a:ext cx="2435352" cy="1417320"/>
          </a:xfrm>
          <a:prstGeom prst="rect">
            <a:avLst/>
          </a:prstGeom>
          <a:noFill/>
          <a:ln/>
        </p:spPr>
        <p:txBody>
          <a:bodyPr wrap="square" rtlCol="0" anchor="t"/>
          <a:lstStyle/>
          <a:p>
            <a:pPr marL="0" indent="0">
              <a:buNone/>
            </a:pP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数値データがあれば記載すると伝わりやすくなりますが、必須ではありません。利用者・現場の反応の記載で十分です</a:t>
            </a:r>
            <a:endParaRPr lang="en-US" sz="1200" dirty="0">
              <a:latin typeface="BIZ UDPゴシック" panose="020B0400000000000000" pitchFamily="50" charset="-128"/>
              <a:ea typeface="BIZ UDPゴシック" panose="020B0400000000000000" pitchFamily="50" charset="-128"/>
            </a:endParaRPr>
          </a:p>
        </p:txBody>
      </p:sp>
      <p:sp>
        <p:nvSpPr>
          <p:cNvPr id="25" name="Shape 21"/>
          <p:cNvSpPr/>
          <p:nvPr/>
        </p:nvSpPr>
        <p:spPr>
          <a:xfrm>
            <a:off x="548640" y="4983480"/>
            <a:ext cx="9592056" cy="777240"/>
          </a:xfrm>
          <a:prstGeom prst="roundRect">
            <a:avLst>
              <a:gd name="adj" fmla="val 9412"/>
            </a:avLst>
          </a:prstGeom>
          <a:solidFill>
            <a:srgbClr val="FFF6F4"/>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pic>
        <p:nvPicPr>
          <p:cNvPr id="26" name="Image 2" descr="preencoded.png"/>
          <p:cNvPicPr>
            <a:picLocks noChangeAspect="1"/>
          </p:cNvPicPr>
          <p:nvPr/>
        </p:nvPicPr>
        <p:blipFill>
          <a:blip r:embed="rId4"/>
          <a:stretch>
            <a:fillRect/>
          </a:stretch>
        </p:blipFill>
        <p:spPr>
          <a:xfrm>
            <a:off x="777240" y="5120640"/>
            <a:ext cx="502920" cy="502920"/>
          </a:xfrm>
          <a:prstGeom prst="rect">
            <a:avLst/>
          </a:prstGeom>
        </p:spPr>
      </p:pic>
      <p:sp>
        <p:nvSpPr>
          <p:cNvPr id="27" name="Text 22"/>
          <p:cNvSpPr/>
          <p:nvPr/>
        </p:nvSpPr>
        <p:spPr>
          <a:xfrm>
            <a:off x="1463040" y="4983480"/>
            <a:ext cx="8403336" cy="777240"/>
          </a:xfrm>
          <a:prstGeom prst="rect">
            <a:avLst/>
          </a:prstGeom>
          <a:noFill/>
          <a:ln/>
        </p:spPr>
        <p:txBody>
          <a:bodyPr wrap="square" rtlCol="0" anchor="ctr"/>
          <a:lstStyle/>
          <a:p>
            <a:pPr marL="0" indent="0">
              <a:buNone/>
            </a:pPr>
            <a:r>
              <a:rPr lang="en-US" sz="1300" dirty="0">
                <a:solidFill>
                  <a:srgbClr val="26282F"/>
                </a:solidFill>
                <a:latin typeface="BIZ UDPゴシック" panose="020B0400000000000000" pitchFamily="50" charset="-128"/>
                <a:ea typeface="BIZ UDPゴシック" panose="020B0400000000000000" pitchFamily="50" charset="-128"/>
                <a:cs typeface="Arial" pitchFamily="34" charset="-120"/>
              </a:rPr>
              <a:t>業界内でのみ通用する略語や専門用語は避け、一般の方にも分かる言葉で説明することを推奨します。</a:t>
            </a:r>
            <a:endParaRPr lang="en-US" sz="13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483096" y="201168"/>
            <a:ext cx="3657600"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厚生労働省「上手な医療のかかり方」プロジェクト</a:t>
            </a:r>
            <a:endParaRPr lang="en-US" sz="900" dirty="0">
              <a:latin typeface="BIZ UDPゴシック" panose="020B0400000000000000" pitchFamily="50" charset="-128"/>
              <a:ea typeface="BIZ UDPゴシック" panose="020B0400000000000000" pitchFamily="50" charset="-128"/>
            </a:endParaRPr>
          </a:p>
        </p:txBody>
      </p:sp>
      <p:sp>
        <p:nvSpPr>
          <p:cNvPr id="3" name="Text 1"/>
          <p:cNvSpPr/>
          <p:nvPr/>
        </p:nvSpPr>
        <p:spPr>
          <a:xfrm>
            <a:off x="9866376" y="7150608"/>
            <a:ext cx="669454"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7 / 11</a:t>
            </a:r>
            <a:endParaRPr lang="en-US" sz="900" dirty="0">
              <a:latin typeface="BIZ UDPゴシック" panose="020B0400000000000000" pitchFamily="50" charset="-128"/>
              <a:ea typeface="BIZ UDPゴシック" panose="020B0400000000000000" pitchFamily="50" charset="-128"/>
            </a:endParaRPr>
          </a:p>
        </p:txBody>
      </p:sp>
      <p:sp>
        <p:nvSpPr>
          <p:cNvPr id="4" name="Shape 2"/>
          <p:cNvSpPr/>
          <p:nvPr/>
        </p:nvSpPr>
        <p:spPr>
          <a:xfrm>
            <a:off x="548640" y="502920"/>
            <a:ext cx="566928" cy="566928"/>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 name="Text 3"/>
          <p:cNvSpPr/>
          <p:nvPr/>
        </p:nvSpPr>
        <p:spPr>
          <a:xfrm>
            <a:off x="548640" y="502920"/>
            <a:ext cx="566928" cy="566928"/>
          </a:xfrm>
          <a:prstGeom prst="rect">
            <a:avLst/>
          </a:prstGeom>
          <a:noFill/>
          <a:ln/>
        </p:spPr>
        <p:txBody>
          <a:bodyPr wrap="square" rtlCol="0" anchor="ctr"/>
          <a:lstStyle/>
          <a:p>
            <a:pPr marL="0" indent="0" algn="ctr">
              <a:buNone/>
            </a:pPr>
            <a:r>
              <a:rPr lang="en-US" sz="1800" b="1" dirty="0">
                <a:solidFill>
                  <a:srgbClr val="FFFFFF"/>
                </a:solidFill>
                <a:latin typeface="BIZ UDPゴシック" panose="020B0400000000000000" pitchFamily="50" charset="-128"/>
                <a:ea typeface="BIZ UDPゴシック" panose="020B0400000000000000" pitchFamily="50" charset="-128"/>
                <a:cs typeface="Arial" pitchFamily="34" charset="-120"/>
              </a:rPr>
              <a:t>4</a:t>
            </a:r>
            <a:endParaRPr lang="en-US" sz="1800" dirty="0">
              <a:latin typeface="BIZ UDPゴシック" panose="020B0400000000000000" pitchFamily="50" charset="-128"/>
              <a:ea typeface="BIZ UDPゴシック" panose="020B0400000000000000" pitchFamily="50" charset="-128"/>
            </a:endParaRPr>
          </a:p>
        </p:txBody>
      </p:sp>
      <p:sp>
        <p:nvSpPr>
          <p:cNvPr id="6" name="Text 4"/>
          <p:cNvSpPr/>
          <p:nvPr/>
        </p:nvSpPr>
        <p:spPr>
          <a:xfrm>
            <a:off x="1280160" y="411480"/>
            <a:ext cx="4114800" cy="411480"/>
          </a:xfrm>
          <a:prstGeom prst="rect">
            <a:avLst/>
          </a:prstGeom>
          <a:noFill/>
          <a:ln/>
        </p:spPr>
        <p:txBody>
          <a:bodyPr wrap="square" rtlCol="0" anchor="ctr"/>
          <a:lstStyle/>
          <a:p>
            <a:pPr marL="0" indent="0">
              <a:buNone/>
            </a:pPr>
            <a:r>
              <a:rPr lang="en-US" sz="1600" dirty="0">
                <a:solidFill>
                  <a:srgbClr val="6B7280"/>
                </a:solidFill>
                <a:latin typeface="BIZ UDPゴシック" panose="020B0400000000000000" pitchFamily="50" charset="-128"/>
                <a:ea typeface="BIZ UDPゴシック" panose="020B0400000000000000" pitchFamily="50" charset="-128"/>
                <a:cs typeface="Arial" pitchFamily="34" charset="-120"/>
              </a:rPr>
              <a:t>記入例</a:t>
            </a:r>
            <a:endParaRPr lang="en-US" sz="1600" dirty="0">
              <a:latin typeface="BIZ UDPゴシック" panose="020B0400000000000000" pitchFamily="50" charset="-128"/>
              <a:ea typeface="BIZ UDPゴシック" panose="020B0400000000000000" pitchFamily="50" charset="-128"/>
            </a:endParaRPr>
          </a:p>
        </p:txBody>
      </p:sp>
      <p:sp>
        <p:nvSpPr>
          <p:cNvPr id="7" name="Text 5"/>
          <p:cNvSpPr/>
          <p:nvPr/>
        </p:nvSpPr>
        <p:spPr>
          <a:xfrm>
            <a:off x="1280160" y="749808"/>
            <a:ext cx="8229600" cy="457200"/>
          </a:xfrm>
          <a:prstGeom prst="rect">
            <a:avLst/>
          </a:prstGeom>
          <a:noFill/>
          <a:ln/>
        </p:spPr>
        <p:txBody>
          <a:bodyPr wrap="square" rtlCol="0" anchor="ctr"/>
          <a:lstStyle/>
          <a:p>
            <a:pPr marL="0" indent="0">
              <a:buNone/>
            </a:pPr>
            <a:r>
              <a:rPr lang="en-US" sz="2200" b="1" dirty="0" err="1">
                <a:solidFill>
                  <a:srgbClr val="1E2761"/>
                </a:solidFill>
                <a:latin typeface="BIZ UDPゴシック" panose="020B0400000000000000" pitchFamily="50" charset="-128"/>
                <a:ea typeface="BIZ UDPゴシック" panose="020B0400000000000000" pitchFamily="50" charset="-128"/>
                <a:cs typeface="Arial" pitchFamily="34" charset="-120"/>
              </a:rPr>
              <a:t>医療機関</a:t>
            </a:r>
            <a:r>
              <a:rPr lang="ja-JP" altLang="en-US" sz="2200" b="1" dirty="0">
                <a:solidFill>
                  <a:srgbClr val="1E2761"/>
                </a:solidFill>
                <a:latin typeface="BIZ UDPゴシック" panose="020B0400000000000000" pitchFamily="50" charset="-128"/>
                <a:ea typeface="BIZ UDPゴシック" panose="020B0400000000000000" pitchFamily="50" charset="-128"/>
                <a:cs typeface="Arial" pitchFamily="34" charset="-120"/>
              </a:rPr>
              <a:t>の</a:t>
            </a:r>
            <a:r>
              <a:rPr lang="en-US" sz="2200" b="1" dirty="0" err="1">
                <a:solidFill>
                  <a:srgbClr val="1E2761"/>
                </a:solidFill>
                <a:latin typeface="BIZ UDPゴシック" panose="020B0400000000000000" pitchFamily="50" charset="-128"/>
                <a:ea typeface="BIZ UDPゴシック" panose="020B0400000000000000" pitchFamily="50" charset="-128"/>
                <a:cs typeface="Arial" pitchFamily="34" charset="-120"/>
              </a:rPr>
              <a:t>記入例</a:t>
            </a:r>
            <a:endParaRPr lang="en-US" sz="2200" dirty="0">
              <a:latin typeface="BIZ UDPゴシック" panose="020B0400000000000000" pitchFamily="50" charset="-128"/>
              <a:ea typeface="BIZ UDPゴシック" panose="020B0400000000000000" pitchFamily="50" charset="-128"/>
            </a:endParaRPr>
          </a:p>
        </p:txBody>
      </p:sp>
      <p:sp>
        <p:nvSpPr>
          <p:cNvPr id="8" name="Shape 6"/>
          <p:cNvSpPr/>
          <p:nvPr/>
        </p:nvSpPr>
        <p:spPr>
          <a:xfrm>
            <a:off x="548640" y="1325880"/>
            <a:ext cx="2743200" cy="502920"/>
          </a:xfrm>
          <a:prstGeom prst="roundRect">
            <a:avLst>
              <a:gd name="adj" fmla="val 14545"/>
            </a:avLst>
          </a:prstGeom>
          <a:solidFill>
            <a:srgbClr val="EAF0FB"/>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9" name="Text 7"/>
          <p:cNvSpPr/>
          <p:nvPr/>
        </p:nvSpPr>
        <p:spPr>
          <a:xfrm>
            <a:off x="548640" y="1325880"/>
            <a:ext cx="2743200" cy="502920"/>
          </a:xfrm>
          <a:prstGeom prst="rect">
            <a:avLst/>
          </a:prstGeom>
          <a:noFill/>
          <a:ln/>
        </p:spPr>
        <p:txBody>
          <a:bodyPr wrap="square" rtlCol="0" anchor="ctr"/>
          <a:lstStyle/>
          <a:p>
            <a:pPr marL="0" indent="0" algn="ctr">
              <a:buNone/>
            </a:pPr>
            <a:r>
              <a:rPr lang="en-US" sz="1200" b="1" dirty="0">
                <a:solidFill>
                  <a:srgbClr val="1E2761"/>
                </a:solidFill>
                <a:latin typeface="BIZ UDPゴシック" panose="020B0400000000000000" pitchFamily="50" charset="-128"/>
                <a:ea typeface="BIZ UDPゴシック" panose="020B0400000000000000" pitchFamily="50" charset="-128"/>
                <a:cs typeface="Arial" pitchFamily="34" charset="-120"/>
              </a:rPr>
              <a:t>応募対象：医療機関</a:t>
            </a:r>
            <a:endParaRPr lang="en-US" sz="1200" dirty="0">
              <a:latin typeface="BIZ UDPゴシック" panose="020B0400000000000000" pitchFamily="50" charset="-128"/>
              <a:ea typeface="BIZ UDPゴシック" panose="020B0400000000000000" pitchFamily="50" charset="-128"/>
            </a:endParaRPr>
          </a:p>
        </p:txBody>
      </p:sp>
      <p:sp>
        <p:nvSpPr>
          <p:cNvPr id="10" name="Shape 8"/>
          <p:cNvSpPr/>
          <p:nvPr/>
        </p:nvSpPr>
        <p:spPr>
          <a:xfrm>
            <a:off x="3474720" y="1325880"/>
            <a:ext cx="3291840" cy="502920"/>
          </a:xfrm>
          <a:prstGeom prst="roundRect">
            <a:avLst>
              <a:gd name="adj" fmla="val 14545"/>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1" name="Text 9"/>
          <p:cNvSpPr/>
          <p:nvPr/>
        </p:nvSpPr>
        <p:spPr>
          <a:xfrm>
            <a:off x="3474720" y="1325880"/>
            <a:ext cx="3291840" cy="502920"/>
          </a:xfrm>
          <a:prstGeom prst="rect">
            <a:avLst/>
          </a:prstGeom>
          <a:noFill/>
          <a:ln/>
        </p:spPr>
        <p:txBody>
          <a:bodyPr wrap="square" rtlCol="0" anchor="ctr"/>
          <a:lstStyle/>
          <a:p>
            <a:pPr marL="0" indent="0" algn="ctr">
              <a:buNone/>
            </a:pPr>
            <a:r>
              <a:rPr lang="en-US" sz="1200" b="1" dirty="0" err="1">
                <a:solidFill>
                  <a:srgbClr val="FFFFFF"/>
                </a:solidFill>
                <a:latin typeface="BIZ UDPゴシック" panose="020B0400000000000000" pitchFamily="50" charset="-128"/>
                <a:ea typeface="BIZ UDPゴシック" panose="020B0400000000000000" pitchFamily="50" charset="-128"/>
                <a:cs typeface="Arial" pitchFamily="34" charset="-120"/>
              </a:rPr>
              <a:t>目指す部門</a:t>
            </a:r>
            <a:r>
              <a:rPr 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a:t>
            </a: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医療</a:t>
            </a:r>
            <a:r>
              <a:rPr lang="en-US" altLang="ja-JP"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DX</a:t>
            </a: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に関連する取組</a:t>
            </a:r>
          </a:p>
        </p:txBody>
      </p:sp>
      <p:sp>
        <p:nvSpPr>
          <p:cNvPr id="12" name="Shape 10"/>
          <p:cNvSpPr/>
          <p:nvPr/>
        </p:nvSpPr>
        <p:spPr>
          <a:xfrm>
            <a:off x="548640" y="2011680"/>
            <a:ext cx="5989320" cy="566928"/>
          </a:xfrm>
          <a:prstGeom prst="roundRect">
            <a:avLst>
              <a:gd name="adj" fmla="val 12903"/>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3" name="Text 11"/>
          <p:cNvSpPr/>
          <p:nvPr/>
        </p:nvSpPr>
        <p:spPr>
          <a:xfrm>
            <a:off x="713232" y="2011680"/>
            <a:ext cx="1371600" cy="566928"/>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取組・活動名</a:t>
            </a:r>
            <a:endParaRPr lang="en-US" sz="1050" dirty="0">
              <a:latin typeface="BIZ UDPゴシック" panose="020B0400000000000000" pitchFamily="50" charset="-128"/>
              <a:ea typeface="BIZ UDPゴシック" panose="020B0400000000000000" pitchFamily="50" charset="-128"/>
            </a:endParaRPr>
          </a:p>
        </p:txBody>
      </p:sp>
      <p:sp>
        <p:nvSpPr>
          <p:cNvPr id="14" name="Text 12"/>
          <p:cNvSpPr/>
          <p:nvPr/>
        </p:nvSpPr>
        <p:spPr>
          <a:xfrm>
            <a:off x="2148840" y="2011680"/>
            <a:ext cx="4206240" cy="566928"/>
          </a:xfrm>
          <a:prstGeom prst="rect">
            <a:avLst/>
          </a:prstGeom>
          <a:noFill/>
          <a:ln/>
        </p:spPr>
        <p:txBody>
          <a:bodyPr wrap="square" rtlCol="0" anchor="ctr"/>
          <a:lstStyle/>
          <a:p>
            <a:pPr marL="0" indent="0">
              <a:buNone/>
            </a:pPr>
            <a:r>
              <a:rPr lang="en-US" sz="1050" dirty="0">
                <a:solidFill>
                  <a:srgbClr val="26282F"/>
                </a:solidFill>
                <a:latin typeface="BIZ UDPゴシック" panose="020B0400000000000000" pitchFamily="50" charset="-128"/>
                <a:ea typeface="BIZ UDPゴシック" panose="020B0400000000000000" pitchFamily="50" charset="-128"/>
                <a:cs typeface="Arial" pitchFamily="34" charset="-120"/>
              </a:rPr>
              <a:t>AI問診とオンライン受診案内による外来混雑緩和の取組（24字）</a:t>
            </a:r>
            <a:endParaRPr lang="en-US" sz="1050" dirty="0">
              <a:latin typeface="BIZ UDPゴシック" panose="020B0400000000000000" pitchFamily="50" charset="-128"/>
              <a:ea typeface="BIZ UDPゴシック" panose="020B0400000000000000" pitchFamily="50" charset="-128"/>
            </a:endParaRPr>
          </a:p>
        </p:txBody>
      </p:sp>
      <p:sp>
        <p:nvSpPr>
          <p:cNvPr id="15" name="Shape 13"/>
          <p:cNvSpPr/>
          <p:nvPr/>
        </p:nvSpPr>
        <p:spPr>
          <a:xfrm>
            <a:off x="548640" y="2670048"/>
            <a:ext cx="5989320" cy="566928"/>
          </a:xfrm>
          <a:prstGeom prst="roundRect">
            <a:avLst>
              <a:gd name="adj" fmla="val 12903"/>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6" name="Text 14"/>
          <p:cNvSpPr/>
          <p:nvPr/>
        </p:nvSpPr>
        <p:spPr>
          <a:xfrm>
            <a:off x="713232" y="2670048"/>
            <a:ext cx="1371600" cy="566928"/>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取組アクション</a:t>
            </a:r>
            <a:endParaRPr lang="en-US" sz="1050" dirty="0">
              <a:latin typeface="BIZ UDPゴシック" panose="020B0400000000000000" pitchFamily="50" charset="-128"/>
              <a:ea typeface="BIZ UDPゴシック" panose="020B0400000000000000" pitchFamily="50" charset="-128"/>
            </a:endParaRPr>
          </a:p>
        </p:txBody>
      </p:sp>
      <p:sp>
        <p:nvSpPr>
          <p:cNvPr id="17" name="Text 15"/>
          <p:cNvSpPr/>
          <p:nvPr/>
        </p:nvSpPr>
        <p:spPr>
          <a:xfrm>
            <a:off x="2148840" y="2670048"/>
            <a:ext cx="4206240" cy="566928"/>
          </a:xfrm>
          <a:prstGeom prst="rect">
            <a:avLst/>
          </a:prstGeom>
          <a:noFill/>
          <a:ln/>
        </p:spPr>
        <p:txBody>
          <a:bodyPr wrap="square" rtlCol="0" anchor="ctr"/>
          <a:lstStyle/>
          <a:p>
            <a:pPr marL="0" indent="0">
              <a:buNone/>
            </a:pPr>
            <a:r>
              <a:rPr lang="en-US" sz="1050" dirty="0">
                <a:solidFill>
                  <a:srgbClr val="26282F"/>
                </a:solidFill>
                <a:latin typeface="BIZ UDPゴシック" panose="020B0400000000000000" pitchFamily="50" charset="-128"/>
                <a:ea typeface="BIZ UDPゴシック" panose="020B0400000000000000" pitchFamily="50" charset="-128"/>
                <a:cs typeface="Arial" pitchFamily="34" charset="-120"/>
              </a:rPr>
              <a:t>（３）緊急時の相談電話やサイトの導入・周知・活用／（４）信頼できる医療情報を見やすく提供</a:t>
            </a:r>
            <a:endParaRPr lang="en-US" sz="1050" dirty="0">
              <a:latin typeface="BIZ UDPゴシック" panose="020B0400000000000000" pitchFamily="50" charset="-128"/>
              <a:ea typeface="BIZ UDPゴシック" panose="020B0400000000000000" pitchFamily="50" charset="-128"/>
            </a:endParaRPr>
          </a:p>
        </p:txBody>
      </p:sp>
      <p:sp>
        <p:nvSpPr>
          <p:cNvPr id="18" name="Shape 16"/>
          <p:cNvSpPr/>
          <p:nvPr/>
        </p:nvSpPr>
        <p:spPr>
          <a:xfrm>
            <a:off x="548640" y="3328416"/>
            <a:ext cx="5989320" cy="566928"/>
          </a:xfrm>
          <a:prstGeom prst="roundRect">
            <a:avLst>
              <a:gd name="adj" fmla="val 12903"/>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9" name="Text 17"/>
          <p:cNvSpPr/>
          <p:nvPr/>
        </p:nvSpPr>
        <p:spPr>
          <a:xfrm>
            <a:off x="713232" y="3328416"/>
            <a:ext cx="1371600" cy="566928"/>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実施期間</a:t>
            </a:r>
            <a:endParaRPr lang="en-US" sz="1050" dirty="0">
              <a:latin typeface="BIZ UDPゴシック" panose="020B0400000000000000" pitchFamily="50" charset="-128"/>
              <a:ea typeface="BIZ UDPゴシック" panose="020B0400000000000000" pitchFamily="50" charset="-128"/>
            </a:endParaRPr>
          </a:p>
        </p:txBody>
      </p:sp>
      <p:sp>
        <p:nvSpPr>
          <p:cNvPr id="20" name="Text 18"/>
          <p:cNvSpPr/>
          <p:nvPr/>
        </p:nvSpPr>
        <p:spPr>
          <a:xfrm>
            <a:off x="2148840" y="3328416"/>
            <a:ext cx="4206240" cy="566928"/>
          </a:xfrm>
          <a:prstGeom prst="rect">
            <a:avLst/>
          </a:prstGeom>
          <a:noFill/>
          <a:ln/>
        </p:spPr>
        <p:txBody>
          <a:bodyPr wrap="square" rtlCol="0" anchor="ctr"/>
          <a:lstStyle/>
          <a:p>
            <a:pPr marL="0" indent="0">
              <a:buNone/>
            </a:pPr>
            <a:r>
              <a:rPr lang="en-US" sz="1050" dirty="0">
                <a:solidFill>
                  <a:srgbClr val="26282F"/>
                </a:solidFill>
                <a:latin typeface="BIZ UDPゴシック" panose="020B0400000000000000" pitchFamily="50" charset="-128"/>
                <a:ea typeface="BIZ UDPゴシック" panose="020B0400000000000000" pitchFamily="50" charset="-128"/>
                <a:cs typeface="Arial" pitchFamily="34" charset="-120"/>
              </a:rPr>
              <a:t>令和7年10月1日～令和8年9月30日</a:t>
            </a:r>
            <a:endParaRPr lang="en-US" sz="1050" dirty="0">
              <a:latin typeface="BIZ UDPゴシック" panose="020B0400000000000000" pitchFamily="50" charset="-128"/>
              <a:ea typeface="BIZ UDPゴシック" panose="020B0400000000000000" pitchFamily="50" charset="-128"/>
            </a:endParaRPr>
          </a:p>
        </p:txBody>
      </p:sp>
      <p:sp>
        <p:nvSpPr>
          <p:cNvPr id="21" name="Shape 19"/>
          <p:cNvSpPr/>
          <p:nvPr/>
        </p:nvSpPr>
        <p:spPr>
          <a:xfrm>
            <a:off x="548640" y="3986784"/>
            <a:ext cx="5989320" cy="1691640"/>
          </a:xfrm>
          <a:prstGeom prst="roundRect">
            <a:avLst>
              <a:gd name="adj" fmla="val 4324"/>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2" name="Text 20"/>
          <p:cNvSpPr/>
          <p:nvPr/>
        </p:nvSpPr>
        <p:spPr>
          <a:xfrm>
            <a:off x="713232" y="4078224"/>
            <a:ext cx="5660136" cy="274320"/>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取組の経緯・実施内容の概要（記入イメージ）</a:t>
            </a:r>
            <a:endParaRPr lang="en-US" sz="1050" dirty="0">
              <a:latin typeface="BIZ UDPゴシック" panose="020B0400000000000000" pitchFamily="50" charset="-128"/>
              <a:ea typeface="BIZ UDPゴシック" panose="020B0400000000000000" pitchFamily="50" charset="-128"/>
            </a:endParaRPr>
          </a:p>
        </p:txBody>
      </p:sp>
      <p:sp>
        <p:nvSpPr>
          <p:cNvPr id="23" name="Text 21"/>
          <p:cNvSpPr/>
          <p:nvPr/>
        </p:nvSpPr>
        <p:spPr>
          <a:xfrm>
            <a:off x="713232" y="4370832"/>
            <a:ext cx="5660136" cy="1234440"/>
          </a:xfrm>
          <a:prstGeom prst="rect">
            <a:avLst/>
          </a:prstGeom>
          <a:noFill/>
          <a:ln/>
        </p:spPr>
        <p:txBody>
          <a:bodyPr wrap="square" rtlCol="0" anchor="t"/>
          <a:lstStyle/>
          <a:p>
            <a:pPr marL="0" indent="0">
              <a:lnSpc>
                <a:spcPct val="115000"/>
              </a:lnSpc>
              <a:buNone/>
            </a:pPr>
            <a:r>
              <a:rPr lang="en-US" sz="1100" dirty="0">
                <a:solidFill>
                  <a:srgbClr val="26282F"/>
                </a:solidFill>
                <a:latin typeface="BIZ UDPゴシック" panose="020B0400000000000000" pitchFamily="50" charset="-128"/>
                <a:ea typeface="BIZ UDPゴシック" panose="020B0400000000000000" pitchFamily="50" charset="-128"/>
                <a:cs typeface="Arial" pitchFamily="34" charset="-120"/>
              </a:rPr>
              <a:t>軽症患者の外来集中による待ち時間の増加と、医療スタッフの負担増が課題であった。これを受け、来院前にAI問診チャットボットで症状を確認し、必要に応じてオンライン受診相談や適切な受診先（救急外来／後日受診／#7119等）を案内する仕組みを導入。院内の混雑状況をWebでリアルタイム配信し、来院前に来院タイミングを判断できるようにした。</a:t>
            </a:r>
            <a:endParaRPr lang="en-US" sz="1100" dirty="0">
              <a:latin typeface="BIZ UDPゴシック" panose="020B0400000000000000" pitchFamily="50" charset="-128"/>
              <a:ea typeface="BIZ UDPゴシック" panose="020B0400000000000000" pitchFamily="50" charset="-128"/>
            </a:endParaRPr>
          </a:p>
        </p:txBody>
      </p:sp>
      <p:sp>
        <p:nvSpPr>
          <p:cNvPr id="24" name="Shape 22"/>
          <p:cNvSpPr/>
          <p:nvPr/>
        </p:nvSpPr>
        <p:spPr>
          <a:xfrm>
            <a:off x="548640" y="5769864"/>
            <a:ext cx="5989320" cy="1051560"/>
          </a:xfrm>
          <a:prstGeom prst="roundRect">
            <a:avLst>
              <a:gd name="adj" fmla="val 6957"/>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5" name="Text 23"/>
          <p:cNvSpPr/>
          <p:nvPr/>
        </p:nvSpPr>
        <p:spPr>
          <a:xfrm>
            <a:off x="713232" y="5861304"/>
            <a:ext cx="5660136" cy="274320"/>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成果（記入イメージ）</a:t>
            </a:r>
            <a:endParaRPr lang="en-US" sz="1050" dirty="0">
              <a:latin typeface="BIZ UDPゴシック" panose="020B0400000000000000" pitchFamily="50" charset="-128"/>
              <a:ea typeface="BIZ UDPゴシック" panose="020B0400000000000000" pitchFamily="50" charset="-128"/>
            </a:endParaRPr>
          </a:p>
        </p:txBody>
      </p:sp>
      <p:sp>
        <p:nvSpPr>
          <p:cNvPr id="26" name="Text 24"/>
          <p:cNvSpPr/>
          <p:nvPr/>
        </p:nvSpPr>
        <p:spPr>
          <a:xfrm>
            <a:off x="713232" y="6153912"/>
            <a:ext cx="5660136" cy="621792"/>
          </a:xfrm>
          <a:prstGeom prst="rect">
            <a:avLst/>
          </a:prstGeom>
          <a:noFill/>
          <a:ln/>
        </p:spPr>
        <p:txBody>
          <a:bodyPr wrap="square" rtlCol="0" anchor="t"/>
          <a:lstStyle/>
          <a:p>
            <a:pPr marL="0" indent="0">
              <a:lnSpc>
                <a:spcPct val="115000"/>
              </a:lnSpc>
              <a:buNone/>
            </a:pPr>
            <a:r>
              <a:rPr lang="en-US" sz="1100" dirty="0">
                <a:solidFill>
                  <a:srgbClr val="26282F"/>
                </a:solidFill>
                <a:latin typeface="BIZ UDPゴシック" panose="020B0400000000000000" pitchFamily="50" charset="-128"/>
                <a:ea typeface="BIZ UDPゴシック" panose="020B0400000000000000" pitchFamily="50" charset="-128"/>
                <a:cs typeface="Arial" pitchFamily="34" charset="-120"/>
              </a:rPr>
              <a:t>チャットボット利用者の約30％が来院前に受診の必要性を判断。導入後、外来の平均待ち時間が18分短縮し、患者満足度調査でも改善が確認された。</a:t>
            </a:r>
            <a:endParaRPr lang="en-US" sz="1100" dirty="0">
              <a:latin typeface="BIZ UDPゴシック" panose="020B0400000000000000" pitchFamily="50" charset="-128"/>
              <a:ea typeface="BIZ UDPゴシック" panose="020B0400000000000000" pitchFamily="50" charset="-128"/>
            </a:endParaRPr>
          </a:p>
        </p:txBody>
      </p:sp>
      <p:sp>
        <p:nvSpPr>
          <p:cNvPr id="27" name="Shape 25"/>
          <p:cNvSpPr/>
          <p:nvPr/>
        </p:nvSpPr>
        <p:spPr>
          <a:xfrm>
            <a:off x="6812280" y="2011680"/>
            <a:ext cx="3328416" cy="4297680"/>
          </a:xfrm>
          <a:prstGeom prst="roundRect">
            <a:avLst>
              <a:gd name="adj" fmla="val 2198"/>
            </a:avLst>
          </a:prstGeom>
          <a:solidFill>
            <a:srgbClr val="FFF6F4"/>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pic>
        <p:nvPicPr>
          <p:cNvPr id="28" name="Image 0" descr="preencoded.png"/>
          <p:cNvPicPr>
            <a:picLocks noChangeAspect="1"/>
          </p:cNvPicPr>
          <p:nvPr/>
        </p:nvPicPr>
        <p:blipFill>
          <a:blip r:embed="rId3"/>
          <a:stretch>
            <a:fillRect/>
          </a:stretch>
        </p:blipFill>
        <p:spPr>
          <a:xfrm>
            <a:off x="7013448" y="2194560"/>
            <a:ext cx="457200" cy="457200"/>
          </a:xfrm>
          <a:prstGeom prst="rect">
            <a:avLst/>
          </a:prstGeom>
        </p:spPr>
      </p:pic>
      <p:sp>
        <p:nvSpPr>
          <p:cNvPr id="29" name="Text 26"/>
          <p:cNvSpPr/>
          <p:nvPr/>
        </p:nvSpPr>
        <p:spPr>
          <a:xfrm>
            <a:off x="7406640" y="2103120"/>
            <a:ext cx="2551176" cy="640080"/>
          </a:xfrm>
          <a:prstGeom prst="rect">
            <a:avLst/>
          </a:prstGeom>
          <a:noFill/>
          <a:ln/>
        </p:spPr>
        <p:txBody>
          <a:bodyPr wrap="square" rtlCol="0" anchor="ctr"/>
          <a:lstStyle/>
          <a:p>
            <a:pPr marL="0" indent="0">
              <a:buNone/>
            </a:pPr>
            <a:r>
              <a:rPr lang="ja-JP" altLang="en-US" sz="1250" b="1" dirty="0">
                <a:solidFill>
                  <a:srgbClr val="B85042"/>
                </a:solidFill>
                <a:latin typeface="BIZ UDPゴシック" panose="020B0400000000000000" pitchFamily="50" charset="-128"/>
                <a:ea typeface="BIZ UDPゴシック" panose="020B0400000000000000" pitchFamily="50" charset="-128"/>
                <a:cs typeface="Arial" pitchFamily="34" charset="-120"/>
              </a:rPr>
              <a:t>医療</a:t>
            </a:r>
            <a:r>
              <a:rPr lang="en-US" altLang="ja-JP" sz="1250" b="1" dirty="0">
                <a:solidFill>
                  <a:srgbClr val="B85042"/>
                </a:solidFill>
                <a:latin typeface="BIZ UDPゴシック" panose="020B0400000000000000" pitchFamily="50" charset="-128"/>
                <a:ea typeface="BIZ UDPゴシック" panose="020B0400000000000000" pitchFamily="50" charset="-128"/>
                <a:cs typeface="Arial" pitchFamily="34" charset="-120"/>
              </a:rPr>
              <a:t>DX</a:t>
            </a:r>
            <a:r>
              <a:rPr lang="ja-JP" altLang="en-US" sz="1250" b="1" dirty="0">
                <a:solidFill>
                  <a:srgbClr val="B85042"/>
                </a:solidFill>
                <a:latin typeface="BIZ UDPゴシック" panose="020B0400000000000000" pitchFamily="50" charset="-128"/>
                <a:ea typeface="BIZ UDPゴシック" panose="020B0400000000000000" pitchFamily="50" charset="-128"/>
                <a:cs typeface="Arial" pitchFamily="34" charset="-120"/>
              </a:rPr>
              <a:t>に関連する取組</a:t>
            </a:r>
          </a:p>
          <a:p>
            <a:pPr marL="0" indent="0">
              <a:buNone/>
            </a:pPr>
            <a:r>
              <a:rPr lang="en-US" sz="1250" b="1" dirty="0" err="1">
                <a:solidFill>
                  <a:srgbClr val="B85042"/>
                </a:solidFill>
                <a:latin typeface="BIZ UDPゴシック" panose="020B0400000000000000" pitchFamily="50" charset="-128"/>
                <a:ea typeface="BIZ UDPゴシック" panose="020B0400000000000000" pitchFamily="50" charset="-128"/>
                <a:cs typeface="Arial" pitchFamily="34" charset="-120"/>
              </a:rPr>
              <a:t>にマッチするポイント</a:t>
            </a:r>
            <a:endParaRPr lang="en-US" sz="1250" dirty="0">
              <a:latin typeface="BIZ UDPゴシック" panose="020B0400000000000000" pitchFamily="50" charset="-128"/>
              <a:ea typeface="BIZ UDPゴシック" panose="020B0400000000000000" pitchFamily="50" charset="-128"/>
            </a:endParaRPr>
          </a:p>
        </p:txBody>
      </p:sp>
      <p:sp>
        <p:nvSpPr>
          <p:cNvPr id="30" name="Shape 27"/>
          <p:cNvSpPr/>
          <p:nvPr/>
        </p:nvSpPr>
        <p:spPr>
          <a:xfrm>
            <a:off x="7086600" y="2944368"/>
            <a:ext cx="128016" cy="128016"/>
          </a:xfrm>
          <a:prstGeom prst="ellipse">
            <a:avLst/>
          </a:prstGeom>
          <a:solidFill>
            <a:srgbClr val="B85042"/>
          </a:solidFill>
          <a:ln/>
        </p:spPr>
        <p:txBody>
          <a:bodyPr/>
          <a:lstStyle/>
          <a:p>
            <a:endParaRPr lang="ja-JP" altLang="en-US" sz="2000">
              <a:latin typeface="BIZ UDPゴシック" panose="020B0400000000000000" pitchFamily="50" charset="-128"/>
              <a:ea typeface="BIZ UDPゴシック" panose="020B0400000000000000" pitchFamily="50" charset="-128"/>
            </a:endParaRPr>
          </a:p>
        </p:txBody>
      </p:sp>
      <p:sp>
        <p:nvSpPr>
          <p:cNvPr id="31" name="Text 28"/>
          <p:cNvSpPr/>
          <p:nvPr/>
        </p:nvSpPr>
        <p:spPr>
          <a:xfrm>
            <a:off x="7315200" y="2880360"/>
            <a:ext cx="2551176" cy="777240"/>
          </a:xfrm>
          <a:prstGeom prst="rect">
            <a:avLst/>
          </a:prstGeom>
          <a:noFill/>
          <a:ln/>
        </p:spPr>
        <p:txBody>
          <a:bodyPr wrap="square" rtlCol="0" anchor="t"/>
          <a:lstStyle/>
          <a:p>
            <a:pPr marL="0" indent="0">
              <a:buNone/>
            </a:pPr>
            <a:r>
              <a:rPr lang="en-US" sz="1100" dirty="0">
                <a:solidFill>
                  <a:srgbClr val="26282F"/>
                </a:solidFill>
                <a:latin typeface="BIZ UDPゴシック" panose="020B0400000000000000" pitchFamily="50" charset="-128"/>
                <a:ea typeface="BIZ UDPゴシック" panose="020B0400000000000000" pitchFamily="50" charset="-128"/>
                <a:cs typeface="Arial" pitchFamily="34" charset="-120"/>
              </a:rPr>
              <a:t>デジタル技術（AI問診・オンライン相談）を活用した受診行動支援</a:t>
            </a:r>
            <a:endParaRPr lang="en-US" sz="1100" dirty="0">
              <a:latin typeface="BIZ UDPゴシック" panose="020B0400000000000000" pitchFamily="50" charset="-128"/>
              <a:ea typeface="BIZ UDPゴシック" panose="020B0400000000000000" pitchFamily="50" charset="-128"/>
            </a:endParaRPr>
          </a:p>
        </p:txBody>
      </p:sp>
      <p:sp>
        <p:nvSpPr>
          <p:cNvPr id="32" name="Shape 29"/>
          <p:cNvSpPr/>
          <p:nvPr/>
        </p:nvSpPr>
        <p:spPr>
          <a:xfrm>
            <a:off x="7086600" y="3813048"/>
            <a:ext cx="128016" cy="128016"/>
          </a:xfrm>
          <a:prstGeom prst="ellipse">
            <a:avLst/>
          </a:prstGeom>
          <a:solidFill>
            <a:srgbClr val="B85042"/>
          </a:solidFill>
          <a:ln/>
        </p:spPr>
        <p:txBody>
          <a:bodyPr/>
          <a:lstStyle/>
          <a:p>
            <a:endParaRPr lang="ja-JP" altLang="en-US" sz="2000">
              <a:latin typeface="BIZ UDPゴシック" panose="020B0400000000000000" pitchFamily="50" charset="-128"/>
              <a:ea typeface="BIZ UDPゴシック" panose="020B0400000000000000" pitchFamily="50" charset="-128"/>
            </a:endParaRPr>
          </a:p>
        </p:txBody>
      </p:sp>
      <p:sp>
        <p:nvSpPr>
          <p:cNvPr id="33" name="Text 30"/>
          <p:cNvSpPr/>
          <p:nvPr/>
        </p:nvSpPr>
        <p:spPr>
          <a:xfrm>
            <a:off x="7315200" y="3749040"/>
            <a:ext cx="2551176" cy="777240"/>
          </a:xfrm>
          <a:prstGeom prst="rect">
            <a:avLst/>
          </a:prstGeom>
          <a:noFill/>
          <a:ln/>
        </p:spPr>
        <p:txBody>
          <a:bodyPr wrap="square" rtlCol="0" anchor="t"/>
          <a:lstStyle/>
          <a:p>
            <a:pPr marL="0" indent="0">
              <a:buNone/>
            </a:pPr>
            <a:r>
              <a:rPr lang="en-US" sz="1100" dirty="0">
                <a:solidFill>
                  <a:srgbClr val="26282F"/>
                </a:solidFill>
                <a:latin typeface="BIZ UDPゴシック" panose="020B0400000000000000" pitchFamily="50" charset="-128"/>
                <a:ea typeface="BIZ UDPゴシック" panose="020B0400000000000000" pitchFamily="50" charset="-128"/>
                <a:cs typeface="Arial" pitchFamily="34" charset="-120"/>
              </a:rPr>
              <a:t>リアルタイムの混雑情報配信による受診導線の改善</a:t>
            </a:r>
            <a:endParaRPr lang="en-US" sz="1100" dirty="0">
              <a:latin typeface="BIZ UDPゴシック" panose="020B0400000000000000" pitchFamily="50" charset="-128"/>
              <a:ea typeface="BIZ UDPゴシック" panose="020B0400000000000000" pitchFamily="50" charset="-128"/>
            </a:endParaRPr>
          </a:p>
        </p:txBody>
      </p:sp>
      <p:sp>
        <p:nvSpPr>
          <p:cNvPr id="34" name="Shape 31"/>
          <p:cNvSpPr/>
          <p:nvPr/>
        </p:nvSpPr>
        <p:spPr>
          <a:xfrm>
            <a:off x="7086600" y="4681728"/>
            <a:ext cx="128016" cy="128016"/>
          </a:xfrm>
          <a:prstGeom prst="ellipse">
            <a:avLst/>
          </a:prstGeom>
          <a:solidFill>
            <a:srgbClr val="B85042"/>
          </a:solidFill>
          <a:ln/>
        </p:spPr>
        <p:txBody>
          <a:bodyPr/>
          <a:lstStyle/>
          <a:p>
            <a:endParaRPr lang="ja-JP" altLang="en-US" sz="2000">
              <a:latin typeface="BIZ UDPゴシック" panose="020B0400000000000000" pitchFamily="50" charset="-128"/>
              <a:ea typeface="BIZ UDPゴシック" panose="020B0400000000000000" pitchFamily="50" charset="-128"/>
            </a:endParaRPr>
          </a:p>
        </p:txBody>
      </p:sp>
      <p:sp>
        <p:nvSpPr>
          <p:cNvPr id="35" name="Text 32"/>
          <p:cNvSpPr/>
          <p:nvPr/>
        </p:nvSpPr>
        <p:spPr>
          <a:xfrm>
            <a:off x="7315200" y="4617720"/>
            <a:ext cx="2551176" cy="777240"/>
          </a:xfrm>
          <a:prstGeom prst="rect">
            <a:avLst/>
          </a:prstGeom>
          <a:noFill/>
          <a:ln/>
        </p:spPr>
        <p:txBody>
          <a:bodyPr wrap="square" rtlCol="0" anchor="t"/>
          <a:lstStyle/>
          <a:p>
            <a:pPr marL="0" indent="0">
              <a:buNone/>
            </a:pPr>
            <a:r>
              <a:rPr lang="en-US" sz="1100" dirty="0">
                <a:solidFill>
                  <a:srgbClr val="26282F"/>
                </a:solidFill>
                <a:latin typeface="BIZ UDPゴシック" panose="020B0400000000000000" pitchFamily="50" charset="-128"/>
                <a:ea typeface="BIZ UDPゴシック" panose="020B0400000000000000" pitchFamily="50" charset="-128"/>
                <a:cs typeface="Arial" pitchFamily="34" charset="-120"/>
              </a:rPr>
              <a:t>データに基づく効果測定（待ち時間短縮・利用率）</a:t>
            </a:r>
            <a:endParaRPr lang="en-US" sz="1100" dirty="0">
              <a:latin typeface="BIZ UDPゴシック" panose="020B0400000000000000" pitchFamily="50" charset="-128"/>
              <a:ea typeface="BIZ UDPゴシック" panose="020B0400000000000000" pitchFamily="50" charset="-128"/>
            </a:endParaRPr>
          </a:p>
        </p:txBody>
      </p:sp>
      <p:sp>
        <p:nvSpPr>
          <p:cNvPr id="36" name="Text 33"/>
          <p:cNvSpPr/>
          <p:nvPr/>
        </p:nvSpPr>
        <p:spPr>
          <a:xfrm>
            <a:off x="547942" y="6813042"/>
            <a:ext cx="9592056" cy="365760"/>
          </a:xfrm>
          <a:prstGeom prst="rect">
            <a:avLst/>
          </a:prstGeom>
          <a:noFill/>
          <a:ln/>
        </p:spPr>
        <p:txBody>
          <a:bodyPr wrap="square" rtlCol="0" anchor="ctr"/>
          <a:lstStyle/>
          <a:p>
            <a:pPr marL="0" indent="0">
              <a:buNone/>
            </a:pPr>
            <a:r>
              <a:rPr lang="en-US" sz="1000" i="1" dirty="0">
                <a:solidFill>
                  <a:srgbClr val="6B7280"/>
                </a:solidFill>
                <a:latin typeface="BIZ UDPゴシック" panose="020B0400000000000000" pitchFamily="50" charset="-128"/>
                <a:ea typeface="BIZ UDPゴシック" panose="020B0400000000000000" pitchFamily="50" charset="-128"/>
                <a:cs typeface="Arial" pitchFamily="34" charset="-120"/>
              </a:rPr>
              <a:t>※ </a:t>
            </a:r>
            <a:r>
              <a:rPr lang="en-US" sz="1000" i="1" dirty="0" err="1">
                <a:solidFill>
                  <a:srgbClr val="6B7280"/>
                </a:solidFill>
                <a:latin typeface="BIZ UDPゴシック" panose="020B0400000000000000" pitchFamily="50" charset="-128"/>
                <a:ea typeface="BIZ UDPゴシック" panose="020B0400000000000000" pitchFamily="50" charset="-128"/>
                <a:cs typeface="Arial" pitchFamily="34" charset="-120"/>
              </a:rPr>
              <a:t>実際の記載は</a:t>
            </a:r>
            <a:r>
              <a:rPr lang="ja-JP" altLang="en-US" sz="1000" i="1" dirty="0">
                <a:solidFill>
                  <a:srgbClr val="6B7280"/>
                </a:solidFill>
                <a:latin typeface="BIZ UDPゴシック" panose="020B0400000000000000" pitchFamily="50" charset="-128"/>
                <a:ea typeface="BIZ UDPゴシック" panose="020B0400000000000000" pitchFamily="50" charset="-128"/>
                <a:cs typeface="Arial" pitchFamily="34" charset="-120"/>
              </a:rPr>
              <a:t>指定の文字数</a:t>
            </a:r>
            <a:r>
              <a:rPr lang="en-US" sz="1000" i="1" dirty="0" err="1">
                <a:solidFill>
                  <a:srgbClr val="6B7280"/>
                </a:solidFill>
                <a:latin typeface="BIZ UDPゴシック" panose="020B0400000000000000" pitchFamily="50" charset="-128"/>
                <a:ea typeface="BIZ UDPゴシック" panose="020B0400000000000000" pitchFamily="50" charset="-128"/>
                <a:cs typeface="Arial" pitchFamily="34" charset="-120"/>
              </a:rPr>
              <a:t>で具体的にご記入ください。本スライドは記入イメージの一例です</a:t>
            </a:r>
            <a:r>
              <a:rPr lang="en-US" sz="1000" i="1" dirty="0">
                <a:solidFill>
                  <a:srgbClr val="6B7280"/>
                </a:solidFill>
                <a:latin typeface="BIZ UDPゴシック" panose="020B0400000000000000" pitchFamily="50" charset="-128"/>
                <a:ea typeface="BIZ UDPゴシック" panose="020B0400000000000000" pitchFamily="50" charset="-128"/>
                <a:cs typeface="Arial" pitchFamily="34" charset="-120"/>
              </a:rPr>
              <a:t>。</a:t>
            </a:r>
            <a:endParaRPr lang="en-US" sz="10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483096" y="201168"/>
            <a:ext cx="3657600"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厚生労働省「上手な医療のかかり方」プロジェクト</a:t>
            </a:r>
            <a:endParaRPr lang="en-US" sz="900" dirty="0">
              <a:latin typeface="BIZ UDPゴシック" panose="020B0400000000000000" pitchFamily="50" charset="-128"/>
              <a:ea typeface="BIZ UDPゴシック" panose="020B0400000000000000" pitchFamily="50" charset="-128"/>
            </a:endParaRPr>
          </a:p>
        </p:txBody>
      </p:sp>
      <p:sp>
        <p:nvSpPr>
          <p:cNvPr id="3" name="Text 1"/>
          <p:cNvSpPr/>
          <p:nvPr/>
        </p:nvSpPr>
        <p:spPr>
          <a:xfrm>
            <a:off x="9866376" y="7150608"/>
            <a:ext cx="628994"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8 / 11</a:t>
            </a:r>
            <a:endParaRPr lang="en-US" sz="900" dirty="0">
              <a:latin typeface="BIZ UDPゴシック" panose="020B0400000000000000" pitchFamily="50" charset="-128"/>
              <a:ea typeface="BIZ UDPゴシック" panose="020B0400000000000000" pitchFamily="50" charset="-128"/>
            </a:endParaRPr>
          </a:p>
        </p:txBody>
      </p:sp>
      <p:sp>
        <p:nvSpPr>
          <p:cNvPr id="4" name="Shape 2"/>
          <p:cNvSpPr/>
          <p:nvPr/>
        </p:nvSpPr>
        <p:spPr>
          <a:xfrm>
            <a:off x="548640" y="502920"/>
            <a:ext cx="566928" cy="566928"/>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 name="Text 3"/>
          <p:cNvSpPr/>
          <p:nvPr/>
        </p:nvSpPr>
        <p:spPr>
          <a:xfrm>
            <a:off x="548640" y="502920"/>
            <a:ext cx="566928" cy="566928"/>
          </a:xfrm>
          <a:prstGeom prst="rect">
            <a:avLst/>
          </a:prstGeom>
          <a:noFill/>
          <a:ln/>
        </p:spPr>
        <p:txBody>
          <a:bodyPr wrap="square" rtlCol="0" anchor="ctr"/>
          <a:lstStyle/>
          <a:p>
            <a:pPr marL="0" indent="0" algn="ctr">
              <a:buNone/>
            </a:pPr>
            <a:r>
              <a:rPr lang="en-US" sz="1800" b="1" dirty="0">
                <a:solidFill>
                  <a:srgbClr val="FFFFFF"/>
                </a:solidFill>
                <a:latin typeface="BIZ UDPゴシック" panose="020B0400000000000000" pitchFamily="50" charset="-128"/>
                <a:ea typeface="BIZ UDPゴシック" panose="020B0400000000000000" pitchFamily="50" charset="-128"/>
                <a:cs typeface="Arial" pitchFamily="34" charset="-120"/>
              </a:rPr>
              <a:t>4</a:t>
            </a:r>
            <a:endParaRPr lang="en-US" sz="1800" dirty="0">
              <a:latin typeface="BIZ UDPゴシック" panose="020B0400000000000000" pitchFamily="50" charset="-128"/>
              <a:ea typeface="BIZ UDPゴシック" panose="020B0400000000000000" pitchFamily="50" charset="-128"/>
            </a:endParaRPr>
          </a:p>
        </p:txBody>
      </p:sp>
      <p:sp>
        <p:nvSpPr>
          <p:cNvPr id="6" name="Text 4"/>
          <p:cNvSpPr/>
          <p:nvPr/>
        </p:nvSpPr>
        <p:spPr>
          <a:xfrm>
            <a:off x="1280160" y="411480"/>
            <a:ext cx="4114800" cy="411480"/>
          </a:xfrm>
          <a:prstGeom prst="rect">
            <a:avLst/>
          </a:prstGeom>
          <a:noFill/>
          <a:ln/>
        </p:spPr>
        <p:txBody>
          <a:bodyPr wrap="square" rtlCol="0" anchor="ctr"/>
          <a:lstStyle/>
          <a:p>
            <a:pPr marL="0" indent="0">
              <a:buNone/>
            </a:pPr>
            <a:r>
              <a:rPr lang="en-US" sz="1600" dirty="0">
                <a:solidFill>
                  <a:srgbClr val="6B7280"/>
                </a:solidFill>
                <a:latin typeface="BIZ UDPゴシック" panose="020B0400000000000000" pitchFamily="50" charset="-128"/>
                <a:ea typeface="BIZ UDPゴシック" panose="020B0400000000000000" pitchFamily="50" charset="-128"/>
                <a:cs typeface="Arial" pitchFamily="34" charset="-120"/>
              </a:rPr>
              <a:t>記入例</a:t>
            </a:r>
            <a:endParaRPr lang="en-US" sz="1600" dirty="0">
              <a:latin typeface="BIZ UDPゴシック" panose="020B0400000000000000" pitchFamily="50" charset="-128"/>
              <a:ea typeface="BIZ UDPゴシック" panose="020B0400000000000000" pitchFamily="50" charset="-128"/>
            </a:endParaRPr>
          </a:p>
        </p:txBody>
      </p:sp>
      <p:sp>
        <p:nvSpPr>
          <p:cNvPr id="7" name="Text 5"/>
          <p:cNvSpPr/>
          <p:nvPr/>
        </p:nvSpPr>
        <p:spPr>
          <a:xfrm>
            <a:off x="1280160" y="749808"/>
            <a:ext cx="8229600" cy="457200"/>
          </a:xfrm>
          <a:prstGeom prst="rect">
            <a:avLst/>
          </a:prstGeom>
          <a:noFill/>
          <a:ln/>
        </p:spPr>
        <p:txBody>
          <a:bodyPr wrap="square" rtlCol="0" anchor="ctr"/>
          <a:lstStyle/>
          <a:p>
            <a:pPr marL="0" indent="0">
              <a:buNone/>
            </a:pPr>
            <a:r>
              <a:rPr lang="en-US" sz="2200" b="1" dirty="0" err="1">
                <a:solidFill>
                  <a:srgbClr val="1E2761"/>
                </a:solidFill>
                <a:latin typeface="BIZ UDPゴシック" panose="020B0400000000000000" pitchFamily="50" charset="-128"/>
                <a:ea typeface="BIZ UDPゴシック" panose="020B0400000000000000" pitchFamily="50" charset="-128"/>
                <a:cs typeface="Arial" pitchFamily="34" charset="-120"/>
              </a:rPr>
              <a:t>企業</a:t>
            </a:r>
            <a:r>
              <a:rPr lang="en-US" sz="2200" b="1" dirty="0">
                <a:solidFill>
                  <a:srgbClr val="1E2761"/>
                </a:solidFill>
                <a:latin typeface="BIZ UDPゴシック" panose="020B0400000000000000" pitchFamily="50" charset="-128"/>
                <a:ea typeface="BIZ UDPゴシック" panose="020B0400000000000000" pitchFamily="50" charset="-128"/>
                <a:cs typeface="Arial" pitchFamily="34" charset="-120"/>
              </a:rPr>
              <a:t> </a:t>
            </a:r>
            <a:r>
              <a:rPr lang="en-US" sz="2200" b="1" dirty="0" err="1">
                <a:solidFill>
                  <a:srgbClr val="1E2761"/>
                </a:solidFill>
                <a:latin typeface="BIZ UDPゴシック" panose="020B0400000000000000" pitchFamily="50" charset="-128"/>
                <a:ea typeface="BIZ UDPゴシック" panose="020B0400000000000000" pitchFamily="50" charset="-128"/>
                <a:cs typeface="Arial" pitchFamily="34" charset="-120"/>
              </a:rPr>
              <a:t>の記入例</a:t>
            </a:r>
            <a:endParaRPr lang="en-US" sz="2200" dirty="0">
              <a:latin typeface="BIZ UDPゴシック" panose="020B0400000000000000" pitchFamily="50" charset="-128"/>
              <a:ea typeface="BIZ UDPゴシック" panose="020B0400000000000000" pitchFamily="50" charset="-128"/>
            </a:endParaRPr>
          </a:p>
        </p:txBody>
      </p:sp>
      <p:sp>
        <p:nvSpPr>
          <p:cNvPr id="8" name="Shape 6"/>
          <p:cNvSpPr/>
          <p:nvPr/>
        </p:nvSpPr>
        <p:spPr>
          <a:xfrm>
            <a:off x="548640" y="1325880"/>
            <a:ext cx="2743200" cy="502920"/>
          </a:xfrm>
          <a:prstGeom prst="roundRect">
            <a:avLst>
              <a:gd name="adj" fmla="val 14545"/>
            </a:avLst>
          </a:prstGeom>
          <a:solidFill>
            <a:srgbClr val="EAF0FB"/>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9" name="Text 7"/>
          <p:cNvSpPr/>
          <p:nvPr/>
        </p:nvSpPr>
        <p:spPr>
          <a:xfrm>
            <a:off x="548640" y="1325880"/>
            <a:ext cx="2743200" cy="502920"/>
          </a:xfrm>
          <a:prstGeom prst="rect">
            <a:avLst/>
          </a:prstGeom>
          <a:noFill/>
          <a:ln/>
        </p:spPr>
        <p:txBody>
          <a:bodyPr wrap="square" rtlCol="0" anchor="ctr"/>
          <a:lstStyle/>
          <a:p>
            <a:pPr marL="0" indent="0" algn="ctr">
              <a:buNone/>
            </a:pPr>
            <a:r>
              <a:rPr lang="en-US" sz="1200" b="1" dirty="0">
                <a:solidFill>
                  <a:srgbClr val="1E2761"/>
                </a:solidFill>
                <a:latin typeface="BIZ UDPゴシック" panose="020B0400000000000000" pitchFamily="50" charset="-128"/>
                <a:ea typeface="BIZ UDPゴシック" panose="020B0400000000000000" pitchFamily="50" charset="-128"/>
                <a:cs typeface="Arial" pitchFamily="34" charset="-120"/>
              </a:rPr>
              <a:t>応募対象：企業・保険者</a:t>
            </a:r>
            <a:endParaRPr lang="en-US" sz="1200" dirty="0">
              <a:latin typeface="BIZ UDPゴシック" panose="020B0400000000000000" pitchFamily="50" charset="-128"/>
              <a:ea typeface="BIZ UDPゴシック" panose="020B0400000000000000" pitchFamily="50" charset="-128"/>
            </a:endParaRPr>
          </a:p>
        </p:txBody>
      </p:sp>
      <p:sp>
        <p:nvSpPr>
          <p:cNvPr id="10" name="Shape 8"/>
          <p:cNvSpPr/>
          <p:nvPr/>
        </p:nvSpPr>
        <p:spPr>
          <a:xfrm>
            <a:off x="3474720" y="1325880"/>
            <a:ext cx="3291840" cy="502920"/>
          </a:xfrm>
          <a:prstGeom prst="roundRect">
            <a:avLst>
              <a:gd name="adj" fmla="val 14545"/>
            </a:avLst>
          </a:prstGeom>
          <a:solidFill>
            <a:srgbClr val="0E7C86"/>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1" name="Text 9"/>
          <p:cNvSpPr/>
          <p:nvPr/>
        </p:nvSpPr>
        <p:spPr>
          <a:xfrm>
            <a:off x="3474720" y="1325880"/>
            <a:ext cx="3291840" cy="502920"/>
          </a:xfrm>
          <a:prstGeom prst="rect">
            <a:avLst/>
          </a:prstGeom>
          <a:noFill/>
          <a:ln/>
        </p:spPr>
        <p:txBody>
          <a:bodyPr wrap="square" rtlCol="0" anchor="ctr"/>
          <a:lstStyle/>
          <a:p>
            <a:pPr marL="0" indent="0" algn="ctr">
              <a:buNone/>
            </a:pPr>
            <a:r>
              <a:rPr lang="en-US" sz="1200" b="1" dirty="0" err="1">
                <a:solidFill>
                  <a:srgbClr val="FFFFFF"/>
                </a:solidFill>
                <a:latin typeface="BIZ UDPゴシック" panose="020B0400000000000000" pitchFamily="50" charset="-128"/>
                <a:ea typeface="BIZ UDPゴシック" panose="020B0400000000000000" pitchFamily="50" charset="-128"/>
                <a:cs typeface="Arial" pitchFamily="34" charset="-120"/>
              </a:rPr>
              <a:t>目指す部門</a:t>
            </a:r>
            <a:r>
              <a:rPr 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a:t>
            </a:r>
            <a:r>
              <a:rPr lang="ja-JP" altLang="en-US" sz="1200" b="1" dirty="0">
                <a:solidFill>
                  <a:srgbClr val="FFFFFF"/>
                </a:solidFill>
                <a:latin typeface="BIZ UDPゴシック" panose="020B0400000000000000" pitchFamily="50" charset="-128"/>
                <a:ea typeface="BIZ UDPゴシック" panose="020B0400000000000000" pitchFamily="50" charset="-128"/>
                <a:cs typeface="Arial" pitchFamily="34" charset="-120"/>
              </a:rPr>
              <a:t>地域連携に貢献する取組</a:t>
            </a:r>
          </a:p>
        </p:txBody>
      </p:sp>
      <p:sp>
        <p:nvSpPr>
          <p:cNvPr id="12" name="Shape 10"/>
          <p:cNvSpPr/>
          <p:nvPr/>
        </p:nvSpPr>
        <p:spPr>
          <a:xfrm>
            <a:off x="548640" y="2011680"/>
            <a:ext cx="5989320" cy="566928"/>
          </a:xfrm>
          <a:prstGeom prst="roundRect">
            <a:avLst>
              <a:gd name="adj" fmla="val 12903"/>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3" name="Text 11"/>
          <p:cNvSpPr/>
          <p:nvPr/>
        </p:nvSpPr>
        <p:spPr>
          <a:xfrm>
            <a:off x="713232" y="2011680"/>
            <a:ext cx="1371600" cy="566928"/>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取組・活動名</a:t>
            </a:r>
            <a:endParaRPr lang="en-US" sz="1050" dirty="0">
              <a:latin typeface="BIZ UDPゴシック" panose="020B0400000000000000" pitchFamily="50" charset="-128"/>
              <a:ea typeface="BIZ UDPゴシック" panose="020B0400000000000000" pitchFamily="50" charset="-128"/>
            </a:endParaRPr>
          </a:p>
        </p:txBody>
      </p:sp>
      <p:sp>
        <p:nvSpPr>
          <p:cNvPr id="14" name="Text 12"/>
          <p:cNvSpPr/>
          <p:nvPr/>
        </p:nvSpPr>
        <p:spPr>
          <a:xfrm>
            <a:off x="2148840" y="2011680"/>
            <a:ext cx="4206240" cy="566928"/>
          </a:xfrm>
          <a:prstGeom prst="rect">
            <a:avLst/>
          </a:prstGeom>
          <a:noFill/>
          <a:ln/>
        </p:spPr>
        <p:txBody>
          <a:bodyPr wrap="square" rtlCol="0" anchor="ctr"/>
          <a:lstStyle/>
          <a:p>
            <a:pPr marL="0" indent="0">
              <a:buNone/>
            </a:pPr>
            <a:r>
              <a:rPr lang="en-US" sz="1050" dirty="0">
                <a:solidFill>
                  <a:srgbClr val="26282F"/>
                </a:solidFill>
                <a:latin typeface="BIZ UDPゴシック" panose="020B0400000000000000" pitchFamily="50" charset="-128"/>
                <a:ea typeface="BIZ UDPゴシック" panose="020B0400000000000000" pitchFamily="50" charset="-128"/>
                <a:cs typeface="Arial" pitchFamily="34" charset="-120"/>
              </a:rPr>
              <a:t>地域医師会・自治体と連携した従業員・住民向け医療相談体制の構築（28字）</a:t>
            </a:r>
            <a:endParaRPr lang="en-US" sz="1050" dirty="0">
              <a:latin typeface="BIZ UDPゴシック" panose="020B0400000000000000" pitchFamily="50" charset="-128"/>
              <a:ea typeface="BIZ UDPゴシック" panose="020B0400000000000000" pitchFamily="50" charset="-128"/>
            </a:endParaRPr>
          </a:p>
        </p:txBody>
      </p:sp>
      <p:sp>
        <p:nvSpPr>
          <p:cNvPr id="15" name="Shape 13"/>
          <p:cNvSpPr/>
          <p:nvPr/>
        </p:nvSpPr>
        <p:spPr>
          <a:xfrm>
            <a:off x="548640" y="2670048"/>
            <a:ext cx="5989320" cy="566928"/>
          </a:xfrm>
          <a:prstGeom prst="roundRect">
            <a:avLst>
              <a:gd name="adj" fmla="val 12903"/>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6" name="Text 14"/>
          <p:cNvSpPr/>
          <p:nvPr/>
        </p:nvSpPr>
        <p:spPr>
          <a:xfrm>
            <a:off x="713232" y="2670048"/>
            <a:ext cx="1371600" cy="566928"/>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取組アクション</a:t>
            </a:r>
            <a:endParaRPr lang="en-US" sz="1050" dirty="0">
              <a:latin typeface="BIZ UDPゴシック" panose="020B0400000000000000" pitchFamily="50" charset="-128"/>
              <a:ea typeface="BIZ UDPゴシック" panose="020B0400000000000000" pitchFamily="50" charset="-128"/>
            </a:endParaRPr>
          </a:p>
        </p:txBody>
      </p:sp>
      <p:sp>
        <p:nvSpPr>
          <p:cNvPr id="17" name="Text 15"/>
          <p:cNvSpPr/>
          <p:nvPr/>
        </p:nvSpPr>
        <p:spPr>
          <a:xfrm>
            <a:off x="2148840" y="2670048"/>
            <a:ext cx="4206240" cy="566928"/>
          </a:xfrm>
          <a:prstGeom prst="rect">
            <a:avLst/>
          </a:prstGeom>
          <a:noFill/>
          <a:ln/>
        </p:spPr>
        <p:txBody>
          <a:bodyPr wrap="square" rtlCol="0" anchor="ctr"/>
          <a:lstStyle/>
          <a:p>
            <a:pPr marL="0" indent="0">
              <a:buNone/>
            </a:pPr>
            <a:r>
              <a:rPr lang="en-US" sz="1050" dirty="0">
                <a:solidFill>
                  <a:srgbClr val="26282F"/>
                </a:solidFill>
                <a:latin typeface="BIZ UDPゴシック" panose="020B0400000000000000" pitchFamily="50" charset="-128"/>
                <a:ea typeface="BIZ UDPゴシック" panose="020B0400000000000000" pitchFamily="50" charset="-128"/>
                <a:cs typeface="Arial" pitchFamily="34" charset="-120"/>
              </a:rPr>
              <a:t>（１）患者・家族の不安を解消する取組を最優先で実施／（５）チーム医療を徹底し相談体制を確立</a:t>
            </a:r>
            <a:endParaRPr lang="en-US" sz="1050" dirty="0">
              <a:latin typeface="BIZ UDPゴシック" panose="020B0400000000000000" pitchFamily="50" charset="-128"/>
              <a:ea typeface="BIZ UDPゴシック" panose="020B0400000000000000" pitchFamily="50" charset="-128"/>
            </a:endParaRPr>
          </a:p>
        </p:txBody>
      </p:sp>
      <p:sp>
        <p:nvSpPr>
          <p:cNvPr id="18" name="Shape 16"/>
          <p:cNvSpPr/>
          <p:nvPr/>
        </p:nvSpPr>
        <p:spPr>
          <a:xfrm>
            <a:off x="548640" y="3328416"/>
            <a:ext cx="5989320" cy="566928"/>
          </a:xfrm>
          <a:prstGeom prst="roundRect">
            <a:avLst>
              <a:gd name="adj" fmla="val 12903"/>
            </a:avLst>
          </a:prstGeom>
          <a:solidFill>
            <a:srgbClr val="F5F8FD"/>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9" name="Text 17"/>
          <p:cNvSpPr/>
          <p:nvPr/>
        </p:nvSpPr>
        <p:spPr>
          <a:xfrm>
            <a:off x="713232" y="3328416"/>
            <a:ext cx="1371600" cy="566928"/>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実施期間</a:t>
            </a:r>
            <a:endParaRPr lang="en-US" sz="1050" dirty="0">
              <a:latin typeface="BIZ UDPゴシック" panose="020B0400000000000000" pitchFamily="50" charset="-128"/>
              <a:ea typeface="BIZ UDPゴシック" panose="020B0400000000000000" pitchFamily="50" charset="-128"/>
            </a:endParaRPr>
          </a:p>
        </p:txBody>
      </p:sp>
      <p:sp>
        <p:nvSpPr>
          <p:cNvPr id="20" name="Text 18"/>
          <p:cNvSpPr/>
          <p:nvPr/>
        </p:nvSpPr>
        <p:spPr>
          <a:xfrm>
            <a:off x="2148840" y="3328416"/>
            <a:ext cx="4206240" cy="566928"/>
          </a:xfrm>
          <a:prstGeom prst="rect">
            <a:avLst/>
          </a:prstGeom>
          <a:noFill/>
          <a:ln/>
        </p:spPr>
        <p:txBody>
          <a:bodyPr wrap="square" rtlCol="0" anchor="ctr"/>
          <a:lstStyle/>
          <a:p>
            <a:pPr marL="0" indent="0">
              <a:buNone/>
            </a:pPr>
            <a:r>
              <a:rPr lang="en-US" sz="1050" dirty="0">
                <a:solidFill>
                  <a:srgbClr val="26282F"/>
                </a:solidFill>
                <a:latin typeface="BIZ UDPゴシック" panose="020B0400000000000000" pitchFamily="50" charset="-128"/>
                <a:ea typeface="BIZ UDPゴシック" panose="020B0400000000000000" pitchFamily="50" charset="-128"/>
                <a:cs typeface="Arial" pitchFamily="34" charset="-120"/>
              </a:rPr>
              <a:t>令和7年10月1日～令和8年9月30日</a:t>
            </a:r>
            <a:endParaRPr lang="en-US" sz="1050" dirty="0">
              <a:latin typeface="BIZ UDPゴシック" panose="020B0400000000000000" pitchFamily="50" charset="-128"/>
              <a:ea typeface="BIZ UDPゴシック" panose="020B0400000000000000" pitchFamily="50" charset="-128"/>
            </a:endParaRPr>
          </a:p>
        </p:txBody>
      </p:sp>
      <p:sp>
        <p:nvSpPr>
          <p:cNvPr id="21" name="Shape 19"/>
          <p:cNvSpPr/>
          <p:nvPr/>
        </p:nvSpPr>
        <p:spPr>
          <a:xfrm>
            <a:off x="548640" y="3986784"/>
            <a:ext cx="5989320" cy="1691640"/>
          </a:xfrm>
          <a:prstGeom prst="roundRect">
            <a:avLst>
              <a:gd name="adj" fmla="val 4324"/>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2" name="Text 20"/>
          <p:cNvSpPr/>
          <p:nvPr/>
        </p:nvSpPr>
        <p:spPr>
          <a:xfrm>
            <a:off x="713232" y="4078224"/>
            <a:ext cx="5660136" cy="274320"/>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取組の経緯・実施内容の概要（記入イメージ）</a:t>
            </a:r>
            <a:endParaRPr lang="en-US" sz="1050" dirty="0">
              <a:latin typeface="BIZ UDPゴシック" panose="020B0400000000000000" pitchFamily="50" charset="-128"/>
              <a:ea typeface="BIZ UDPゴシック" panose="020B0400000000000000" pitchFamily="50" charset="-128"/>
            </a:endParaRPr>
          </a:p>
        </p:txBody>
      </p:sp>
      <p:sp>
        <p:nvSpPr>
          <p:cNvPr id="23" name="Text 21"/>
          <p:cNvSpPr/>
          <p:nvPr/>
        </p:nvSpPr>
        <p:spPr>
          <a:xfrm>
            <a:off x="713232" y="4370832"/>
            <a:ext cx="5660136" cy="1234440"/>
          </a:xfrm>
          <a:prstGeom prst="rect">
            <a:avLst/>
          </a:prstGeom>
          <a:noFill/>
          <a:ln/>
        </p:spPr>
        <p:txBody>
          <a:bodyPr wrap="square" rtlCol="0" anchor="t"/>
          <a:lstStyle/>
          <a:p>
            <a:pPr marL="0" indent="0">
              <a:lnSpc>
                <a:spcPct val="115000"/>
              </a:lnSpc>
              <a:buNone/>
            </a:pPr>
            <a:r>
              <a:rPr lang="en-US" sz="1100" dirty="0">
                <a:solidFill>
                  <a:srgbClr val="26282F"/>
                </a:solidFill>
                <a:latin typeface="BIZ UDPゴシック" panose="020B0400000000000000" pitchFamily="50" charset="-128"/>
                <a:ea typeface="BIZ UDPゴシック" panose="020B0400000000000000" pitchFamily="50" charset="-128"/>
                <a:cs typeface="Arial" pitchFamily="34" charset="-120"/>
              </a:rPr>
              <a:t>従業員とその家族における、軽症時の救急外来受診や受診先の判断の難しさが課題であった。健康保険組合が地元医師会・自治体と連携し、産業医・保健師・薬剤師等の多職種による出張健康相談会を地域で共同開催。あわせて自治体と連携し、＃7119（救急安心センター事業）の周知キャンペーンを実施し、地域住民にも参加を呼びかけた。</a:t>
            </a:r>
            <a:endParaRPr lang="en-US" sz="1100" dirty="0">
              <a:latin typeface="BIZ UDPゴシック" panose="020B0400000000000000" pitchFamily="50" charset="-128"/>
              <a:ea typeface="BIZ UDPゴシック" panose="020B0400000000000000" pitchFamily="50" charset="-128"/>
            </a:endParaRPr>
          </a:p>
        </p:txBody>
      </p:sp>
      <p:sp>
        <p:nvSpPr>
          <p:cNvPr id="24" name="Shape 22"/>
          <p:cNvSpPr/>
          <p:nvPr/>
        </p:nvSpPr>
        <p:spPr>
          <a:xfrm>
            <a:off x="548640" y="5769864"/>
            <a:ext cx="5989320" cy="1051560"/>
          </a:xfrm>
          <a:prstGeom prst="roundRect">
            <a:avLst>
              <a:gd name="adj" fmla="val 6957"/>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5" name="Text 23"/>
          <p:cNvSpPr/>
          <p:nvPr/>
        </p:nvSpPr>
        <p:spPr>
          <a:xfrm>
            <a:off x="713232" y="5861304"/>
            <a:ext cx="5660136" cy="274320"/>
          </a:xfrm>
          <a:prstGeom prst="rect">
            <a:avLst/>
          </a:prstGeom>
          <a:noFill/>
          <a:ln/>
        </p:spPr>
        <p:txBody>
          <a:bodyPr wrap="square" rtlCol="0" anchor="ctr"/>
          <a:lstStyle/>
          <a:p>
            <a:pPr marL="0" indent="0">
              <a:buNone/>
            </a:pPr>
            <a:r>
              <a:rPr lang="en-US" sz="1050" b="1" dirty="0">
                <a:solidFill>
                  <a:srgbClr val="1E2761"/>
                </a:solidFill>
                <a:latin typeface="BIZ UDPゴシック" panose="020B0400000000000000" pitchFamily="50" charset="-128"/>
                <a:ea typeface="BIZ UDPゴシック" panose="020B0400000000000000" pitchFamily="50" charset="-128"/>
                <a:cs typeface="Arial" pitchFamily="34" charset="-120"/>
              </a:rPr>
              <a:t>成果（記入イメージ）</a:t>
            </a:r>
            <a:endParaRPr lang="en-US" sz="1050" dirty="0">
              <a:latin typeface="BIZ UDPゴシック" panose="020B0400000000000000" pitchFamily="50" charset="-128"/>
              <a:ea typeface="BIZ UDPゴシック" panose="020B0400000000000000" pitchFamily="50" charset="-128"/>
            </a:endParaRPr>
          </a:p>
        </p:txBody>
      </p:sp>
      <p:sp>
        <p:nvSpPr>
          <p:cNvPr id="26" name="Text 24"/>
          <p:cNvSpPr/>
          <p:nvPr/>
        </p:nvSpPr>
        <p:spPr>
          <a:xfrm>
            <a:off x="713232" y="6153912"/>
            <a:ext cx="5660136" cy="621792"/>
          </a:xfrm>
          <a:prstGeom prst="rect">
            <a:avLst/>
          </a:prstGeom>
          <a:noFill/>
          <a:ln/>
        </p:spPr>
        <p:txBody>
          <a:bodyPr wrap="square" rtlCol="0" anchor="t"/>
          <a:lstStyle/>
          <a:p>
            <a:pPr marL="0" indent="0">
              <a:lnSpc>
                <a:spcPct val="115000"/>
              </a:lnSpc>
              <a:buNone/>
            </a:pPr>
            <a:r>
              <a:rPr lang="en-US" sz="1100" dirty="0">
                <a:solidFill>
                  <a:srgbClr val="26282F"/>
                </a:solidFill>
                <a:latin typeface="BIZ UDPゴシック" panose="020B0400000000000000" pitchFamily="50" charset="-128"/>
                <a:ea typeface="BIZ UDPゴシック" panose="020B0400000000000000" pitchFamily="50" charset="-128"/>
                <a:cs typeface="Arial" pitchFamily="34" charset="-120"/>
              </a:rPr>
              <a:t>相談会への参加者は延べ650名。参加後アンケートでは85％が「適切な受診行動への理解が深まった」と回答。地域医師会との連携協定を新たに締結した。</a:t>
            </a:r>
            <a:endParaRPr lang="en-US" sz="1100" dirty="0">
              <a:latin typeface="BIZ UDPゴシック" panose="020B0400000000000000" pitchFamily="50" charset="-128"/>
              <a:ea typeface="BIZ UDPゴシック" panose="020B0400000000000000" pitchFamily="50" charset="-128"/>
            </a:endParaRPr>
          </a:p>
        </p:txBody>
      </p:sp>
      <p:sp>
        <p:nvSpPr>
          <p:cNvPr id="27" name="Shape 25"/>
          <p:cNvSpPr/>
          <p:nvPr/>
        </p:nvSpPr>
        <p:spPr>
          <a:xfrm>
            <a:off x="6812280" y="2011680"/>
            <a:ext cx="3328416" cy="4297680"/>
          </a:xfrm>
          <a:prstGeom prst="roundRect">
            <a:avLst>
              <a:gd name="adj" fmla="val 2198"/>
            </a:avLst>
          </a:prstGeom>
          <a:solidFill>
            <a:srgbClr val="FFF6F4"/>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pic>
        <p:nvPicPr>
          <p:cNvPr id="28" name="Image 0" descr="preencoded.png"/>
          <p:cNvPicPr>
            <a:picLocks noChangeAspect="1"/>
          </p:cNvPicPr>
          <p:nvPr/>
        </p:nvPicPr>
        <p:blipFill>
          <a:blip r:embed="rId3"/>
          <a:stretch>
            <a:fillRect/>
          </a:stretch>
        </p:blipFill>
        <p:spPr>
          <a:xfrm>
            <a:off x="7013448" y="2194560"/>
            <a:ext cx="457200" cy="457200"/>
          </a:xfrm>
          <a:prstGeom prst="rect">
            <a:avLst/>
          </a:prstGeom>
        </p:spPr>
      </p:pic>
      <p:sp>
        <p:nvSpPr>
          <p:cNvPr id="29" name="Text 26"/>
          <p:cNvSpPr/>
          <p:nvPr/>
        </p:nvSpPr>
        <p:spPr>
          <a:xfrm>
            <a:off x="7388028" y="2103120"/>
            <a:ext cx="2816028" cy="640080"/>
          </a:xfrm>
          <a:prstGeom prst="rect">
            <a:avLst/>
          </a:prstGeom>
          <a:noFill/>
          <a:ln/>
        </p:spPr>
        <p:txBody>
          <a:bodyPr wrap="square" rtlCol="0" anchor="ctr"/>
          <a:lstStyle/>
          <a:p>
            <a:pPr marL="0" indent="0">
              <a:buNone/>
            </a:pPr>
            <a:r>
              <a:rPr lang="ja-JP" altLang="en-US" sz="1250" b="1" dirty="0">
                <a:solidFill>
                  <a:srgbClr val="B85042"/>
                </a:solidFill>
                <a:latin typeface="BIZ UDPゴシック" panose="020B0400000000000000" pitchFamily="50" charset="-128"/>
                <a:ea typeface="BIZ UDPゴシック" panose="020B0400000000000000" pitchFamily="50" charset="-128"/>
                <a:cs typeface="Arial" pitchFamily="34" charset="-120"/>
              </a:rPr>
              <a:t>地域連携に貢献する取組</a:t>
            </a:r>
            <a:endParaRPr lang="en-US" altLang="ja-JP" sz="1250" b="1" dirty="0">
              <a:solidFill>
                <a:srgbClr val="B85042"/>
              </a:solidFill>
              <a:latin typeface="BIZ UDPゴシック" panose="020B0400000000000000" pitchFamily="50" charset="-128"/>
              <a:ea typeface="BIZ UDPゴシック" panose="020B0400000000000000" pitchFamily="50" charset="-128"/>
              <a:cs typeface="Arial" pitchFamily="34" charset="-120"/>
            </a:endParaRPr>
          </a:p>
          <a:p>
            <a:pPr marL="0" indent="0">
              <a:buNone/>
            </a:pPr>
            <a:r>
              <a:rPr lang="en-US" sz="1250" b="1" dirty="0" err="1">
                <a:solidFill>
                  <a:srgbClr val="B85042"/>
                </a:solidFill>
                <a:latin typeface="BIZ UDPゴシック" panose="020B0400000000000000" pitchFamily="50" charset="-128"/>
                <a:ea typeface="BIZ UDPゴシック" panose="020B0400000000000000" pitchFamily="50" charset="-128"/>
                <a:cs typeface="Arial" pitchFamily="34" charset="-120"/>
              </a:rPr>
              <a:t>にマッチするポイント</a:t>
            </a:r>
            <a:endParaRPr lang="en-US" sz="1250" dirty="0">
              <a:latin typeface="BIZ UDPゴシック" panose="020B0400000000000000" pitchFamily="50" charset="-128"/>
              <a:ea typeface="BIZ UDPゴシック" panose="020B0400000000000000" pitchFamily="50" charset="-128"/>
            </a:endParaRPr>
          </a:p>
        </p:txBody>
      </p:sp>
      <p:sp>
        <p:nvSpPr>
          <p:cNvPr id="30" name="Shape 27"/>
          <p:cNvSpPr/>
          <p:nvPr/>
        </p:nvSpPr>
        <p:spPr>
          <a:xfrm>
            <a:off x="7086600" y="2944368"/>
            <a:ext cx="128016" cy="128016"/>
          </a:xfrm>
          <a:prstGeom prst="ellipse">
            <a:avLst/>
          </a:prstGeom>
          <a:solidFill>
            <a:srgbClr val="B85042"/>
          </a:solidFill>
          <a:ln/>
        </p:spPr>
        <p:txBody>
          <a:bodyPr/>
          <a:lstStyle/>
          <a:p>
            <a:endParaRPr lang="ja-JP" altLang="en-US" sz="2000">
              <a:latin typeface="BIZ UDPゴシック" panose="020B0400000000000000" pitchFamily="50" charset="-128"/>
              <a:ea typeface="BIZ UDPゴシック" panose="020B0400000000000000" pitchFamily="50" charset="-128"/>
            </a:endParaRPr>
          </a:p>
        </p:txBody>
      </p:sp>
      <p:sp>
        <p:nvSpPr>
          <p:cNvPr id="31" name="Text 28"/>
          <p:cNvSpPr/>
          <p:nvPr/>
        </p:nvSpPr>
        <p:spPr>
          <a:xfrm>
            <a:off x="7315200" y="2880360"/>
            <a:ext cx="2551176" cy="777240"/>
          </a:xfrm>
          <a:prstGeom prst="rect">
            <a:avLst/>
          </a:prstGeom>
          <a:noFill/>
          <a:ln/>
        </p:spPr>
        <p:txBody>
          <a:bodyPr wrap="square" rtlCol="0" anchor="t"/>
          <a:lstStyle/>
          <a:p>
            <a:pPr marL="0" indent="0">
              <a:buNone/>
            </a:pPr>
            <a:r>
              <a:rPr lang="en-US" sz="1100" dirty="0">
                <a:solidFill>
                  <a:srgbClr val="26282F"/>
                </a:solidFill>
                <a:latin typeface="BIZ UDPゴシック" panose="020B0400000000000000" pitchFamily="50" charset="-128"/>
                <a:ea typeface="BIZ UDPゴシック" panose="020B0400000000000000" pitchFamily="50" charset="-128"/>
                <a:cs typeface="Arial" pitchFamily="34" charset="-120"/>
              </a:rPr>
              <a:t>自治体・地域医師会との連携による地域医療導線の整備</a:t>
            </a:r>
            <a:endParaRPr lang="en-US" sz="1100" dirty="0">
              <a:latin typeface="BIZ UDPゴシック" panose="020B0400000000000000" pitchFamily="50" charset="-128"/>
              <a:ea typeface="BIZ UDPゴシック" panose="020B0400000000000000" pitchFamily="50" charset="-128"/>
            </a:endParaRPr>
          </a:p>
        </p:txBody>
      </p:sp>
      <p:sp>
        <p:nvSpPr>
          <p:cNvPr id="32" name="Shape 29"/>
          <p:cNvSpPr/>
          <p:nvPr/>
        </p:nvSpPr>
        <p:spPr>
          <a:xfrm>
            <a:off x="7086600" y="3813048"/>
            <a:ext cx="128016" cy="128016"/>
          </a:xfrm>
          <a:prstGeom prst="ellipse">
            <a:avLst/>
          </a:prstGeom>
          <a:solidFill>
            <a:srgbClr val="B85042"/>
          </a:solidFill>
          <a:ln/>
        </p:spPr>
        <p:txBody>
          <a:bodyPr/>
          <a:lstStyle/>
          <a:p>
            <a:endParaRPr lang="ja-JP" altLang="en-US" sz="2000">
              <a:latin typeface="BIZ UDPゴシック" panose="020B0400000000000000" pitchFamily="50" charset="-128"/>
              <a:ea typeface="BIZ UDPゴシック" panose="020B0400000000000000" pitchFamily="50" charset="-128"/>
            </a:endParaRPr>
          </a:p>
        </p:txBody>
      </p:sp>
      <p:sp>
        <p:nvSpPr>
          <p:cNvPr id="33" name="Text 30"/>
          <p:cNvSpPr/>
          <p:nvPr/>
        </p:nvSpPr>
        <p:spPr>
          <a:xfrm>
            <a:off x="7315200" y="3749040"/>
            <a:ext cx="2551176" cy="777240"/>
          </a:xfrm>
          <a:prstGeom prst="rect">
            <a:avLst/>
          </a:prstGeom>
          <a:noFill/>
          <a:ln/>
        </p:spPr>
        <p:txBody>
          <a:bodyPr wrap="square" rtlCol="0" anchor="t"/>
          <a:lstStyle/>
          <a:p>
            <a:pPr marL="0" indent="0">
              <a:buNone/>
            </a:pPr>
            <a:r>
              <a:rPr lang="en-US" sz="1100" dirty="0">
                <a:solidFill>
                  <a:srgbClr val="26282F"/>
                </a:solidFill>
                <a:latin typeface="BIZ UDPゴシック" panose="020B0400000000000000" pitchFamily="50" charset="-128"/>
                <a:ea typeface="BIZ UDPゴシック" panose="020B0400000000000000" pitchFamily="50" charset="-128"/>
                <a:cs typeface="Arial" pitchFamily="34" charset="-120"/>
              </a:rPr>
              <a:t>産業医・保健師・薬剤師等の多職種連携による相談体制の構築</a:t>
            </a:r>
            <a:endParaRPr lang="en-US" sz="1100" dirty="0">
              <a:latin typeface="BIZ UDPゴシック" panose="020B0400000000000000" pitchFamily="50" charset="-128"/>
              <a:ea typeface="BIZ UDPゴシック" panose="020B0400000000000000" pitchFamily="50" charset="-128"/>
            </a:endParaRPr>
          </a:p>
        </p:txBody>
      </p:sp>
      <p:sp>
        <p:nvSpPr>
          <p:cNvPr id="34" name="Shape 31"/>
          <p:cNvSpPr/>
          <p:nvPr/>
        </p:nvSpPr>
        <p:spPr>
          <a:xfrm>
            <a:off x="7086600" y="4681728"/>
            <a:ext cx="128016" cy="128016"/>
          </a:xfrm>
          <a:prstGeom prst="ellipse">
            <a:avLst/>
          </a:prstGeom>
          <a:solidFill>
            <a:srgbClr val="B85042"/>
          </a:solidFill>
          <a:ln/>
        </p:spPr>
        <p:txBody>
          <a:bodyPr/>
          <a:lstStyle/>
          <a:p>
            <a:endParaRPr lang="ja-JP" altLang="en-US" sz="2000">
              <a:latin typeface="BIZ UDPゴシック" panose="020B0400000000000000" pitchFamily="50" charset="-128"/>
              <a:ea typeface="BIZ UDPゴシック" panose="020B0400000000000000" pitchFamily="50" charset="-128"/>
            </a:endParaRPr>
          </a:p>
        </p:txBody>
      </p:sp>
      <p:sp>
        <p:nvSpPr>
          <p:cNvPr id="35" name="Text 32"/>
          <p:cNvSpPr/>
          <p:nvPr/>
        </p:nvSpPr>
        <p:spPr>
          <a:xfrm>
            <a:off x="7315200" y="4617720"/>
            <a:ext cx="2551176" cy="777240"/>
          </a:xfrm>
          <a:prstGeom prst="rect">
            <a:avLst/>
          </a:prstGeom>
          <a:noFill/>
          <a:ln/>
        </p:spPr>
        <p:txBody>
          <a:bodyPr wrap="square" rtlCol="0" anchor="t"/>
          <a:lstStyle/>
          <a:p>
            <a:pPr marL="0" indent="0">
              <a:buNone/>
            </a:pPr>
            <a:r>
              <a:rPr lang="en-US" sz="1100" dirty="0">
                <a:solidFill>
                  <a:srgbClr val="26282F"/>
                </a:solidFill>
                <a:latin typeface="BIZ UDPゴシック" panose="020B0400000000000000" pitchFamily="50" charset="-128"/>
                <a:ea typeface="BIZ UDPゴシック" panose="020B0400000000000000" pitchFamily="50" charset="-128"/>
                <a:cs typeface="Arial" pitchFamily="34" charset="-120"/>
              </a:rPr>
              <a:t>地域住民向け啓発（＃7119周知キャンペーン）への参画</a:t>
            </a:r>
            <a:endParaRPr lang="en-US" sz="1100" dirty="0">
              <a:latin typeface="BIZ UDPゴシック" panose="020B0400000000000000" pitchFamily="50" charset="-128"/>
              <a:ea typeface="BIZ UDPゴシック" panose="020B0400000000000000" pitchFamily="50" charset="-128"/>
            </a:endParaRPr>
          </a:p>
        </p:txBody>
      </p:sp>
      <p:sp>
        <p:nvSpPr>
          <p:cNvPr id="37" name="Text 33">
            <a:extLst>
              <a:ext uri="{FF2B5EF4-FFF2-40B4-BE49-F238E27FC236}">
                <a16:creationId xmlns:a16="http://schemas.microsoft.com/office/drawing/2014/main" id="{7F3A1C49-AE94-5364-CB63-7A935FC4AF07}"/>
              </a:ext>
            </a:extLst>
          </p:cNvPr>
          <p:cNvSpPr/>
          <p:nvPr/>
        </p:nvSpPr>
        <p:spPr>
          <a:xfrm>
            <a:off x="547942" y="6813042"/>
            <a:ext cx="9592056" cy="365760"/>
          </a:xfrm>
          <a:prstGeom prst="rect">
            <a:avLst/>
          </a:prstGeom>
          <a:noFill/>
          <a:ln/>
        </p:spPr>
        <p:txBody>
          <a:bodyPr wrap="square" rtlCol="0" anchor="ctr"/>
          <a:lstStyle/>
          <a:p>
            <a:pPr marL="0" indent="0">
              <a:buNone/>
            </a:pPr>
            <a:r>
              <a:rPr lang="en-US" sz="1000" i="1" dirty="0">
                <a:solidFill>
                  <a:srgbClr val="6B7280"/>
                </a:solidFill>
                <a:latin typeface="BIZ UDPゴシック" panose="020B0400000000000000" pitchFamily="50" charset="-128"/>
                <a:ea typeface="BIZ UDPゴシック" panose="020B0400000000000000" pitchFamily="50" charset="-128"/>
                <a:cs typeface="Arial" pitchFamily="34" charset="-120"/>
              </a:rPr>
              <a:t>※ </a:t>
            </a:r>
            <a:r>
              <a:rPr lang="en-US" sz="1000" i="1" dirty="0" err="1">
                <a:solidFill>
                  <a:srgbClr val="6B7280"/>
                </a:solidFill>
                <a:latin typeface="BIZ UDPゴシック" panose="020B0400000000000000" pitchFamily="50" charset="-128"/>
                <a:ea typeface="BIZ UDPゴシック" panose="020B0400000000000000" pitchFamily="50" charset="-128"/>
                <a:cs typeface="Arial" pitchFamily="34" charset="-120"/>
              </a:rPr>
              <a:t>実際の記載は</a:t>
            </a:r>
            <a:r>
              <a:rPr lang="ja-JP" altLang="en-US" sz="1000" i="1" dirty="0">
                <a:solidFill>
                  <a:srgbClr val="6B7280"/>
                </a:solidFill>
                <a:latin typeface="BIZ UDPゴシック" panose="020B0400000000000000" pitchFamily="50" charset="-128"/>
                <a:ea typeface="BIZ UDPゴシック" panose="020B0400000000000000" pitchFamily="50" charset="-128"/>
                <a:cs typeface="Arial" pitchFamily="34" charset="-120"/>
              </a:rPr>
              <a:t>指定の文字数</a:t>
            </a:r>
            <a:r>
              <a:rPr lang="en-US" sz="1000" i="1" dirty="0" err="1">
                <a:solidFill>
                  <a:srgbClr val="6B7280"/>
                </a:solidFill>
                <a:latin typeface="BIZ UDPゴシック" panose="020B0400000000000000" pitchFamily="50" charset="-128"/>
                <a:ea typeface="BIZ UDPゴシック" panose="020B0400000000000000" pitchFamily="50" charset="-128"/>
                <a:cs typeface="Arial" pitchFamily="34" charset="-120"/>
              </a:rPr>
              <a:t>で具体的にご記入ください。本スライドは記入イメージの一例です</a:t>
            </a:r>
            <a:r>
              <a:rPr lang="en-US" sz="1000" i="1" dirty="0">
                <a:solidFill>
                  <a:srgbClr val="6B7280"/>
                </a:solidFill>
                <a:latin typeface="BIZ UDPゴシック" panose="020B0400000000000000" pitchFamily="50" charset="-128"/>
                <a:ea typeface="BIZ UDPゴシック" panose="020B0400000000000000" pitchFamily="50" charset="-128"/>
                <a:cs typeface="Arial" pitchFamily="34" charset="-120"/>
              </a:rPr>
              <a:t>。</a:t>
            </a:r>
            <a:endParaRPr lang="en-US" sz="10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483096" y="201168"/>
            <a:ext cx="3657600"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厚生労働省「上手な医療のかかり方」プロジェクト</a:t>
            </a:r>
            <a:endParaRPr lang="en-US" sz="900" dirty="0">
              <a:latin typeface="BIZ UDPゴシック" panose="020B0400000000000000" pitchFamily="50" charset="-128"/>
              <a:ea typeface="BIZ UDPゴシック" panose="020B0400000000000000" pitchFamily="50" charset="-128"/>
            </a:endParaRPr>
          </a:p>
        </p:txBody>
      </p:sp>
      <p:sp>
        <p:nvSpPr>
          <p:cNvPr id="3" name="Text 1"/>
          <p:cNvSpPr/>
          <p:nvPr/>
        </p:nvSpPr>
        <p:spPr>
          <a:xfrm>
            <a:off x="9866376" y="7150608"/>
            <a:ext cx="661362" cy="274320"/>
          </a:xfrm>
          <a:prstGeom prst="rect">
            <a:avLst/>
          </a:prstGeom>
          <a:noFill/>
          <a:ln/>
        </p:spPr>
        <p:txBody>
          <a:bodyPr wrap="square" rtlCol="0" anchor="ctr"/>
          <a:lstStyle/>
          <a:p>
            <a:pPr marL="0" indent="0" algn="r">
              <a:buNone/>
            </a:pPr>
            <a:r>
              <a:rPr lang="en-US" sz="900" dirty="0">
                <a:solidFill>
                  <a:srgbClr val="6B7280"/>
                </a:solidFill>
                <a:latin typeface="BIZ UDPゴシック" panose="020B0400000000000000" pitchFamily="50" charset="-128"/>
                <a:ea typeface="BIZ UDPゴシック" panose="020B0400000000000000" pitchFamily="50" charset="-128"/>
              </a:rPr>
              <a:t>9/ 11</a:t>
            </a:r>
            <a:endParaRPr lang="en-US" sz="900" dirty="0">
              <a:latin typeface="BIZ UDPゴシック" panose="020B0400000000000000" pitchFamily="50" charset="-128"/>
              <a:ea typeface="BIZ UDPゴシック" panose="020B0400000000000000" pitchFamily="50" charset="-128"/>
            </a:endParaRPr>
          </a:p>
        </p:txBody>
      </p:sp>
      <p:sp>
        <p:nvSpPr>
          <p:cNvPr id="4" name="Shape 2"/>
          <p:cNvSpPr/>
          <p:nvPr/>
        </p:nvSpPr>
        <p:spPr>
          <a:xfrm>
            <a:off x="548640" y="502920"/>
            <a:ext cx="566928" cy="566928"/>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5" name="Text 3"/>
          <p:cNvSpPr/>
          <p:nvPr/>
        </p:nvSpPr>
        <p:spPr>
          <a:xfrm>
            <a:off x="548640" y="502920"/>
            <a:ext cx="566928" cy="566928"/>
          </a:xfrm>
          <a:prstGeom prst="rect">
            <a:avLst/>
          </a:prstGeom>
          <a:noFill/>
          <a:ln/>
        </p:spPr>
        <p:txBody>
          <a:bodyPr wrap="square" rtlCol="0" anchor="ctr"/>
          <a:lstStyle/>
          <a:p>
            <a:pPr marL="0" indent="0" algn="ctr">
              <a:buNone/>
            </a:pPr>
            <a:r>
              <a:rPr lang="en-US" sz="2200" b="1" dirty="0">
                <a:solidFill>
                  <a:srgbClr val="FFFFFF"/>
                </a:solidFill>
                <a:latin typeface="BIZ UDPゴシック" panose="020B0400000000000000" pitchFamily="50" charset="-128"/>
                <a:ea typeface="BIZ UDPゴシック" panose="020B0400000000000000" pitchFamily="50" charset="-128"/>
                <a:cs typeface="Arial" pitchFamily="34" charset="-120"/>
              </a:rPr>
              <a:t>5</a:t>
            </a:r>
            <a:endParaRPr lang="en-US" sz="2200" dirty="0">
              <a:latin typeface="BIZ UDPゴシック" panose="020B0400000000000000" pitchFamily="50" charset="-128"/>
              <a:ea typeface="BIZ UDPゴシック" panose="020B0400000000000000" pitchFamily="50" charset="-128"/>
            </a:endParaRPr>
          </a:p>
        </p:txBody>
      </p:sp>
      <p:sp>
        <p:nvSpPr>
          <p:cNvPr id="6" name="Text 4"/>
          <p:cNvSpPr/>
          <p:nvPr/>
        </p:nvSpPr>
        <p:spPr>
          <a:xfrm>
            <a:off x="1280160" y="457200"/>
            <a:ext cx="7772400" cy="457200"/>
          </a:xfrm>
          <a:prstGeom prst="rect">
            <a:avLst/>
          </a:prstGeom>
          <a:noFill/>
          <a:ln/>
        </p:spPr>
        <p:txBody>
          <a:bodyPr wrap="square" rtlCol="0" anchor="ctr"/>
          <a:lstStyle/>
          <a:p>
            <a:pPr marL="0" indent="0">
              <a:buNone/>
            </a:pPr>
            <a:r>
              <a:rPr lang="en-US" sz="2600" b="1" dirty="0">
                <a:solidFill>
                  <a:srgbClr val="1E2761"/>
                </a:solidFill>
                <a:latin typeface="BIZ UDPゴシック" panose="020B0400000000000000" pitchFamily="50" charset="-128"/>
                <a:ea typeface="BIZ UDPゴシック" panose="020B0400000000000000" pitchFamily="50" charset="-128"/>
                <a:cs typeface="Arial" pitchFamily="34" charset="-120"/>
              </a:rPr>
              <a:t>FAQ（よくあるご質問）</a:t>
            </a:r>
            <a:endParaRPr lang="en-US" sz="2600" dirty="0">
              <a:latin typeface="BIZ UDPゴシック" panose="020B0400000000000000" pitchFamily="50" charset="-128"/>
              <a:ea typeface="BIZ UDPゴシック" panose="020B0400000000000000" pitchFamily="50" charset="-128"/>
            </a:endParaRPr>
          </a:p>
        </p:txBody>
      </p:sp>
      <p:sp>
        <p:nvSpPr>
          <p:cNvPr id="7" name="Shape 5"/>
          <p:cNvSpPr/>
          <p:nvPr/>
        </p:nvSpPr>
        <p:spPr>
          <a:xfrm>
            <a:off x="548640" y="1508759"/>
            <a:ext cx="9592056" cy="1312285"/>
          </a:xfrm>
          <a:prstGeom prst="roundRect">
            <a:avLst>
              <a:gd name="adj" fmla="val 6154"/>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8" name="Shape 6"/>
          <p:cNvSpPr/>
          <p:nvPr/>
        </p:nvSpPr>
        <p:spPr>
          <a:xfrm>
            <a:off x="749808" y="1673352"/>
            <a:ext cx="457200" cy="45720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9" name="Text 7"/>
          <p:cNvSpPr/>
          <p:nvPr/>
        </p:nvSpPr>
        <p:spPr>
          <a:xfrm>
            <a:off x="749808" y="1673352"/>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Q</a:t>
            </a:r>
            <a:endParaRPr lang="en-US" sz="1600" dirty="0">
              <a:latin typeface="BIZ UDPゴシック" panose="020B0400000000000000" pitchFamily="50" charset="-128"/>
              <a:ea typeface="BIZ UDPゴシック" panose="020B0400000000000000" pitchFamily="50" charset="-128"/>
            </a:endParaRPr>
          </a:p>
        </p:txBody>
      </p:sp>
      <p:sp>
        <p:nvSpPr>
          <p:cNvPr id="10" name="Text 8"/>
          <p:cNvSpPr/>
          <p:nvPr/>
        </p:nvSpPr>
        <p:spPr>
          <a:xfrm>
            <a:off x="1371600" y="1673352"/>
            <a:ext cx="8494776" cy="310896"/>
          </a:xfrm>
          <a:prstGeom prst="rect">
            <a:avLst/>
          </a:prstGeom>
          <a:noFill/>
          <a:ln/>
        </p:spPr>
        <p:txBody>
          <a:bodyPr wrap="square" rtlCol="0" anchor="ctr"/>
          <a:lstStyle/>
          <a:p>
            <a:pPr marL="0" indent="0">
              <a:buNone/>
            </a:pPr>
            <a:r>
              <a:rPr lang="en-US" sz="1350" b="1" dirty="0">
                <a:solidFill>
                  <a:srgbClr val="1E2761"/>
                </a:solidFill>
                <a:latin typeface="BIZ UDPゴシック" panose="020B0400000000000000" pitchFamily="50" charset="-128"/>
                <a:ea typeface="BIZ UDPゴシック" panose="020B0400000000000000" pitchFamily="50" charset="-128"/>
                <a:cs typeface="Arial" pitchFamily="34" charset="-120"/>
              </a:rPr>
              <a:t>小規模な取組でも応募できますか。</a:t>
            </a:r>
            <a:endParaRPr lang="en-US" sz="1350" dirty="0">
              <a:latin typeface="BIZ UDPゴシック" panose="020B0400000000000000" pitchFamily="50" charset="-128"/>
              <a:ea typeface="BIZ UDPゴシック" panose="020B0400000000000000" pitchFamily="50" charset="-128"/>
            </a:endParaRPr>
          </a:p>
        </p:txBody>
      </p:sp>
      <p:sp>
        <p:nvSpPr>
          <p:cNvPr id="11" name="Shape 9"/>
          <p:cNvSpPr/>
          <p:nvPr/>
        </p:nvSpPr>
        <p:spPr>
          <a:xfrm>
            <a:off x="749808" y="2221992"/>
            <a:ext cx="457200" cy="457200"/>
          </a:xfrm>
          <a:prstGeom prst="ellipse">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2" name="Text 10"/>
          <p:cNvSpPr/>
          <p:nvPr/>
        </p:nvSpPr>
        <p:spPr>
          <a:xfrm>
            <a:off x="749808" y="2221992"/>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A</a:t>
            </a:r>
            <a:endParaRPr lang="en-US" sz="1600" dirty="0">
              <a:latin typeface="BIZ UDPゴシック" panose="020B0400000000000000" pitchFamily="50" charset="-128"/>
              <a:ea typeface="BIZ UDPゴシック" panose="020B0400000000000000" pitchFamily="50" charset="-128"/>
            </a:endParaRPr>
          </a:p>
        </p:txBody>
      </p:sp>
      <p:sp>
        <p:nvSpPr>
          <p:cNvPr id="13" name="Text 11"/>
          <p:cNvSpPr/>
          <p:nvPr/>
        </p:nvSpPr>
        <p:spPr>
          <a:xfrm>
            <a:off x="1371600" y="2221992"/>
            <a:ext cx="8494776" cy="521208"/>
          </a:xfrm>
          <a:prstGeom prst="rect">
            <a:avLst/>
          </a:prstGeom>
          <a:noFill/>
          <a:ln/>
        </p:spPr>
        <p:txBody>
          <a:bodyPr wrap="square" rtlCol="0" anchor="t"/>
          <a:lstStyle/>
          <a:p>
            <a:pPr marL="0" indent="0">
              <a:buNone/>
            </a:pP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可能です。取組の規模ではなく、医療のかかり方の改善に資する工夫があるかどうかが対象の基準です。</a:t>
            </a:r>
            <a:endParaRPr lang="en-US" sz="1200" dirty="0">
              <a:latin typeface="BIZ UDPゴシック" panose="020B0400000000000000" pitchFamily="50" charset="-128"/>
              <a:ea typeface="BIZ UDPゴシック" panose="020B0400000000000000" pitchFamily="50" charset="-128"/>
            </a:endParaRPr>
          </a:p>
        </p:txBody>
      </p:sp>
      <p:sp>
        <p:nvSpPr>
          <p:cNvPr id="14" name="Shape 12"/>
          <p:cNvSpPr/>
          <p:nvPr/>
        </p:nvSpPr>
        <p:spPr>
          <a:xfrm>
            <a:off x="548640" y="2904311"/>
            <a:ext cx="9592056" cy="1312285"/>
          </a:xfrm>
          <a:prstGeom prst="roundRect">
            <a:avLst>
              <a:gd name="adj" fmla="val 6154"/>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5" name="Shape 13"/>
          <p:cNvSpPr/>
          <p:nvPr/>
        </p:nvSpPr>
        <p:spPr>
          <a:xfrm>
            <a:off x="749808" y="3068904"/>
            <a:ext cx="457200" cy="45720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6" name="Text 14"/>
          <p:cNvSpPr/>
          <p:nvPr/>
        </p:nvSpPr>
        <p:spPr>
          <a:xfrm>
            <a:off x="749808" y="3068904"/>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Q</a:t>
            </a:r>
            <a:endParaRPr lang="en-US" sz="1600" dirty="0">
              <a:latin typeface="BIZ UDPゴシック" panose="020B0400000000000000" pitchFamily="50" charset="-128"/>
              <a:ea typeface="BIZ UDPゴシック" panose="020B0400000000000000" pitchFamily="50" charset="-128"/>
            </a:endParaRPr>
          </a:p>
        </p:txBody>
      </p:sp>
      <p:sp>
        <p:nvSpPr>
          <p:cNvPr id="17" name="Text 15"/>
          <p:cNvSpPr/>
          <p:nvPr/>
        </p:nvSpPr>
        <p:spPr>
          <a:xfrm>
            <a:off x="1371600" y="3068904"/>
            <a:ext cx="8494776" cy="310896"/>
          </a:xfrm>
          <a:prstGeom prst="rect">
            <a:avLst/>
          </a:prstGeom>
          <a:noFill/>
          <a:ln/>
        </p:spPr>
        <p:txBody>
          <a:bodyPr wrap="square" rtlCol="0" anchor="ctr"/>
          <a:lstStyle/>
          <a:p>
            <a:pPr marL="0" indent="0">
              <a:buNone/>
            </a:pPr>
            <a:r>
              <a:rPr lang="en-US" sz="1350" b="1" dirty="0">
                <a:solidFill>
                  <a:srgbClr val="1E2761"/>
                </a:solidFill>
                <a:latin typeface="BIZ UDPゴシック" panose="020B0400000000000000" pitchFamily="50" charset="-128"/>
                <a:ea typeface="BIZ UDPゴシック" panose="020B0400000000000000" pitchFamily="50" charset="-128"/>
                <a:cs typeface="Arial" pitchFamily="34" charset="-120"/>
              </a:rPr>
              <a:t>地域限定の取組でも応募できますか。</a:t>
            </a:r>
            <a:endParaRPr lang="en-US" sz="1350" dirty="0">
              <a:latin typeface="BIZ UDPゴシック" panose="020B0400000000000000" pitchFamily="50" charset="-128"/>
              <a:ea typeface="BIZ UDPゴシック" panose="020B0400000000000000" pitchFamily="50" charset="-128"/>
            </a:endParaRPr>
          </a:p>
        </p:txBody>
      </p:sp>
      <p:sp>
        <p:nvSpPr>
          <p:cNvPr id="18" name="Shape 16"/>
          <p:cNvSpPr/>
          <p:nvPr/>
        </p:nvSpPr>
        <p:spPr>
          <a:xfrm>
            <a:off x="749808" y="3617544"/>
            <a:ext cx="457200" cy="457200"/>
          </a:xfrm>
          <a:prstGeom prst="ellipse">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19" name="Text 17"/>
          <p:cNvSpPr/>
          <p:nvPr/>
        </p:nvSpPr>
        <p:spPr>
          <a:xfrm>
            <a:off x="749808" y="3617544"/>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A</a:t>
            </a:r>
            <a:endParaRPr lang="en-US" sz="1600" dirty="0">
              <a:latin typeface="BIZ UDPゴシック" panose="020B0400000000000000" pitchFamily="50" charset="-128"/>
              <a:ea typeface="BIZ UDPゴシック" panose="020B0400000000000000" pitchFamily="50" charset="-128"/>
            </a:endParaRPr>
          </a:p>
        </p:txBody>
      </p:sp>
      <p:sp>
        <p:nvSpPr>
          <p:cNvPr id="20" name="Text 18"/>
          <p:cNvSpPr/>
          <p:nvPr/>
        </p:nvSpPr>
        <p:spPr>
          <a:xfrm>
            <a:off x="1371600" y="3617544"/>
            <a:ext cx="8494776" cy="521208"/>
          </a:xfrm>
          <a:prstGeom prst="rect">
            <a:avLst/>
          </a:prstGeom>
          <a:noFill/>
          <a:ln/>
        </p:spPr>
        <p:txBody>
          <a:bodyPr wrap="square" rtlCol="0" anchor="t"/>
          <a:lstStyle/>
          <a:p>
            <a:pPr marL="0" indent="0">
              <a:buNone/>
            </a:pP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可能です。全国規模であることは求めていません。特定の地域や施設に根ざした取組も評価対象です。</a:t>
            </a:r>
            <a:endParaRPr lang="en-US" sz="1200" dirty="0">
              <a:latin typeface="BIZ UDPゴシック" panose="020B0400000000000000" pitchFamily="50" charset="-128"/>
              <a:ea typeface="BIZ UDPゴシック" panose="020B0400000000000000" pitchFamily="50" charset="-128"/>
            </a:endParaRPr>
          </a:p>
        </p:txBody>
      </p:sp>
      <p:sp>
        <p:nvSpPr>
          <p:cNvPr id="21" name="Shape 19"/>
          <p:cNvSpPr/>
          <p:nvPr/>
        </p:nvSpPr>
        <p:spPr>
          <a:xfrm>
            <a:off x="548640" y="4283679"/>
            <a:ext cx="9592056" cy="1312285"/>
          </a:xfrm>
          <a:prstGeom prst="roundRect">
            <a:avLst>
              <a:gd name="adj" fmla="val 6154"/>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2" name="Shape 20"/>
          <p:cNvSpPr/>
          <p:nvPr/>
        </p:nvSpPr>
        <p:spPr>
          <a:xfrm>
            <a:off x="749808" y="4448272"/>
            <a:ext cx="457200" cy="45720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3" name="Text 21"/>
          <p:cNvSpPr/>
          <p:nvPr/>
        </p:nvSpPr>
        <p:spPr>
          <a:xfrm>
            <a:off x="749808" y="4448272"/>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Q</a:t>
            </a:r>
            <a:endParaRPr lang="en-US" sz="1600" dirty="0">
              <a:latin typeface="BIZ UDPゴシック" panose="020B0400000000000000" pitchFamily="50" charset="-128"/>
              <a:ea typeface="BIZ UDPゴシック" panose="020B0400000000000000" pitchFamily="50" charset="-128"/>
            </a:endParaRPr>
          </a:p>
        </p:txBody>
      </p:sp>
      <p:sp>
        <p:nvSpPr>
          <p:cNvPr id="24" name="Text 22"/>
          <p:cNvSpPr/>
          <p:nvPr/>
        </p:nvSpPr>
        <p:spPr>
          <a:xfrm>
            <a:off x="1371600" y="4448272"/>
            <a:ext cx="8494776" cy="310896"/>
          </a:xfrm>
          <a:prstGeom prst="rect">
            <a:avLst/>
          </a:prstGeom>
          <a:noFill/>
          <a:ln/>
        </p:spPr>
        <p:txBody>
          <a:bodyPr wrap="square" rtlCol="0" anchor="ctr"/>
          <a:lstStyle/>
          <a:p>
            <a:pPr marL="0" indent="0">
              <a:buNone/>
            </a:pPr>
            <a:r>
              <a:rPr lang="en-US" sz="1350" b="1" dirty="0">
                <a:solidFill>
                  <a:srgbClr val="1E2761"/>
                </a:solidFill>
                <a:latin typeface="BIZ UDPゴシック" panose="020B0400000000000000" pitchFamily="50" charset="-128"/>
                <a:ea typeface="BIZ UDPゴシック" panose="020B0400000000000000" pitchFamily="50" charset="-128"/>
                <a:cs typeface="Arial" pitchFamily="34" charset="-120"/>
              </a:rPr>
              <a:t>民間企業でも応募できますか。</a:t>
            </a:r>
            <a:endParaRPr lang="en-US" sz="1350" dirty="0">
              <a:latin typeface="BIZ UDPゴシック" panose="020B0400000000000000" pitchFamily="50" charset="-128"/>
              <a:ea typeface="BIZ UDPゴシック" panose="020B0400000000000000" pitchFamily="50" charset="-128"/>
            </a:endParaRPr>
          </a:p>
        </p:txBody>
      </p:sp>
      <p:sp>
        <p:nvSpPr>
          <p:cNvPr id="25" name="Shape 23"/>
          <p:cNvSpPr/>
          <p:nvPr/>
        </p:nvSpPr>
        <p:spPr>
          <a:xfrm>
            <a:off x="749808" y="4996912"/>
            <a:ext cx="457200" cy="457200"/>
          </a:xfrm>
          <a:prstGeom prst="ellipse">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6" name="Text 24"/>
          <p:cNvSpPr/>
          <p:nvPr/>
        </p:nvSpPr>
        <p:spPr>
          <a:xfrm>
            <a:off x="749808" y="4996912"/>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A</a:t>
            </a:r>
            <a:endParaRPr lang="en-US" sz="1600" dirty="0">
              <a:latin typeface="BIZ UDPゴシック" panose="020B0400000000000000" pitchFamily="50" charset="-128"/>
              <a:ea typeface="BIZ UDPゴシック" panose="020B0400000000000000" pitchFamily="50" charset="-128"/>
            </a:endParaRPr>
          </a:p>
        </p:txBody>
      </p:sp>
      <p:sp>
        <p:nvSpPr>
          <p:cNvPr id="27" name="Text 25"/>
          <p:cNvSpPr/>
          <p:nvPr/>
        </p:nvSpPr>
        <p:spPr>
          <a:xfrm>
            <a:off x="1371600" y="4996912"/>
            <a:ext cx="8494776" cy="521208"/>
          </a:xfrm>
          <a:prstGeom prst="rect">
            <a:avLst/>
          </a:prstGeom>
          <a:noFill/>
          <a:ln/>
        </p:spPr>
        <p:txBody>
          <a:bodyPr wrap="square" rtlCol="0" anchor="t"/>
          <a:lstStyle/>
          <a:p>
            <a:pPr marL="0" indent="0">
              <a:buNone/>
            </a:pPr>
            <a:r>
              <a:rPr lang="en-US" sz="1200" dirty="0" err="1">
                <a:solidFill>
                  <a:srgbClr val="26282F"/>
                </a:solidFill>
                <a:latin typeface="BIZ UDPゴシック" panose="020B0400000000000000" pitchFamily="50" charset="-128"/>
                <a:ea typeface="BIZ UDPゴシック" panose="020B0400000000000000" pitchFamily="50" charset="-128"/>
                <a:cs typeface="Arial" pitchFamily="34" charset="-120"/>
              </a:rPr>
              <a:t>可能です。民間企業単独の応募を歓迎しています。自治体や医療機関との連携は必須ではありません</a:t>
            </a: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a:t>
            </a:r>
          </a:p>
          <a:p>
            <a:r>
              <a:rPr lang="en-US" altLang="ja-JP" sz="1200" dirty="0">
                <a:solidFill>
                  <a:srgbClr val="26282F"/>
                </a:solidFill>
                <a:latin typeface="BIZ UDPゴシック" panose="020B0400000000000000" pitchFamily="50" charset="-128"/>
                <a:ea typeface="BIZ UDPゴシック" panose="020B0400000000000000" pitchFamily="50" charset="-128"/>
                <a:cs typeface="Arial" pitchFamily="34" charset="-120"/>
              </a:rPr>
              <a:t>※</a:t>
            </a:r>
            <a:r>
              <a:rPr lang="ja-JP" alt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自社の事業・製品サービスの告知を中心とする応募は対象外とします。</a:t>
            </a:r>
            <a:endParaRPr lang="en-US" altLang="ja-JP" sz="1200" dirty="0">
              <a:latin typeface="BIZ UDPゴシック" panose="020B0400000000000000" pitchFamily="50" charset="-128"/>
              <a:ea typeface="BIZ UDPゴシック" panose="020B0400000000000000" pitchFamily="50" charset="-128"/>
            </a:endParaRPr>
          </a:p>
        </p:txBody>
      </p:sp>
      <p:sp>
        <p:nvSpPr>
          <p:cNvPr id="28" name="Shape 26"/>
          <p:cNvSpPr/>
          <p:nvPr/>
        </p:nvSpPr>
        <p:spPr>
          <a:xfrm>
            <a:off x="548640" y="5679231"/>
            <a:ext cx="9592056" cy="1312285"/>
          </a:xfrm>
          <a:prstGeom prst="roundRect">
            <a:avLst>
              <a:gd name="adj" fmla="val 6154"/>
            </a:avLst>
          </a:prstGeom>
          <a:solidFill>
            <a:srgbClr val="FFFFFF"/>
          </a:solidFill>
          <a:ln w="12700">
            <a:solidFill>
              <a:srgbClr val="E3E8F0"/>
            </a:solidFill>
            <a:prstDash val="solid"/>
          </a:ln>
          <a:effectLst>
            <a:outerShdw blurRad="88900" dist="25400" dir="5400000" algn="bl" rotWithShape="0">
              <a:srgbClr val="1E2761">
                <a:alpha val="10000"/>
              </a:srgbClr>
            </a:outerShdw>
          </a:effectLst>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29" name="Shape 27"/>
          <p:cNvSpPr/>
          <p:nvPr/>
        </p:nvSpPr>
        <p:spPr>
          <a:xfrm>
            <a:off x="749808" y="5843824"/>
            <a:ext cx="457200" cy="457200"/>
          </a:xfrm>
          <a:prstGeom prst="ellipse">
            <a:avLst/>
          </a:prstGeom>
          <a:solidFill>
            <a:srgbClr val="1E2761"/>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30" name="Text 28"/>
          <p:cNvSpPr/>
          <p:nvPr/>
        </p:nvSpPr>
        <p:spPr>
          <a:xfrm>
            <a:off x="749808" y="5843824"/>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Q</a:t>
            </a:r>
            <a:endParaRPr lang="en-US" sz="1600" dirty="0">
              <a:latin typeface="BIZ UDPゴシック" panose="020B0400000000000000" pitchFamily="50" charset="-128"/>
              <a:ea typeface="BIZ UDPゴシック" panose="020B0400000000000000" pitchFamily="50" charset="-128"/>
            </a:endParaRPr>
          </a:p>
        </p:txBody>
      </p:sp>
      <p:sp>
        <p:nvSpPr>
          <p:cNvPr id="31" name="Text 29"/>
          <p:cNvSpPr/>
          <p:nvPr/>
        </p:nvSpPr>
        <p:spPr>
          <a:xfrm>
            <a:off x="1371600" y="5889498"/>
            <a:ext cx="8494776" cy="265222"/>
          </a:xfrm>
          <a:prstGeom prst="rect">
            <a:avLst/>
          </a:prstGeom>
          <a:noFill/>
          <a:ln/>
        </p:spPr>
        <p:txBody>
          <a:bodyPr wrap="square" rtlCol="0" anchor="ctr"/>
          <a:lstStyle/>
          <a:p>
            <a:pPr marL="0" indent="0">
              <a:buNone/>
            </a:pPr>
            <a:r>
              <a:rPr lang="en-US" sz="1350" b="1" dirty="0">
                <a:solidFill>
                  <a:srgbClr val="1E2761"/>
                </a:solidFill>
                <a:latin typeface="BIZ UDPゴシック" panose="020B0400000000000000" pitchFamily="50" charset="-128"/>
                <a:ea typeface="BIZ UDPゴシック" panose="020B0400000000000000" pitchFamily="50" charset="-128"/>
                <a:cs typeface="Arial" pitchFamily="34" charset="-120"/>
              </a:rPr>
              <a:t>単独施策でも応募できますか。</a:t>
            </a:r>
            <a:endParaRPr lang="en-US" sz="1350" dirty="0">
              <a:latin typeface="BIZ UDPゴシック" panose="020B0400000000000000" pitchFamily="50" charset="-128"/>
              <a:ea typeface="BIZ UDPゴシック" panose="020B0400000000000000" pitchFamily="50" charset="-128"/>
            </a:endParaRPr>
          </a:p>
        </p:txBody>
      </p:sp>
      <p:sp>
        <p:nvSpPr>
          <p:cNvPr id="32" name="Shape 30"/>
          <p:cNvSpPr/>
          <p:nvPr/>
        </p:nvSpPr>
        <p:spPr>
          <a:xfrm>
            <a:off x="749808" y="6392464"/>
            <a:ext cx="457200" cy="457200"/>
          </a:xfrm>
          <a:prstGeom prst="ellipse">
            <a:avLst/>
          </a:prstGeom>
          <a:solidFill>
            <a:srgbClr val="B85042"/>
          </a:solidFill>
          <a:ln/>
        </p:spPr>
        <p:txBody>
          <a:bodyPr/>
          <a:lstStyle/>
          <a:p>
            <a:endParaRPr lang="ja-JP" altLang="en-US">
              <a:latin typeface="BIZ UDPゴシック" panose="020B0400000000000000" pitchFamily="50" charset="-128"/>
              <a:ea typeface="BIZ UDPゴシック" panose="020B0400000000000000" pitchFamily="50" charset="-128"/>
            </a:endParaRPr>
          </a:p>
        </p:txBody>
      </p:sp>
      <p:sp>
        <p:nvSpPr>
          <p:cNvPr id="33" name="Text 31"/>
          <p:cNvSpPr/>
          <p:nvPr/>
        </p:nvSpPr>
        <p:spPr>
          <a:xfrm>
            <a:off x="749808" y="6392464"/>
            <a:ext cx="457200" cy="457200"/>
          </a:xfrm>
          <a:prstGeom prst="rect">
            <a:avLst/>
          </a:prstGeom>
          <a:noFill/>
          <a:ln/>
        </p:spPr>
        <p:txBody>
          <a:bodyPr wrap="square" rtlCol="0" anchor="ctr"/>
          <a:lstStyle/>
          <a:p>
            <a:pPr marL="0" indent="0" algn="ctr">
              <a:buNone/>
            </a:pPr>
            <a:r>
              <a:rPr lang="en-US" sz="1600" b="1" dirty="0">
                <a:solidFill>
                  <a:srgbClr val="FFFFFF"/>
                </a:solidFill>
                <a:latin typeface="BIZ UDPゴシック" panose="020B0400000000000000" pitchFamily="50" charset="-128"/>
                <a:ea typeface="BIZ UDPゴシック" panose="020B0400000000000000" pitchFamily="50" charset="-128"/>
                <a:cs typeface="Arial" pitchFamily="34" charset="-120"/>
              </a:rPr>
              <a:t>A</a:t>
            </a:r>
            <a:endParaRPr lang="en-US" sz="1600" dirty="0">
              <a:latin typeface="BIZ UDPゴシック" panose="020B0400000000000000" pitchFamily="50" charset="-128"/>
              <a:ea typeface="BIZ UDPゴシック" panose="020B0400000000000000" pitchFamily="50" charset="-128"/>
            </a:endParaRPr>
          </a:p>
        </p:txBody>
      </p:sp>
      <p:sp>
        <p:nvSpPr>
          <p:cNvPr id="34" name="Text 32"/>
          <p:cNvSpPr/>
          <p:nvPr/>
        </p:nvSpPr>
        <p:spPr>
          <a:xfrm>
            <a:off x="1371600" y="6392464"/>
            <a:ext cx="8494776" cy="521208"/>
          </a:xfrm>
          <a:prstGeom prst="rect">
            <a:avLst/>
          </a:prstGeom>
          <a:noFill/>
          <a:ln/>
        </p:spPr>
        <p:txBody>
          <a:bodyPr wrap="square" rtlCol="0" anchor="t"/>
          <a:lstStyle/>
          <a:p>
            <a:pPr marL="0" indent="0">
              <a:buNone/>
            </a:pPr>
            <a:r>
              <a:rPr lang="en-US" sz="1200" dirty="0">
                <a:solidFill>
                  <a:srgbClr val="26282F"/>
                </a:solidFill>
                <a:latin typeface="BIZ UDPゴシック" panose="020B0400000000000000" pitchFamily="50" charset="-128"/>
                <a:ea typeface="BIZ UDPゴシック" panose="020B0400000000000000" pitchFamily="50" charset="-128"/>
                <a:cs typeface="Arial" pitchFamily="34" charset="-120"/>
              </a:rPr>
              <a:t>可能です。複数の施策を組み合わせている必要はなく、一つの施策のみでも応募できます。</a:t>
            </a:r>
            <a:endParaRPr lang="en-US" sz="12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wner xmlns="ae0b9f2f-9f6e-447f-a968-a6c8993a7985">
      <UserInfo>
        <DisplayName/>
        <AccountId xsi:nil="true"/>
        <AccountType/>
      </UserInfo>
    </Owner>
    <lcf76f155ced4ddcb4097134ff3c332f xmlns="ae0b9f2f-9f6e-447f-a968-a6c8993a7985">
      <Terms xmlns="http://schemas.microsoft.com/office/infopath/2007/PartnerControls"/>
    </lcf76f155ced4ddcb4097134ff3c332f>
    <TaxCatchAll xmlns="85e6e18b-26c1-4122-9e79-e6c53ac26d53" xsi:nil="true"/>
    <_Flow_SignoffStatus xmlns="ae0b9f2f-9f6e-447f-a968-a6c8993a798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2B6985CA865AC14FB6AD1E0B3C4D9020" ma:contentTypeVersion="16" ma:contentTypeDescription="新しいドキュメントを作成します。" ma:contentTypeScope="" ma:versionID="42c63644bffd0956c7db9e2eceb8923d">
  <xsd:schema xmlns:xsd="http://www.w3.org/2001/XMLSchema" xmlns:xs="http://www.w3.org/2001/XMLSchema" xmlns:p="http://schemas.microsoft.com/office/2006/metadata/properties" xmlns:ns2="ae0b9f2f-9f6e-447f-a968-a6c8993a7985" xmlns:ns3="85e6e18b-26c1-4122-9e79-e6c53ac26d53" targetNamespace="http://schemas.microsoft.com/office/2006/metadata/properties" ma:root="true" ma:fieldsID="f6e976af60275dc048254d97ae5d4a54" ns2:_="" ns3:_="">
    <xsd:import namespace="ae0b9f2f-9f6e-447f-a968-a6c8993a7985"/>
    <xsd:import namespace="85e6e18b-26c1-4122-9e79-e6c53ac26d53"/>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0b9f2f-9f6e-447f-a968-a6c8993a7985"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_Flow_SignoffStatus" ma:index="23" nillable="true" ma:displayName="承認の状態"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e6e18b-26c1-4122-9e79-e6c53ac26d5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75a0930-25f8-41a7-bff0-d9f808793f7e}" ma:internalName="TaxCatchAll" ma:showField="CatchAllData" ma:web="85e6e18b-26c1-4122-9e79-e6c53ac26d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2656EE-10EC-4573-8226-E374ACA9D5F1}">
  <ds:schemaRefs>
    <ds:schemaRef ds:uri="http://schemas.openxmlformats.org/package/2006/metadata/core-properties"/>
    <ds:schemaRef ds:uri="http://purl.org/dc/terms/"/>
    <ds:schemaRef ds:uri="http://purl.org/dc/dcmitype/"/>
    <ds:schemaRef ds:uri="http://schemas.microsoft.com/office/infopath/2007/PartnerControls"/>
    <ds:schemaRef ds:uri="http://schemas.microsoft.com/office/2006/metadata/properties"/>
    <ds:schemaRef ds:uri="http://schemas.microsoft.com/office/2006/documentManagement/types"/>
    <ds:schemaRef ds:uri="f6e3daf3-cbe1-4025-848f-871e68ea783d"/>
    <ds:schemaRef ds:uri="http://www.w3.org/XML/1998/namespace"/>
    <ds:schemaRef ds:uri="http://purl.org/dc/elements/1.1/"/>
  </ds:schemaRefs>
</ds:datastoreItem>
</file>

<file path=customXml/itemProps2.xml><?xml version="1.0" encoding="utf-8"?>
<ds:datastoreItem xmlns:ds="http://schemas.openxmlformats.org/officeDocument/2006/customXml" ds:itemID="{A2AAE545-64A3-45DD-89E7-22F37EE00FD9}"/>
</file>

<file path=customXml/itemProps3.xml><?xml version="1.0" encoding="utf-8"?>
<ds:datastoreItem xmlns:ds="http://schemas.openxmlformats.org/officeDocument/2006/customXml" ds:itemID="{9EF85FCB-47A7-478B-813E-C85360E2E4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464</TotalTime>
  <Words>912</Words>
  <Application>Microsoft Office PowerPoint</Application>
  <PresentationFormat>ユーザー設定</PresentationFormat>
  <Paragraphs>228</Paragraphs>
  <Slides>11</Slides>
  <Notes>11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11</vt:i4>
      </vt:variant>
    </vt:vector>
  </HeadingPairs>
  <TitlesOfParts>
    <vt:vector size="15" baseType="lpstr">
      <vt:lpstr>BIZ UDPゴシック</vt:lpstr>
      <vt:lpstr>游ゴシック</vt:lpstr>
      <vt:lpstr>Arial</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上手な医療のかかり方アワード 応募ガイド</dc:title>
  <dc:subject>PptxGenJS Presentation</dc:subject>
  <dc:creator>厚生労働省</dc:creator>
  <cp:lastModifiedBy>和加奈 小坂</cp:lastModifiedBy>
  <cp:revision>3</cp:revision>
  <dcterms:created xsi:type="dcterms:W3CDTF">2026-06-22T08:52:46Z</dcterms:created>
  <dcterms:modified xsi:type="dcterms:W3CDTF">2026-07-21T08:17:57Z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0x0101002B6985CA865AC14FB6AD1E0B3C4D9020</vt:lpwstr>
  </property>
</Properties>
</file>