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7" autoAdjust="0"/>
    <p:restoredTop sz="94660"/>
  </p:normalViewPr>
  <p:slideViewPr>
    <p:cSldViewPr>
      <p:cViewPr varScale="1">
        <p:scale>
          <a:sx n="114" d="100"/>
          <a:sy n="114" d="100"/>
        </p:scale>
        <p:origin x="127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梶谷 京子(kajitani-kyouko.43v)" userId="1a2721ae-f990-4679-9460-a6d78e09076f" providerId="ADAL" clId="{A6B9F79F-6651-45FE-8E14-3A7642DA4B6E}"/>
    <pc:docChg chg="undo custSel modSld">
      <pc:chgData name="梶谷 京子(kajitani-kyouko.43v)" userId="1a2721ae-f990-4679-9460-a6d78e09076f" providerId="ADAL" clId="{A6B9F79F-6651-45FE-8E14-3A7642DA4B6E}" dt="2025-03-25T01:11:47.639" v="33" actId="20577"/>
      <pc:docMkLst>
        <pc:docMk/>
      </pc:docMkLst>
      <pc:sldChg chg="modSp mod">
        <pc:chgData name="梶谷 京子(kajitani-kyouko.43v)" userId="1a2721ae-f990-4679-9460-a6d78e09076f" providerId="ADAL" clId="{A6B9F79F-6651-45FE-8E14-3A7642DA4B6E}" dt="2025-03-25T01:10:11.824" v="0" actId="207"/>
        <pc:sldMkLst>
          <pc:docMk/>
          <pc:sldMk cId="2391433227" sldId="256"/>
        </pc:sldMkLst>
        <pc:spChg chg="mod">
          <ac:chgData name="梶谷 京子(kajitani-kyouko.43v)" userId="1a2721ae-f990-4679-9460-a6d78e09076f" providerId="ADAL" clId="{A6B9F79F-6651-45FE-8E14-3A7642DA4B6E}" dt="2025-03-25T01:10:11.824" v="0" actId="207"/>
          <ac:spMkLst>
            <pc:docMk/>
            <pc:sldMk cId="2391433227" sldId="256"/>
            <ac:spMk id="11" creationId="{00000000-0000-0000-0000-000000000000}"/>
          </ac:spMkLst>
        </pc:spChg>
      </pc:sldChg>
      <pc:sldChg chg="modSp mod">
        <pc:chgData name="梶谷 京子(kajitani-kyouko.43v)" userId="1a2721ae-f990-4679-9460-a6d78e09076f" providerId="ADAL" clId="{A6B9F79F-6651-45FE-8E14-3A7642DA4B6E}" dt="2025-03-25T01:11:47.639" v="33" actId="20577"/>
        <pc:sldMkLst>
          <pc:docMk/>
          <pc:sldMk cId="1663383121" sldId="257"/>
        </pc:sldMkLst>
        <pc:spChg chg="mod">
          <ac:chgData name="梶谷 京子(kajitani-kyouko.43v)" userId="1a2721ae-f990-4679-9460-a6d78e09076f" providerId="ADAL" clId="{A6B9F79F-6651-45FE-8E14-3A7642DA4B6E}" dt="2025-03-25T01:11:47.639" v="33" actId="20577"/>
          <ac:spMkLst>
            <pc:docMk/>
            <pc:sldMk cId="1663383121" sldId="257"/>
            <ac:spMk id="3" creationId="{F2FF87DB-978C-CD04-BF14-067A426D2CEC}"/>
          </ac:spMkLst>
        </pc:spChg>
      </pc:sldChg>
    </pc:docChg>
  </pc:docChgLst>
  <pc:docChgLst>
    <pc:chgData name="梶谷 京子(kajitani-kyouko.43v)" userId="1a2721ae-f990-4679-9460-a6d78e09076f" providerId="ADAL" clId="{FA24602A-F14C-48BD-867B-CDC9C956E27E}"/>
    <pc:docChg chg="custSel modSld">
      <pc:chgData name="梶谷 京子(kajitani-kyouko.43v)" userId="1a2721ae-f990-4679-9460-a6d78e09076f" providerId="ADAL" clId="{FA24602A-F14C-48BD-867B-CDC9C956E27E}" dt="2025-04-01T10:02:43.157" v="1" actId="478"/>
      <pc:docMkLst>
        <pc:docMk/>
      </pc:docMkLst>
      <pc:sldChg chg="delSp modSp mod">
        <pc:chgData name="梶谷 京子(kajitani-kyouko.43v)" userId="1a2721ae-f990-4679-9460-a6d78e09076f" providerId="ADAL" clId="{FA24602A-F14C-48BD-867B-CDC9C956E27E}" dt="2025-04-01T10:02:43.157" v="1" actId="478"/>
        <pc:sldMkLst>
          <pc:docMk/>
          <pc:sldMk cId="2391433227" sldId="256"/>
        </pc:sldMkLst>
        <pc:spChg chg="del mod">
          <ac:chgData name="梶谷 京子(kajitani-kyouko.43v)" userId="1a2721ae-f990-4679-9460-a6d78e09076f" providerId="ADAL" clId="{FA24602A-F14C-48BD-867B-CDC9C956E27E}" dt="2025-04-01T10:02:43.157" v="1" actId="478"/>
          <ac:spMkLst>
            <pc:docMk/>
            <pc:sldMk cId="2391433227" sldId="256"/>
            <ac:spMk id="3" creationId="{8F002517-B3F2-866B-AC03-6AEF8A26AFF4}"/>
          </ac:spMkLst>
        </pc:spChg>
      </pc:sldChg>
    </pc:docChg>
  </pc:docChgLst>
  <pc:docChgLst>
    <pc:chgData name="梶谷 京子(kajitani-kyouko.43v)" userId="1a2721ae-f990-4679-9460-a6d78e09076f" providerId="ADAL" clId="{3ACA251A-E3F7-4F4C-A5B1-35FC8BA37BA5}"/>
    <pc:docChg chg="undo custSel modSld">
      <pc:chgData name="梶谷 京子(kajitani-kyouko.43v)" userId="1a2721ae-f990-4679-9460-a6d78e09076f" providerId="ADAL" clId="{3ACA251A-E3F7-4F4C-A5B1-35FC8BA37BA5}" dt="2025-03-26T10:32:47.517" v="30" actId="1076"/>
      <pc:docMkLst>
        <pc:docMk/>
      </pc:docMkLst>
      <pc:sldChg chg="addSp delSp modSp mod">
        <pc:chgData name="梶谷 京子(kajitani-kyouko.43v)" userId="1a2721ae-f990-4679-9460-a6d78e09076f" providerId="ADAL" clId="{3ACA251A-E3F7-4F4C-A5B1-35FC8BA37BA5}" dt="2025-03-26T10:32:47.517" v="30" actId="1076"/>
        <pc:sldMkLst>
          <pc:docMk/>
          <pc:sldMk cId="2391433227" sldId="256"/>
        </pc:sldMkLst>
        <pc:spChg chg="add del mod">
          <ac:chgData name="梶谷 京子(kajitani-kyouko.43v)" userId="1a2721ae-f990-4679-9460-a6d78e09076f" providerId="ADAL" clId="{3ACA251A-E3F7-4F4C-A5B1-35FC8BA37BA5}" dt="2025-03-26T10:32:21.947" v="23" actId="478"/>
          <ac:spMkLst>
            <pc:docMk/>
            <pc:sldMk cId="2391433227" sldId="256"/>
            <ac:spMk id="2" creationId="{91EFB197-BFFC-E0EA-A622-05F35706F08E}"/>
          </ac:spMkLst>
        </pc:spChg>
        <pc:spChg chg="add mod">
          <ac:chgData name="梶谷 京子(kajitani-kyouko.43v)" userId="1a2721ae-f990-4679-9460-a6d78e09076f" providerId="ADAL" clId="{3ACA251A-E3F7-4F4C-A5B1-35FC8BA37BA5}" dt="2025-03-26T10:32:47.517" v="30" actId="1076"/>
          <ac:spMkLst>
            <pc:docMk/>
            <pc:sldMk cId="2391433227" sldId="256"/>
            <ac:spMk id="3" creationId="{8F002517-B3F2-866B-AC03-6AEF8A26AFF4}"/>
          </ac:spMkLst>
        </pc:spChg>
        <pc:spChg chg="mod">
          <ac:chgData name="梶谷 京子(kajitani-kyouko.43v)" userId="1a2721ae-f990-4679-9460-a6d78e09076f" providerId="ADAL" clId="{3ACA251A-E3F7-4F4C-A5B1-35FC8BA37BA5}" dt="2025-03-26T10:31:14.568" v="1"/>
          <ac:spMkLst>
            <pc:docMk/>
            <pc:sldMk cId="2391433227" sldId="256"/>
            <ac:spMk id="11"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2025/4/1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2025/4/1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2025/4/1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2025/4/1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2025/4/1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2025/4/1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2025/4/1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2025/4/1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2025/4/1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2025/4/1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2025/4/1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72D545-8467-428C-B4B7-668AFE11EB3F}" type="datetimeFigureOut">
              <a:rPr kumimoji="1" lang="ja-JP" altLang="en-US" smtClean="0"/>
              <a:t>2025/4/1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8540" y="116632"/>
            <a:ext cx="2954655" cy="369332"/>
          </a:xfrm>
          <a:prstGeom prst="rect">
            <a:avLst/>
          </a:prstGeom>
          <a:noFill/>
        </p:spPr>
        <p:txBody>
          <a:bodyPr wrap="none" rtlCol="0">
            <a:spAutoFit/>
          </a:bodyPr>
          <a:lstStyle/>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　　　自治体名　　　</a:t>
            </a:r>
            <a:r>
              <a:rPr kumimoji="1" lang="en-US" altLang="ja-JP"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197962578"/>
              </p:ext>
            </p:extLst>
          </p:nvPr>
        </p:nvGraphicFramePr>
        <p:xfrm>
          <a:off x="179512" y="764704"/>
          <a:ext cx="8712968" cy="1005840"/>
        </p:xfrm>
        <a:graphic>
          <a:graphicData uri="http://schemas.openxmlformats.org/drawingml/2006/table">
            <a:tbl>
              <a:tblPr firstRow="1" bandRow="1">
                <a:tableStyleId>{5C22544A-7EE6-4342-B048-85BDC9FD1C3A}</a:tableStyleId>
              </a:tblPr>
              <a:tblGrid>
                <a:gridCol w="1440160">
                  <a:extLst>
                    <a:ext uri="{9D8B030D-6E8A-4147-A177-3AD203B41FA5}">
                      <a16:colId xmlns:a16="http://schemas.microsoft.com/office/drawing/2014/main" val="2817742475"/>
                    </a:ext>
                  </a:extLst>
                </a:gridCol>
                <a:gridCol w="2916324">
                  <a:extLst>
                    <a:ext uri="{9D8B030D-6E8A-4147-A177-3AD203B41FA5}">
                      <a16:colId xmlns:a16="http://schemas.microsoft.com/office/drawing/2014/main" val="3177261747"/>
                    </a:ext>
                  </a:extLst>
                </a:gridCol>
                <a:gridCol w="2052228">
                  <a:extLst>
                    <a:ext uri="{9D8B030D-6E8A-4147-A177-3AD203B41FA5}">
                      <a16:colId xmlns:a16="http://schemas.microsoft.com/office/drawing/2014/main" val="43342565"/>
                    </a:ext>
                  </a:extLst>
                </a:gridCol>
                <a:gridCol w="2304256">
                  <a:extLst>
                    <a:ext uri="{9D8B030D-6E8A-4147-A177-3AD203B41FA5}">
                      <a16:colId xmlns:a16="http://schemas.microsoft.com/office/drawing/2014/main" val="4049564522"/>
                    </a:ext>
                  </a:extLst>
                </a:gridCol>
              </a:tblGrid>
              <a:tr h="282979">
                <a:tc>
                  <a:txBody>
                    <a:bodyPr/>
                    <a:lstStyle/>
                    <a:p>
                      <a:pPr algn="ctr"/>
                      <a:r>
                        <a:rPr kumimoji="1" lang="ja-JP" altLang="en-US" sz="1400" b="1" dirty="0">
                          <a:solidFill>
                            <a:schemeClr val="tx1"/>
                          </a:solidFill>
                        </a:rPr>
                        <a:t>対象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1">
                          <a:solidFill>
                            <a:schemeClr val="tx1"/>
                          </a:solidFill>
                        </a:rPr>
                        <a:t>（委託する場合）委託先</a:t>
                      </a:r>
                      <a:endParaRPr kumimoji="1" lang="ja-JP" altLang="en-US"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028465"/>
                  </a:ext>
                </a:extLst>
              </a:tr>
              <a:tr h="650853">
                <a:tc>
                  <a:txBody>
                    <a:bodyPr/>
                    <a:lstStyle/>
                    <a:p>
                      <a:pPr algn="ct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dirty="0">
                          <a:solidFill>
                            <a:schemeClr val="tx1"/>
                          </a:solidFill>
                          <a:latin typeface="メイリオ" panose="020B0604030504040204" pitchFamily="50" charset="-128"/>
                          <a:ea typeface="メイリオ" panose="020B0604030504040204" pitchFamily="50" charset="-128"/>
                        </a:rPr>
                        <a:t>目的及び目標</a:t>
                      </a:r>
                      <a:endParaRPr kumimoji="1" lang="en-US" altLang="ja-JP" sz="1600" dirty="0">
                        <a:solidFill>
                          <a:schemeClr val="tx1"/>
                        </a:solidFill>
                        <a:latin typeface="メイリオ" panose="020B0604030504040204" pitchFamily="50" charset="-128"/>
                        <a:ea typeface="メイリオ" panose="020B0604030504040204" pitchFamily="50" charset="-128"/>
                      </a:endParaRPr>
                    </a:p>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48454871"/>
                  </a:ext>
                </a:extLst>
              </a:tr>
            </a:tbl>
          </a:graphicData>
        </a:graphic>
      </p:graphicFrame>
      <p:sp>
        <p:nvSpPr>
          <p:cNvPr id="7" name="正方形/長方形 6"/>
          <p:cNvSpPr/>
          <p:nvPr/>
        </p:nvSpPr>
        <p:spPr>
          <a:xfrm>
            <a:off x="251520" y="1988840"/>
            <a:ext cx="8568952" cy="4752528"/>
          </a:xfrm>
          <a:prstGeom prst="rect">
            <a:avLst/>
          </a:prstGeom>
          <a:noFill/>
          <a:ln>
            <a:solidFill>
              <a:schemeClr val="tx1">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611560" y="1988840"/>
            <a:ext cx="2262158" cy="369332"/>
          </a:xfrm>
          <a:prstGeom prst="rect">
            <a:avLst/>
          </a:prstGeom>
          <a:noFill/>
        </p:spPr>
        <p:txBody>
          <a:bodyPr wrap="none" rtlCol="0">
            <a:spAutoFit/>
          </a:bodyPr>
          <a:lstStyle/>
          <a:p>
            <a:r>
              <a:rPr kumimoji="1" lang="ja-JP" altLang="en-US" dirty="0">
                <a:latin typeface="メイリオ" panose="020B0604030504040204" pitchFamily="50" charset="-128"/>
                <a:ea typeface="メイリオ" panose="020B0604030504040204" pitchFamily="50" charset="-128"/>
              </a:rPr>
              <a:t>（事業内容概略図）</a:t>
            </a:r>
          </a:p>
        </p:txBody>
      </p:sp>
      <p:sp>
        <p:nvSpPr>
          <p:cNvPr id="10" name="テキスト ボックス 9"/>
          <p:cNvSpPr txBox="1"/>
          <p:nvPr/>
        </p:nvSpPr>
        <p:spPr>
          <a:xfrm>
            <a:off x="467544" y="404664"/>
            <a:ext cx="8263801" cy="369332"/>
          </a:xfrm>
          <a:prstGeom prst="rect">
            <a:avLst/>
          </a:prstGeom>
          <a:noFill/>
        </p:spPr>
        <p:txBody>
          <a:bodyPr wrap="none" rtlCol="0">
            <a:spAutoFit/>
          </a:bodyPr>
          <a:lstStyle/>
          <a:p>
            <a:r>
              <a:rPr kumimoji="1" lang="ja-JP" altLang="en-US" u="sng" dirty="0">
                <a:latin typeface="メイリオ" panose="020B0604030504040204" pitchFamily="50" charset="-128"/>
                <a:ea typeface="メイリオ" panose="020B0604030504040204" pitchFamily="50" charset="-128"/>
              </a:rPr>
              <a:t>　　　　　　　　　　　　　　　　事業名　　　　　　　　　　　　　　　　</a:t>
            </a:r>
          </a:p>
        </p:txBody>
      </p:sp>
      <p:sp>
        <p:nvSpPr>
          <p:cNvPr id="11" name="テキスト ボックス 10"/>
          <p:cNvSpPr txBox="1"/>
          <p:nvPr/>
        </p:nvSpPr>
        <p:spPr>
          <a:xfrm>
            <a:off x="2843808" y="116632"/>
            <a:ext cx="6417141" cy="369332"/>
          </a:xfrm>
          <a:prstGeom prst="rect">
            <a:avLst/>
          </a:prstGeom>
          <a:noFill/>
        </p:spPr>
        <p:txBody>
          <a:bodyPr wrap="none" rtlCol="0">
            <a:spAutoFit/>
          </a:bodyPr>
          <a:lstStyle/>
          <a:p>
            <a:r>
              <a:rPr kumimoji="1" lang="ja-JP" altLang="en-US" u="sng">
                <a:latin typeface="メイリオ" panose="020B0604030504040204" pitchFamily="50" charset="-128"/>
                <a:ea typeface="メイリオ" panose="020B0604030504040204" pitchFamily="50" charset="-128"/>
              </a:rPr>
              <a:t>　　　　　　　　　　　事業区分　　　　　　　　　　　</a:t>
            </a:r>
            <a:endParaRPr kumimoji="1" lang="ja-JP" altLang="en-US" u="sng"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391433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5ADE22-CE02-A789-8C71-1CAC05ECD1E0}"/>
              </a:ext>
            </a:extLst>
          </p:cNvPr>
          <p:cNvSpPr>
            <a:spLocks noGrp="1"/>
          </p:cNvSpPr>
          <p:nvPr>
            <p:ph type="title"/>
          </p:nvPr>
        </p:nvSpPr>
        <p:spPr>
          <a:xfrm>
            <a:off x="457200" y="274638"/>
            <a:ext cx="8229600" cy="634082"/>
          </a:xfrm>
        </p:spPr>
        <p:txBody>
          <a:bodyPr>
            <a:normAutofit/>
          </a:bodyPr>
          <a:lstStyle/>
          <a:p>
            <a:r>
              <a:rPr lang="ja-JP" altLang="ja-JP" sz="2800" kern="100" dirty="0">
                <a:effectLst/>
                <a:latin typeface="游明朝" panose="02020400000000000000" pitchFamily="18" charset="-128"/>
                <a:ea typeface="ＭＳ ゴシック" panose="020B0609070205080204" pitchFamily="49" charset="-128"/>
                <a:cs typeface="Times New Roman" panose="02020603050405020304" pitchFamily="18" charset="0"/>
              </a:rPr>
              <a:t>【　概略図の記載方法等について　】</a:t>
            </a:r>
            <a:endParaRPr kumimoji="1" lang="ja-JP" altLang="en-US" sz="2800" dirty="0"/>
          </a:p>
        </p:txBody>
      </p:sp>
      <p:sp>
        <p:nvSpPr>
          <p:cNvPr id="3" name="コンテンツ プレースホルダー 2">
            <a:extLst>
              <a:ext uri="{FF2B5EF4-FFF2-40B4-BE49-F238E27FC236}">
                <a16:creationId xmlns:a16="http://schemas.microsoft.com/office/drawing/2014/main" id="{F2FF87DB-978C-CD04-BF14-067A426D2CEC}"/>
              </a:ext>
            </a:extLst>
          </p:cNvPr>
          <p:cNvSpPr>
            <a:spLocks noGrp="1"/>
          </p:cNvSpPr>
          <p:nvPr>
            <p:ph idx="1"/>
          </p:nvPr>
        </p:nvSpPr>
        <p:spPr>
          <a:xfrm>
            <a:off x="457200" y="908720"/>
            <a:ext cx="8363272" cy="5832648"/>
          </a:xfrm>
        </p:spPr>
        <p:txBody>
          <a:bodyPr>
            <a:normAutofit fontScale="85000" lnSpcReduction="20000"/>
          </a:bodyPr>
          <a:lstStyle/>
          <a:p>
            <a:pPr marL="0" indent="0" algn="just">
              <a:buNone/>
            </a:pPr>
            <a:r>
              <a:rPr lang="ja-JP" altLang="ja-JP" sz="1800" kern="100" dirty="0">
                <a:effectLst/>
                <a:latin typeface="游明朝" panose="02020400000000000000" pitchFamily="18" charset="-128"/>
                <a:ea typeface="ＭＳ ゴシック" panose="020B0609070205080204" pitchFamily="49" charset="-128"/>
                <a:cs typeface="Times New Roman" panose="02020603050405020304" pitchFamily="18" charset="0"/>
              </a:rPr>
              <a:t>①「自治体名」には、都道府県名または市区町村名を記載すること。</a:t>
            </a:r>
            <a:endParaRPr lang="en-US" altLang="ja-JP" sz="1800" kern="100" dirty="0">
              <a:effectLst/>
              <a:latin typeface="游明朝" panose="02020400000000000000" pitchFamily="18" charset="-128"/>
              <a:ea typeface="ＭＳ ゴシック" panose="020B0609070205080204" pitchFamily="49" charset="-128"/>
              <a:cs typeface="Times New Roman" panose="02020603050405020304" pitchFamily="18" charset="0"/>
            </a:endParaRPr>
          </a:p>
          <a:p>
            <a:pPr marL="0" indent="0" algn="just">
              <a:buNone/>
            </a:pPr>
            <a:r>
              <a:rPr lang="ja-JP" altLang="en-US" sz="1800" kern="100" dirty="0">
                <a:effectLst/>
                <a:latin typeface="游明朝" panose="02020400000000000000" pitchFamily="18" charset="-128"/>
                <a:ea typeface="ＭＳ ゴシック" panose="020B0609070205080204" pitchFamily="49" charset="-128"/>
                <a:cs typeface="Times New Roman" panose="02020603050405020304" pitchFamily="18" charset="0"/>
              </a:rPr>
              <a:t>　　</a:t>
            </a:r>
            <a:r>
              <a:rPr lang="ja-JP" altLang="ja-JP" sz="1800" kern="100" dirty="0">
                <a:effectLst/>
                <a:latin typeface="游明朝" panose="02020400000000000000" pitchFamily="18" charset="-128"/>
                <a:ea typeface="ＭＳ ゴシック" panose="020B0609070205080204" pitchFamily="49" charset="-128"/>
                <a:cs typeface="Times New Roman" panose="02020603050405020304" pitchFamily="18" charset="0"/>
              </a:rPr>
              <a:t>なお、市区町村名を記載する際には、都道府県名</a:t>
            </a:r>
            <a:r>
              <a:rPr lang="ja-JP" altLang="en-US" sz="1800" kern="100" dirty="0">
                <a:effectLst/>
                <a:latin typeface="游明朝" panose="02020400000000000000" pitchFamily="18" charset="-128"/>
                <a:ea typeface="ＭＳ ゴシック" panose="020B0609070205080204" pitchFamily="49" charset="-128"/>
                <a:cs typeface="Times New Roman" panose="02020603050405020304" pitchFamily="18" charset="0"/>
              </a:rPr>
              <a:t>（例：東京都千代田区）</a:t>
            </a:r>
            <a:r>
              <a:rPr lang="ja-JP" altLang="ja-JP" sz="1800" kern="100" dirty="0">
                <a:effectLst/>
                <a:latin typeface="游明朝" panose="02020400000000000000" pitchFamily="18" charset="-128"/>
                <a:ea typeface="ＭＳ ゴシック" panose="020B0609070205080204" pitchFamily="49" charset="-128"/>
                <a:cs typeface="Times New Roman" panose="02020603050405020304" pitchFamily="18" charset="0"/>
              </a:rPr>
              <a:t>も併せて記載す</a:t>
            </a:r>
            <a:endParaRPr lang="en-US" altLang="ja-JP" sz="1800" kern="100" dirty="0">
              <a:effectLst/>
              <a:latin typeface="游明朝" panose="02020400000000000000" pitchFamily="18" charset="-128"/>
              <a:ea typeface="ＭＳ ゴシック" panose="020B0609070205080204" pitchFamily="49"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ＭＳ ゴシック" panose="020B0609070205080204" pitchFamily="49" charset="-128"/>
                <a:cs typeface="Times New Roman" panose="02020603050405020304" pitchFamily="18" charset="0"/>
              </a:rPr>
              <a:t>　　</a:t>
            </a:r>
            <a:r>
              <a:rPr lang="ja-JP" altLang="ja-JP" sz="1800" kern="100" dirty="0">
                <a:effectLst/>
                <a:latin typeface="游明朝" panose="02020400000000000000" pitchFamily="18" charset="-128"/>
                <a:ea typeface="ＭＳ ゴシック" panose="020B0609070205080204" pitchFamily="49" charset="-128"/>
                <a:cs typeface="Times New Roman" panose="02020603050405020304" pitchFamily="18" charset="0"/>
              </a:rPr>
              <a:t>ること。</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en-US" altLang="ja-JP" sz="1800" kern="100" dirty="0">
                <a:effectLst/>
                <a:latin typeface="ＭＳ ゴシック" panose="020B0609070205080204" pitchFamily="49" charset="-128"/>
                <a:ea typeface="游明朝" panose="02020400000000000000" pitchFamily="18" charset="-128"/>
                <a:cs typeface="Times New Roman" panose="02020603050405020304" pitchFamily="18" charset="0"/>
              </a:rPr>
              <a:t> </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effectLst/>
                <a:latin typeface="游明朝" panose="02020400000000000000" pitchFamily="18" charset="-128"/>
                <a:ea typeface="ＭＳ ゴシック" panose="020B0609070205080204" pitchFamily="49" charset="-128"/>
                <a:cs typeface="Times New Roman" panose="02020603050405020304" pitchFamily="18" charset="0"/>
              </a:rPr>
              <a:t>②「事業</a:t>
            </a:r>
            <a:r>
              <a:rPr lang="ja-JP" altLang="en-US" sz="1800" kern="100" dirty="0">
                <a:effectLst/>
                <a:latin typeface="游明朝" panose="02020400000000000000" pitchFamily="18" charset="-128"/>
                <a:ea typeface="ＭＳ ゴシック" panose="020B0609070205080204" pitchFamily="49" charset="-128"/>
                <a:cs typeface="Times New Roman" panose="02020603050405020304" pitchFamily="18" charset="0"/>
              </a:rPr>
              <a:t>区分</a:t>
            </a:r>
            <a:r>
              <a:rPr lang="ja-JP" altLang="ja-JP" sz="1800" kern="100" dirty="0">
                <a:effectLst/>
                <a:latin typeface="游明朝" panose="02020400000000000000" pitchFamily="18" charset="-128"/>
                <a:ea typeface="ＭＳ ゴシック" panose="020B0609070205080204" pitchFamily="49" charset="-128"/>
                <a:cs typeface="Times New Roman" panose="02020603050405020304" pitchFamily="18" charset="0"/>
              </a:rPr>
              <a:t>」には、</a:t>
            </a:r>
            <a:r>
              <a:rPr lang="en-US" altLang="ja-JP" sz="1800" kern="100" dirty="0">
                <a:effectLst/>
                <a:latin typeface="游明朝" panose="02020400000000000000" pitchFamily="18" charset="-128"/>
                <a:ea typeface="ＭＳ ゴシック" panose="020B0609070205080204" pitchFamily="49" charset="-128"/>
                <a:cs typeface="Times New Roman" panose="02020603050405020304" pitchFamily="18" charset="0"/>
              </a:rPr>
              <a:t>※</a:t>
            </a:r>
            <a:r>
              <a:rPr lang="ja-JP" altLang="en-US" sz="1800" b="1" u="sng" kern="100" dirty="0">
                <a:effectLst/>
                <a:latin typeface="游明朝" panose="02020400000000000000" pitchFamily="18" charset="-128"/>
                <a:ea typeface="ＭＳ ゴシック" panose="020B0609070205080204" pitchFamily="49" charset="-128"/>
                <a:cs typeface="Times New Roman" panose="02020603050405020304" pitchFamily="18" charset="0"/>
              </a:rPr>
              <a:t>実施要綱に記載の事業名</a:t>
            </a:r>
            <a:r>
              <a:rPr lang="ja-JP" altLang="en-US" sz="1800" kern="100" dirty="0">
                <a:effectLst/>
                <a:latin typeface="游明朝" panose="02020400000000000000" pitchFamily="18" charset="-128"/>
                <a:ea typeface="ＭＳ ゴシック" panose="020B0609070205080204" pitchFamily="49" charset="-128"/>
                <a:cs typeface="Times New Roman" panose="02020603050405020304" pitchFamily="18" charset="0"/>
              </a:rPr>
              <a:t>を</a:t>
            </a:r>
            <a:r>
              <a:rPr lang="ja-JP" altLang="ja-JP" sz="1800" kern="100" dirty="0">
                <a:effectLst/>
                <a:latin typeface="游明朝" panose="02020400000000000000" pitchFamily="18" charset="-128"/>
                <a:ea typeface="ＭＳ ゴシック" panose="020B0609070205080204" pitchFamily="49" charset="-128"/>
                <a:cs typeface="Times New Roman" panose="02020603050405020304" pitchFamily="18" charset="0"/>
              </a:rPr>
              <a:t>記載すること。</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effectLst/>
                <a:latin typeface="游明朝" panose="02020400000000000000" pitchFamily="18" charset="-128"/>
                <a:ea typeface="ＭＳ ゴシック" panose="020B0609070205080204" pitchFamily="49" charset="-128"/>
                <a:cs typeface="Times New Roman" panose="02020603050405020304" pitchFamily="18" charset="0"/>
              </a:rPr>
              <a:t>　　</a:t>
            </a:r>
            <a:r>
              <a:rPr lang="ja-JP" altLang="ja-JP" sz="1800" kern="100" dirty="0">
                <a:effectLst/>
                <a:latin typeface="游明朝" panose="02020400000000000000" pitchFamily="18" charset="-128"/>
                <a:ea typeface="ＭＳ ゴシック" panose="020B0609070205080204" pitchFamily="49" charset="-128"/>
                <a:cs typeface="Times New Roman" panose="02020603050405020304" pitchFamily="18" charset="0"/>
              </a:rPr>
              <a:t>なお、自治体において複数の事業を実施している場合には、事業</a:t>
            </a:r>
            <a:r>
              <a:rPr lang="ja-JP" altLang="en-US" sz="1800" kern="100" dirty="0">
                <a:effectLst/>
                <a:latin typeface="游明朝" panose="02020400000000000000" pitchFamily="18" charset="-128"/>
                <a:ea typeface="ＭＳ ゴシック" panose="020B0609070205080204" pitchFamily="49" charset="-128"/>
                <a:cs typeface="Times New Roman" panose="02020603050405020304" pitchFamily="18" charset="0"/>
              </a:rPr>
              <a:t>区分</a:t>
            </a:r>
            <a:r>
              <a:rPr lang="ja-JP" altLang="ja-JP" sz="1800" kern="100" dirty="0">
                <a:effectLst/>
                <a:latin typeface="游明朝" panose="02020400000000000000" pitchFamily="18" charset="-128"/>
                <a:ea typeface="ＭＳ ゴシック" panose="020B0609070205080204" pitchFamily="49" charset="-128"/>
                <a:cs typeface="Times New Roman" panose="02020603050405020304" pitchFamily="18" charset="0"/>
              </a:rPr>
              <a:t>ごとに</a:t>
            </a:r>
            <a:r>
              <a:rPr lang="ja-JP" altLang="en-US" sz="1800" kern="100" dirty="0">
                <a:effectLst/>
                <a:latin typeface="游明朝" panose="02020400000000000000" pitchFamily="18" charset="-128"/>
                <a:ea typeface="ＭＳ ゴシック" panose="020B0609070205080204" pitchFamily="49" charset="-128"/>
                <a:cs typeface="Times New Roman" panose="02020603050405020304" pitchFamily="18" charset="0"/>
              </a:rPr>
              <a:t>、</a:t>
            </a:r>
            <a:r>
              <a:rPr lang="ja-JP" altLang="ja-JP" sz="1800" kern="100" dirty="0">
                <a:effectLst/>
                <a:latin typeface="游明朝" panose="02020400000000000000" pitchFamily="18" charset="-128"/>
                <a:ea typeface="ＭＳ ゴシック" panose="020B0609070205080204" pitchFamily="49" charset="-128"/>
                <a:cs typeface="Times New Roman" panose="02020603050405020304" pitchFamily="18" charset="0"/>
              </a:rPr>
              <a:t>それぞ</a:t>
            </a:r>
            <a:endParaRPr lang="en-US" altLang="ja-JP" sz="1800" kern="100" dirty="0">
              <a:effectLst/>
              <a:latin typeface="游明朝" panose="02020400000000000000" pitchFamily="18" charset="-128"/>
              <a:ea typeface="ＭＳ ゴシック" panose="020B0609070205080204" pitchFamily="49"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ＭＳ ゴシック" panose="020B0609070205080204" pitchFamily="49" charset="-128"/>
                <a:cs typeface="Times New Roman" panose="02020603050405020304" pitchFamily="18" charset="0"/>
              </a:rPr>
              <a:t>　　</a:t>
            </a:r>
            <a:r>
              <a:rPr lang="ja-JP" altLang="ja-JP" sz="1800" kern="100" dirty="0">
                <a:effectLst/>
                <a:latin typeface="游明朝" panose="02020400000000000000" pitchFamily="18" charset="-128"/>
                <a:ea typeface="ＭＳ ゴシック" panose="020B0609070205080204" pitchFamily="49" charset="-128"/>
                <a:cs typeface="Times New Roman" panose="02020603050405020304" pitchFamily="18" charset="0"/>
              </a:rPr>
              <a:t>れ概略図を作成すること。</a:t>
            </a:r>
            <a:endParaRPr lang="en-US" altLang="ja-JP" sz="1800" kern="100" dirty="0">
              <a:effectLst/>
              <a:latin typeface="游明朝" panose="02020400000000000000" pitchFamily="18" charset="-128"/>
              <a:ea typeface="ＭＳ ゴシック" panose="020B0609070205080204" pitchFamily="49" charset="-128"/>
              <a:cs typeface="Times New Roman" panose="02020603050405020304" pitchFamily="18" charset="0"/>
            </a:endParaRPr>
          </a:p>
          <a:p>
            <a:pPr marL="0" indent="0" algn="just">
              <a:buNone/>
            </a:pPr>
            <a:r>
              <a:rPr lang="ja-JP" altLang="en-US" sz="1800" kern="100" dirty="0">
                <a:effectLst/>
                <a:latin typeface="游明朝" panose="02020400000000000000" pitchFamily="18" charset="-128"/>
                <a:ea typeface="ＭＳ ゴシック" panose="020B0609070205080204" pitchFamily="49" charset="-128"/>
                <a:cs typeface="Times New Roman" panose="02020603050405020304" pitchFamily="18" charset="0"/>
              </a:rPr>
              <a:t>　　</a:t>
            </a:r>
            <a:r>
              <a:rPr lang="ja-JP" altLang="en-US" sz="1300" kern="100" dirty="0">
                <a:effectLst/>
                <a:latin typeface="游明朝" panose="02020400000000000000" pitchFamily="18" charset="-128"/>
                <a:ea typeface="ＭＳ ゴシック" panose="020B0609070205080204" pitchFamily="49" charset="-128"/>
                <a:cs typeface="Times New Roman" panose="02020603050405020304" pitchFamily="18" charset="0"/>
              </a:rPr>
              <a:t>（</a:t>
            </a:r>
            <a:r>
              <a:rPr lang="en-US" altLang="ja-JP" sz="1300" kern="100" dirty="0">
                <a:effectLst/>
                <a:latin typeface="游明朝" panose="02020400000000000000" pitchFamily="18" charset="-128"/>
                <a:ea typeface="ＭＳ ゴシック" panose="020B0609070205080204" pitchFamily="49" charset="-128"/>
                <a:cs typeface="Times New Roman" panose="02020603050405020304" pitchFamily="18" charset="0"/>
              </a:rPr>
              <a:t>※</a:t>
            </a:r>
            <a:r>
              <a:rPr lang="ja-JP" altLang="en-US" sz="1300" kern="100" dirty="0">
                <a:effectLst/>
                <a:latin typeface="游明朝" panose="02020400000000000000" pitchFamily="18" charset="-128"/>
                <a:ea typeface="ＭＳ ゴシック" panose="020B0609070205080204" pitchFamily="49" charset="-128"/>
                <a:cs typeface="Times New Roman" panose="02020603050405020304" pitchFamily="18" charset="0"/>
              </a:rPr>
              <a:t>）</a:t>
            </a:r>
            <a:r>
              <a:rPr lang="ja-JP" altLang="en-US" sz="1200" kern="100" dirty="0">
                <a:effectLst/>
                <a:latin typeface="游明朝" panose="02020400000000000000" pitchFamily="18" charset="-128"/>
                <a:ea typeface="ＭＳ ゴシック" panose="020B0609070205080204" pitchFamily="49" charset="-128"/>
                <a:cs typeface="Times New Roman" panose="02020603050405020304" pitchFamily="18" charset="0"/>
              </a:rPr>
              <a:t>・</a:t>
            </a:r>
            <a:r>
              <a:rPr lang="en-US" altLang="ja-JP" sz="1200" kern="100" dirty="0">
                <a:effectLst/>
                <a:latin typeface="游明朝" panose="02020400000000000000" pitchFamily="18" charset="-128"/>
                <a:ea typeface="ＭＳ ゴシック" panose="020B0609070205080204" pitchFamily="49" charset="-128"/>
                <a:cs typeface="Times New Roman" panose="02020603050405020304" pitchFamily="18" charset="0"/>
              </a:rPr>
              <a:t>8020</a:t>
            </a:r>
            <a:r>
              <a:rPr lang="ja-JP" altLang="en-US" sz="1200" kern="100" dirty="0">
                <a:effectLst/>
                <a:latin typeface="游明朝" panose="02020400000000000000" pitchFamily="18" charset="-128"/>
                <a:ea typeface="ＭＳ ゴシック" panose="020B0609070205080204" pitchFamily="49" charset="-128"/>
                <a:cs typeface="Times New Roman" panose="02020603050405020304" pitchFamily="18" charset="0"/>
              </a:rPr>
              <a:t>運動・口腔保健推進事業</a:t>
            </a:r>
          </a:p>
          <a:p>
            <a:pPr marL="800100" lvl="2" indent="0" algn="just">
              <a:buNone/>
            </a:pPr>
            <a:r>
              <a:rPr lang="ja-JP" altLang="en-US" sz="1200" kern="100" dirty="0">
                <a:effectLst/>
                <a:latin typeface="游明朝" panose="02020400000000000000" pitchFamily="18" charset="-128"/>
                <a:ea typeface="ＭＳ ゴシック" panose="020B0609070205080204" pitchFamily="49" charset="-128"/>
                <a:cs typeface="Times New Roman" panose="02020603050405020304" pitchFamily="18" charset="0"/>
              </a:rPr>
              <a:t>・口腔保健支援センター設置推進事業</a:t>
            </a:r>
          </a:p>
          <a:p>
            <a:pPr marL="800100" lvl="2" indent="0" algn="just">
              <a:buNone/>
            </a:pPr>
            <a:r>
              <a:rPr lang="ja-JP" altLang="en-US" sz="1200" kern="100" dirty="0">
                <a:effectLst/>
                <a:latin typeface="游明朝" panose="02020400000000000000" pitchFamily="18" charset="-128"/>
                <a:ea typeface="ＭＳ ゴシック" panose="020B0609070205080204" pitchFamily="49" charset="-128"/>
                <a:cs typeface="Times New Roman" panose="02020603050405020304" pitchFamily="18" charset="0"/>
              </a:rPr>
              <a:t>・歯科疾患予防事業</a:t>
            </a:r>
            <a:endParaRPr lang="en-US" altLang="ja-JP" sz="1200" kern="100" dirty="0">
              <a:effectLst/>
              <a:latin typeface="游明朝" panose="02020400000000000000" pitchFamily="18" charset="-128"/>
              <a:ea typeface="ＭＳ ゴシック" panose="020B0609070205080204" pitchFamily="49" charset="-128"/>
              <a:cs typeface="Times New Roman" panose="02020603050405020304" pitchFamily="18" charset="0"/>
            </a:endParaRPr>
          </a:p>
          <a:p>
            <a:pPr marL="800100" lvl="2" indent="0" algn="just">
              <a:buNone/>
            </a:pPr>
            <a:r>
              <a:rPr lang="ja-JP" altLang="en-US" sz="1200" kern="100" dirty="0">
                <a:effectLst/>
                <a:latin typeface="游明朝" panose="02020400000000000000" pitchFamily="18" charset="-128"/>
                <a:ea typeface="ＭＳ ゴシック" panose="020B0609070205080204" pitchFamily="49" charset="-128"/>
                <a:cs typeface="Times New Roman" panose="02020603050405020304" pitchFamily="18" charset="0"/>
              </a:rPr>
              <a:t>・歯科健診（検診）事業</a:t>
            </a:r>
          </a:p>
          <a:p>
            <a:pPr marL="800100" lvl="2" indent="0" algn="just">
              <a:buNone/>
            </a:pPr>
            <a:r>
              <a:rPr lang="ja-JP" altLang="en-US" sz="1200" kern="100" dirty="0">
                <a:effectLst/>
                <a:latin typeface="游明朝" panose="02020400000000000000" pitchFamily="18" charset="-128"/>
                <a:ea typeface="ＭＳ ゴシック" panose="020B0609070205080204" pitchFamily="49" charset="-128"/>
                <a:cs typeface="Times New Roman" panose="02020603050405020304" pitchFamily="18" charset="0"/>
              </a:rPr>
              <a:t>・歯科健診（検診）・クリーニング事業</a:t>
            </a:r>
          </a:p>
          <a:p>
            <a:pPr marL="800100" lvl="2" indent="0" algn="just">
              <a:buNone/>
            </a:pPr>
            <a:r>
              <a:rPr lang="ja-JP" altLang="en-US" sz="1200" kern="100" dirty="0">
                <a:effectLst/>
                <a:latin typeface="游明朝" panose="02020400000000000000" pitchFamily="18" charset="-128"/>
                <a:ea typeface="ＭＳ ゴシック" panose="020B0609070205080204" pitchFamily="49" charset="-128"/>
                <a:cs typeface="Times New Roman" panose="02020603050405020304" pitchFamily="18" charset="0"/>
              </a:rPr>
              <a:t>・食育推進等口腔機能維持向上事業</a:t>
            </a:r>
          </a:p>
          <a:p>
            <a:pPr marL="800100" lvl="2" indent="0" algn="just">
              <a:buNone/>
            </a:pPr>
            <a:r>
              <a:rPr lang="ja-JP" altLang="en-US" sz="1200" kern="100" dirty="0">
                <a:effectLst/>
                <a:latin typeface="游明朝" panose="02020400000000000000" pitchFamily="18" charset="-128"/>
                <a:ea typeface="ＭＳ ゴシック" panose="020B0609070205080204" pitchFamily="49" charset="-128"/>
                <a:cs typeface="Times New Roman" panose="02020603050405020304" pitchFamily="18" charset="0"/>
              </a:rPr>
              <a:t>・歯科保健医療推進事業</a:t>
            </a:r>
          </a:p>
          <a:p>
            <a:pPr marL="800100" lvl="2" indent="0" algn="just">
              <a:buNone/>
            </a:pPr>
            <a:r>
              <a:rPr lang="ja-JP" altLang="en-US" sz="1200" kern="100" dirty="0">
                <a:effectLst/>
                <a:latin typeface="游明朝" panose="02020400000000000000" pitchFamily="18" charset="-128"/>
                <a:ea typeface="ＭＳ ゴシック" panose="020B0609070205080204" pitchFamily="49" charset="-128"/>
                <a:cs typeface="Times New Roman" panose="02020603050405020304" pitchFamily="18" charset="0"/>
              </a:rPr>
              <a:t>・歯科医療技術者養成・口腔機能管理等研修事業</a:t>
            </a:r>
          </a:p>
          <a:p>
            <a:pPr marL="800100" lvl="2" indent="0" algn="just">
              <a:buNone/>
            </a:pPr>
            <a:r>
              <a:rPr lang="ja-JP" altLang="en-US" sz="1200" kern="100" dirty="0">
                <a:effectLst/>
                <a:latin typeface="游明朝" panose="02020400000000000000" pitchFamily="18" charset="-128"/>
                <a:ea typeface="ＭＳ ゴシック" panose="020B0609070205080204" pitchFamily="49" charset="-128"/>
                <a:cs typeface="Times New Roman" panose="02020603050405020304" pitchFamily="18" charset="0"/>
              </a:rPr>
              <a:t>・歯科口腔保健調査研究事業</a:t>
            </a:r>
          </a:p>
          <a:p>
            <a:pPr marL="800100" lvl="2" indent="0" algn="just">
              <a:buNone/>
            </a:pPr>
            <a:r>
              <a:rPr lang="ja-JP" altLang="en-US" sz="1200" kern="100" dirty="0">
                <a:effectLst/>
                <a:latin typeface="游明朝" panose="02020400000000000000" pitchFamily="18" charset="-128"/>
                <a:ea typeface="ＭＳ ゴシック" panose="020B0609070205080204" pitchFamily="49" charset="-128"/>
                <a:cs typeface="Times New Roman" panose="02020603050405020304" pitchFamily="18" charset="0"/>
              </a:rPr>
              <a:t>・多職種連携等調査研究事業</a:t>
            </a:r>
            <a:endPar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effectLst/>
                <a:latin typeface="游明朝" panose="02020400000000000000" pitchFamily="18" charset="-128"/>
                <a:ea typeface="ＭＳ ゴシック" panose="020B0609070205080204" pitchFamily="49" charset="-128"/>
                <a:cs typeface="Times New Roman" panose="02020603050405020304" pitchFamily="18" charset="0"/>
              </a:rPr>
              <a:t>③</a:t>
            </a:r>
            <a:r>
              <a:rPr lang="ja-JP" altLang="en-US" sz="1800" kern="100" dirty="0">
                <a:effectLst/>
                <a:latin typeface="游明朝" panose="02020400000000000000" pitchFamily="18" charset="-128"/>
                <a:ea typeface="ＭＳ ゴシック" panose="020B0609070205080204" pitchFamily="49" charset="-128"/>
                <a:cs typeface="Times New Roman" panose="02020603050405020304" pitchFamily="18" charset="0"/>
              </a:rPr>
              <a:t>「</a:t>
            </a:r>
            <a:r>
              <a:rPr lang="ja-JP" altLang="ja-JP" sz="1800" kern="100" dirty="0">
                <a:effectLst/>
                <a:latin typeface="游明朝" panose="02020400000000000000" pitchFamily="18" charset="-128"/>
                <a:ea typeface="ＭＳ ゴシック" panose="020B0609070205080204" pitchFamily="49" charset="-128"/>
                <a:cs typeface="Times New Roman" panose="02020603050405020304" pitchFamily="18" charset="0"/>
              </a:rPr>
              <a:t>事業名」は、各自治体で実施する事業名（例：○○事業）を記載すること。</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en-US" altLang="ja-JP" sz="1800" kern="100" dirty="0">
                <a:effectLst/>
                <a:latin typeface="ＭＳ ゴシック" panose="020B0609070205080204" pitchFamily="49" charset="-128"/>
                <a:ea typeface="游明朝" panose="02020400000000000000" pitchFamily="18" charset="-128"/>
                <a:cs typeface="Times New Roman" panose="02020603050405020304" pitchFamily="18" charset="0"/>
              </a:rPr>
              <a:t> </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effectLst/>
                <a:latin typeface="游明朝" panose="02020400000000000000" pitchFamily="18" charset="-128"/>
                <a:ea typeface="ＭＳ ゴシック" panose="020B0609070205080204" pitchFamily="49" charset="-128"/>
                <a:cs typeface="Times New Roman" panose="02020603050405020304" pitchFamily="18" charset="0"/>
              </a:rPr>
              <a:t>④「事業内容概略図」には、当該事業の具体的内容について、その仕組みも分かるよう、図を</a:t>
            </a:r>
            <a:endParaRPr lang="en-US" altLang="ja-JP" sz="1800" kern="100" dirty="0">
              <a:effectLst/>
              <a:latin typeface="游明朝" panose="02020400000000000000" pitchFamily="18" charset="-128"/>
              <a:ea typeface="ＭＳ ゴシック" panose="020B0609070205080204" pitchFamily="49" charset="-128"/>
              <a:cs typeface="Times New Roman" panose="02020603050405020304" pitchFamily="18" charset="0"/>
            </a:endParaRPr>
          </a:p>
          <a:p>
            <a:pPr marL="0" indent="0" algn="just">
              <a:buNone/>
            </a:pPr>
            <a:r>
              <a:rPr lang="ja-JP" altLang="en-US" sz="1800" kern="100" dirty="0">
                <a:effectLst/>
                <a:latin typeface="游明朝" panose="02020400000000000000" pitchFamily="18" charset="-128"/>
                <a:ea typeface="ＭＳ ゴシック" panose="020B0609070205080204" pitchFamily="49" charset="-128"/>
                <a:cs typeface="Times New Roman" panose="02020603050405020304" pitchFamily="18" charset="0"/>
              </a:rPr>
              <a:t>　　</a:t>
            </a:r>
            <a:r>
              <a:rPr lang="ja-JP" altLang="ja-JP" sz="1800" kern="100" dirty="0">
                <a:effectLst/>
                <a:latin typeface="游明朝" panose="02020400000000000000" pitchFamily="18" charset="-128"/>
                <a:ea typeface="ＭＳ ゴシック" panose="020B0609070205080204" pitchFamily="49" charset="-128"/>
                <a:cs typeface="Times New Roman" panose="02020603050405020304" pitchFamily="18" charset="0"/>
              </a:rPr>
              <a:t>用いて分かりやすく記載すること。</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en-US" altLang="ja-JP" sz="1800" kern="100" dirty="0">
                <a:effectLst/>
                <a:latin typeface="ＭＳ ゴシック" panose="020B0609070205080204" pitchFamily="49" charset="-128"/>
                <a:ea typeface="游明朝" panose="02020400000000000000" pitchFamily="18" charset="-128"/>
                <a:cs typeface="Times New Roman" panose="02020603050405020304" pitchFamily="18" charset="0"/>
              </a:rPr>
              <a:t> </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buAutoNum type="circleNumDbPlain" startAt="5"/>
            </a:pPr>
            <a:r>
              <a:rPr lang="ja-JP" altLang="ja-JP" sz="1800" kern="100" dirty="0">
                <a:effectLst/>
                <a:latin typeface="游明朝" panose="02020400000000000000" pitchFamily="18" charset="-128"/>
                <a:ea typeface="ＭＳ ゴシック" panose="020B0609070205080204" pitchFamily="49" charset="-128"/>
                <a:cs typeface="Times New Roman" panose="02020603050405020304" pitchFamily="18" charset="0"/>
              </a:rPr>
              <a:t>可能であれば、各事業の「事業内容概略図」とは別に、自治体における歯科保健事業全体</a:t>
            </a:r>
            <a:endParaRPr lang="en-US" altLang="ja-JP" sz="1800" kern="100" dirty="0">
              <a:latin typeface="游明朝" panose="02020400000000000000" pitchFamily="18" charset="-128"/>
              <a:ea typeface="ＭＳ ゴシック" panose="020B0609070205080204" pitchFamily="49" charset="-128"/>
              <a:cs typeface="Times New Roman" panose="02020603050405020304" pitchFamily="18" charset="0"/>
            </a:endParaRPr>
          </a:p>
          <a:p>
            <a:pPr marL="0" indent="0" algn="just">
              <a:buNone/>
            </a:pPr>
            <a:r>
              <a:rPr lang="ja-JP" altLang="en-US" sz="1800" kern="100" dirty="0">
                <a:effectLst/>
                <a:latin typeface="游明朝" panose="02020400000000000000" pitchFamily="18" charset="-128"/>
                <a:ea typeface="ＭＳ ゴシック" panose="020B0609070205080204" pitchFamily="49" charset="-128"/>
                <a:cs typeface="Times New Roman" panose="02020603050405020304" pitchFamily="18" charset="0"/>
              </a:rPr>
              <a:t>　　</a:t>
            </a:r>
            <a:r>
              <a:rPr lang="ja-JP" altLang="ja-JP" sz="1800" kern="100" dirty="0">
                <a:effectLst/>
                <a:latin typeface="游明朝" panose="02020400000000000000" pitchFamily="18" charset="-128"/>
                <a:ea typeface="ＭＳ ゴシック" panose="020B0609070205080204" pitchFamily="49" charset="-128"/>
                <a:cs typeface="Times New Roman" panose="02020603050405020304" pitchFamily="18" charset="0"/>
              </a:rPr>
              <a:t>の中での当該事業の位置づけが分かるような概略図を別途作成されたい。</a:t>
            </a:r>
            <a:r>
              <a:rPr lang="en-US" altLang="ja-JP" sz="1800" kern="100" dirty="0">
                <a:effectLst/>
                <a:latin typeface="ＭＳ ゴシック" panose="020B0609070205080204" pitchFamily="49" charset="-128"/>
                <a:ea typeface="游明朝" panose="02020400000000000000" pitchFamily="18" charset="-128"/>
                <a:cs typeface="Times New Roman" panose="02020603050405020304" pitchFamily="18" charset="0"/>
              </a:rPr>
              <a:t> </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effectLst/>
                <a:latin typeface="游明朝" panose="02020400000000000000" pitchFamily="18" charset="-128"/>
                <a:ea typeface="ＭＳ ゴシック" panose="020B0609070205080204" pitchFamily="49" charset="-128"/>
                <a:cs typeface="Times New Roman" panose="02020603050405020304" pitchFamily="18" charset="0"/>
              </a:rPr>
              <a:t>　 </a:t>
            </a:r>
            <a:endParaRPr lang="en-US" altLang="ja-JP" sz="1800" kern="100" dirty="0">
              <a:effectLst/>
              <a:latin typeface="游明朝" panose="02020400000000000000" pitchFamily="18" charset="-128"/>
              <a:ea typeface="ＭＳ ゴシック" panose="020B0609070205080204" pitchFamily="49" charset="-128"/>
              <a:cs typeface="Times New Roman" panose="02020603050405020304" pitchFamily="18" charset="0"/>
            </a:endParaRPr>
          </a:p>
          <a:p>
            <a:pPr marL="0" indent="0" algn="just">
              <a:buNone/>
            </a:pPr>
            <a:r>
              <a:rPr lang="en-US" altLang="ja-JP" sz="1800" kern="100" dirty="0">
                <a:latin typeface="游明朝" panose="02020400000000000000" pitchFamily="18" charset="-128"/>
                <a:ea typeface="ＭＳ ゴシック" panose="020B0609070205080204" pitchFamily="49" charset="-128"/>
                <a:cs typeface="Times New Roman" panose="02020603050405020304" pitchFamily="18" charset="0"/>
              </a:rPr>
              <a:t>※</a:t>
            </a:r>
            <a:r>
              <a:rPr lang="ja-JP" altLang="en-US" sz="1800" kern="100" dirty="0">
                <a:latin typeface="游明朝" panose="02020400000000000000" pitchFamily="18" charset="-128"/>
                <a:ea typeface="ＭＳ ゴシック" panose="020B0609070205080204" pitchFamily="49" charset="-128"/>
                <a:cs typeface="Times New Roman" panose="02020603050405020304" pitchFamily="18" charset="0"/>
              </a:rPr>
              <a:t>今年度の実施要綱に基づき、令和８年５</a:t>
            </a:r>
            <a:r>
              <a:rPr lang="ja-JP" altLang="ja-JP" sz="1800" kern="100" dirty="0">
                <a:latin typeface="游明朝" panose="02020400000000000000" pitchFamily="18" charset="-128"/>
                <a:ea typeface="ＭＳ ゴシック" panose="020B0609070205080204" pitchFamily="49" charset="-128"/>
                <a:cs typeface="Times New Roman" panose="02020603050405020304" pitchFamily="18" charset="0"/>
              </a:rPr>
              <a:t>月</a:t>
            </a:r>
            <a:r>
              <a:rPr lang="en-US" altLang="ja-JP" sz="1800" kern="100" dirty="0">
                <a:latin typeface="游明朝" panose="02020400000000000000" pitchFamily="18" charset="-128"/>
                <a:ea typeface="ＭＳ ゴシック" panose="020B0609070205080204" pitchFamily="49" charset="-128"/>
                <a:cs typeface="Times New Roman" panose="02020603050405020304" pitchFamily="18" charset="0"/>
              </a:rPr>
              <a:t>31</a:t>
            </a:r>
            <a:r>
              <a:rPr lang="ja-JP" altLang="ja-JP" sz="1800" kern="100" dirty="0">
                <a:latin typeface="游明朝" panose="02020400000000000000" pitchFamily="18" charset="-128"/>
                <a:ea typeface="ＭＳ ゴシック" panose="020B0609070205080204" pitchFamily="49" charset="-128"/>
                <a:cs typeface="Times New Roman" panose="02020603050405020304" pitchFamily="18" charset="0"/>
              </a:rPr>
              <a:t>日までに提出すること。</a:t>
            </a:r>
            <a:endParaRPr lang="en-US" altLang="ja-JP" sz="1800" kern="100" dirty="0">
              <a:latin typeface="游明朝" panose="02020400000000000000" pitchFamily="18" charset="-128"/>
              <a:ea typeface="ＭＳ ゴシック" panose="020B0609070205080204" pitchFamily="49" charset="-128"/>
              <a:cs typeface="Times New Roman" panose="02020603050405020304" pitchFamily="18" charset="0"/>
            </a:endParaRPr>
          </a:p>
          <a:p>
            <a:pPr marL="0" indent="0" algn="just">
              <a:buNone/>
            </a:pPr>
            <a:r>
              <a:rPr lang="en-US" altLang="ja-JP" sz="1800" kern="100" dirty="0">
                <a:latin typeface="游明朝" panose="02020400000000000000" pitchFamily="18" charset="-128"/>
                <a:ea typeface="ＭＳ ゴシック" panose="020B0609070205080204" pitchFamily="49" charset="-128"/>
                <a:cs typeface="Times New Roman" panose="02020603050405020304" pitchFamily="18" charset="0"/>
              </a:rPr>
              <a:t>※</a:t>
            </a:r>
            <a:r>
              <a:rPr lang="ja-JP" altLang="ja-JP" sz="1800" kern="100" dirty="0">
                <a:effectLst/>
                <a:latin typeface="游明朝" panose="02020400000000000000" pitchFamily="18" charset="-128"/>
                <a:ea typeface="ＭＳ ゴシック" panose="020B0609070205080204" pitchFamily="49" charset="-128"/>
                <a:cs typeface="Times New Roman" panose="02020603050405020304" pitchFamily="18" charset="0"/>
              </a:rPr>
              <a:t>提出された概略図は、厚生労働省ホームページ等で公表する場合がある。</a:t>
            </a:r>
            <a:endParaRPr lang="en-US" altLang="ja-JP" sz="1800" kern="100" dirty="0">
              <a:effectLst/>
              <a:latin typeface="游明朝" panose="02020400000000000000" pitchFamily="18" charset="-128"/>
              <a:ea typeface="ＭＳ ゴシック" panose="020B0609070205080204" pitchFamily="49" charset="-128"/>
              <a:cs typeface="Times New Roman" panose="02020603050405020304" pitchFamily="18" charset="0"/>
            </a:endParaRPr>
          </a:p>
          <a:p>
            <a:pPr marL="0" indent="0" algn="just">
              <a:buNone/>
            </a:pP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endParaRPr kumimoji="1" lang="ja-JP" altLang="en-US" dirty="0"/>
          </a:p>
        </p:txBody>
      </p:sp>
    </p:spTree>
    <p:extLst>
      <p:ext uri="{BB962C8B-B14F-4D97-AF65-F5344CB8AC3E}">
        <p14:creationId xmlns:p14="http://schemas.microsoft.com/office/powerpoint/2010/main" val="166338312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523C6EC392CEFC4A853B1F50F3FFDB1B" ma:contentTypeVersion="15" ma:contentTypeDescription="新しいドキュメントを作成します。" ma:contentTypeScope="" ma:versionID="4819952ed583e04535a45eb9602ee844">
  <xsd:schema xmlns:xsd="http://www.w3.org/2001/XMLSchema" xmlns:xs="http://www.w3.org/2001/XMLSchema" xmlns:p="http://schemas.microsoft.com/office/2006/metadata/properties" xmlns:ns2="4a7d399f-91da-451e-8323-6c9878cc351a" xmlns:ns3="263dbbe5-076b-4606-a03b-9598f5f2f35a" targetNamespace="http://schemas.microsoft.com/office/2006/metadata/properties" ma:root="true" ma:fieldsID="3bfaf0de664b7db3c6c3211fdccfaf4b" ns2:_="" ns3:_="">
    <xsd:import namespace="4a7d399f-91da-451e-8323-6c9878cc351a"/>
    <xsd:import namespace="263dbbe5-076b-4606-a03b-9598f5f2f35a"/>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7d399f-91da-451e-8323-6c9878cc351a"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description="" ma:indexed="true" ma:internalName="MediaServiceLocation" ma:readOnly="true">
      <xsd:simpleType>
        <xsd:restriction base="dms:Text"/>
      </xsd:simpleType>
    </xsd:element>
    <xsd:element name="MediaServiceBillingMetadata" ma:index="22"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63dbbe5-076b-4606-a03b-9598f5f2f35a"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435afc9f-618e-47a5-9def-67a9f52c343a}" ma:internalName="TaxCatchAll" ma:showField="CatchAllData" ma:web="263dbbe5-076b-4606-a03b-9598f5f2f35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a7d399f-91da-451e-8323-6c9878cc351a">
      <Terms xmlns="http://schemas.microsoft.com/office/infopath/2007/PartnerControls"/>
    </lcf76f155ced4ddcb4097134ff3c332f>
    <TaxCatchAll xmlns="263dbbe5-076b-4606-a03b-9598f5f2f35a" xsi:nil="true"/>
    <Owner xmlns="4a7d399f-91da-451e-8323-6c9878cc351a">
      <UserInfo>
        <DisplayName/>
        <AccountId xsi:nil="true"/>
        <AccountType/>
      </UserInfo>
    </Owner>
  </documentManagement>
</p:properties>
</file>

<file path=customXml/itemProps1.xml><?xml version="1.0" encoding="utf-8"?>
<ds:datastoreItem xmlns:ds="http://schemas.openxmlformats.org/officeDocument/2006/customXml" ds:itemID="{FD88A432-6EEC-4BAD-A0CA-11E3C68BDA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a7d399f-91da-451e-8323-6c9878cc351a"/>
    <ds:schemaRef ds:uri="263dbbe5-076b-4606-a03b-9598f5f2f3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05E8D9F-BB9D-4A21-AC11-C6841E52092F}">
  <ds:schemaRefs>
    <ds:schemaRef ds:uri="http://schemas.microsoft.com/sharepoint/v3/contenttype/forms"/>
  </ds:schemaRefs>
</ds:datastoreItem>
</file>

<file path=customXml/itemProps3.xml><?xml version="1.0" encoding="utf-8"?>
<ds:datastoreItem xmlns:ds="http://schemas.openxmlformats.org/officeDocument/2006/customXml" ds:itemID="{7BD95EDA-7189-41C7-9B22-94DB3AA89AF7}">
  <ds:schemaRefs>
    <ds:schemaRef ds:uri="http://schemas.microsoft.com/office/2006/documentManagement/types"/>
    <ds:schemaRef ds:uri="http://purl.org/dc/terms/"/>
    <ds:schemaRef ds:uri="263dbbe5-076b-4606-a03b-9598f5f2f35a"/>
    <ds:schemaRef ds:uri="4a7d399f-91da-451e-8323-6c9878cc351a"/>
    <ds:schemaRef ds:uri="http://purl.org/dc/elements/1.1/"/>
    <ds:schemaRef ds:uri="http://schemas.microsoft.com/office/infopath/2007/PartnerControls"/>
    <ds:schemaRef ds:uri="http://purl.org/dc/dcmitype/"/>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blank</Template>
  <TotalTime>615</TotalTime>
  <Words>350</Words>
  <Application>Microsoft Office PowerPoint</Application>
  <PresentationFormat>画面に合わせる (4:3)</PresentationFormat>
  <Paragraphs>36</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ゴシック</vt:lpstr>
      <vt:lpstr>メイリオ</vt:lpstr>
      <vt:lpstr>游明朝</vt:lpstr>
      <vt:lpstr>Arial</vt:lpstr>
      <vt:lpstr>Calibri</vt:lpstr>
      <vt:lpstr>Office ​​テーマ</vt:lpstr>
      <vt:lpstr>PowerPoint プレゼンテーション</vt:lpstr>
      <vt:lpstr>【　概略図の記載方法等について　】</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江藤 優希(etou-yuuki)</dc:creator>
  <cp:lastModifiedBy>梶谷 京子(kajitani-kyouko.43v)</cp:lastModifiedBy>
  <cp:revision>8</cp:revision>
  <cp:lastPrinted>2025-03-24T04:58:58Z</cp:lastPrinted>
  <dcterms:created xsi:type="dcterms:W3CDTF">2020-07-21T01:53:22Z</dcterms:created>
  <dcterms:modified xsi:type="dcterms:W3CDTF">2025-04-01T10:02:53Z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0x010100523C6EC392CEFC4A853B1F50F3FFDB1B</vt:lpwstr>
  </property>
  <property fmtid="{D5CDD505-2E9C-101B-9397-08002B2CF9AE}" pid="3" name="MediaServiceImageTags">
    <vt:lpwstr/>
  </property>
</Properties>
</file>