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04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04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53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4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54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18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17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92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69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3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169902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38DF-9CF5-414D-97EB-50FA6CA8E6A2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AFD-D5DE-4C3C-85F9-7BA5AD35EF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2.xml" />
  <Relationship Id="rId6" Type="http://schemas.openxmlformats.org/officeDocument/2006/relationships/image" Target="../media/image5.jpg" />
  <Relationship Id="rId5" Type="http://schemas.openxmlformats.org/officeDocument/2006/relationships/image" Target="../media/image4.png" />
  <Relationship Id="rId4" Type="http://schemas.openxmlformats.org/officeDocument/2006/relationships/image" Target="../media/image3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10625056" y="1308100"/>
            <a:ext cx="1491321" cy="544439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6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6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6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31768" y="1900153"/>
            <a:ext cx="7191987" cy="46761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12192001" cy="4260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Arial" panose="020B0604020202020204" pitchFamily="34" charset="0"/>
              </a:rPr>
              <a:t>                             大阪府高齢者施設等クラスター対応強化チーム（</a:t>
            </a:r>
            <a:r>
              <a:rPr lang="en-US" altLang="ja-JP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Arial" panose="020B0604020202020204" pitchFamily="34" charset="0"/>
              </a:rPr>
              <a:t>OCRT</a:t>
            </a:r>
            <a:r>
              <a:rPr lang="ja-JP" altLang="en-US" sz="20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Arial" panose="020B0604020202020204" pitchFamily="34" charset="0"/>
              </a:rPr>
              <a:t>）  </a:t>
            </a:r>
            <a:endParaRPr lang="ja-JP" altLang="en-US" sz="20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Arial" panose="020B0604020202020204" pitchFamily="34" charset="0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0479" y="4606458"/>
            <a:ext cx="1398589" cy="1398589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2793707" y="5061544"/>
            <a:ext cx="2237816" cy="553998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施設</a:t>
            </a:r>
            <a:r>
              <a:rPr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の発生状況・</a:t>
            </a:r>
            <a:endParaRPr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陽性者の健康状態</a:t>
            </a:r>
            <a:endParaRPr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報告</a:t>
            </a:r>
            <a:endParaRPr kumimoji="1" lang="en-US" altLang="ja-JP" sz="1200" dirty="0">
              <a:solidFill>
                <a:srgbClr val="FF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498030" y="4249204"/>
            <a:ext cx="3312509" cy="738664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支援要請</a:t>
            </a:r>
            <a:endParaRPr kumimoji="1"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・感染対策助言</a:t>
            </a:r>
            <a:endParaRPr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・物資不足の緊急的対応</a:t>
            </a:r>
            <a:endParaRPr kumimoji="1"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・治療支援（①、②、③で対応困難な場合）</a:t>
            </a:r>
            <a:endParaRPr kumimoji="1"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" name="屈折矢印 2"/>
          <p:cNvSpPr/>
          <p:nvPr/>
        </p:nvSpPr>
        <p:spPr>
          <a:xfrm flipH="1" flipV="1">
            <a:off x="113600" y="1400151"/>
            <a:ext cx="8538437" cy="2851584"/>
          </a:xfrm>
          <a:prstGeom prst="bentUpArrow">
            <a:avLst>
              <a:gd name="adj1" fmla="val 3959"/>
              <a:gd name="adj2" fmla="val 8282"/>
              <a:gd name="adj3" fmla="val 11043"/>
            </a:avLst>
          </a:prstGeom>
          <a:solidFill>
            <a:schemeClr val="bg1"/>
          </a:solidFill>
          <a:ln w="22225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3142057" y="1590200"/>
            <a:ext cx="4057870" cy="215444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（感染対策指導、往診等（治療支援））</a:t>
            </a:r>
            <a:endParaRPr kumimoji="1"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61039" y="3242634"/>
            <a:ext cx="1148389" cy="378655"/>
          </a:xfrm>
          <a:prstGeom prst="rect">
            <a:avLst/>
          </a:prstGeom>
          <a:solidFill>
            <a:schemeClr val="bg1"/>
          </a:solidFill>
          <a:ln w="317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福祉部局</a:t>
            </a:r>
            <a:endParaRPr kumimoji="1"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7" name="右矢印 36"/>
          <p:cNvSpPr/>
          <p:nvPr/>
        </p:nvSpPr>
        <p:spPr>
          <a:xfrm rot="16200000">
            <a:off x="431980" y="3827356"/>
            <a:ext cx="578681" cy="270076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641800" y="3830380"/>
            <a:ext cx="1143400" cy="369332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人材、物資</a:t>
            </a:r>
            <a:endParaRPr kumimoji="1"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支援依頼</a:t>
            </a:r>
            <a:endParaRPr kumimoji="1"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8" name="屈折矢印 57"/>
          <p:cNvSpPr/>
          <p:nvPr/>
        </p:nvSpPr>
        <p:spPr>
          <a:xfrm flipH="1" flipV="1">
            <a:off x="2514894" y="2650688"/>
            <a:ext cx="6219043" cy="1657490"/>
          </a:xfrm>
          <a:prstGeom prst="bentUpArrow">
            <a:avLst>
              <a:gd name="adj1" fmla="val 8231"/>
              <a:gd name="adj2" fmla="val 8717"/>
              <a:gd name="adj3" fmla="val 10566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323133" y="6590593"/>
            <a:ext cx="7761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準備：政令市・中核市へ</a:t>
            </a:r>
            <a:r>
              <a:rPr lang="ja-JP" altLang="en-US" sz="1400" b="1" dirty="0" smtClean="0"/>
              <a:t>の説明、ホットラインの開設、施設への</a:t>
            </a:r>
            <a:r>
              <a:rPr lang="en-US" altLang="ja-JP" sz="1400" b="1" dirty="0" smtClean="0"/>
              <a:t>OCRT</a:t>
            </a:r>
            <a:r>
              <a:rPr lang="ja-JP" altLang="en-US" sz="1400" b="1" dirty="0" smtClean="0"/>
              <a:t>連絡先の周知</a:t>
            </a:r>
            <a:endParaRPr kumimoji="1" lang="ja-JP" altLang="en-US" sz="1400" b="1" dirty="0"/>
          </a:p>
        </p:txBody>
      </p:sp>
      <p:sp>
        <p:nvSpPr>
          <p:cNvPr id="61" name="正方形/長方形 60"/>
          <p:cNvSpPr/>
          <p:nvPr/>
        </p:nvSpPr>
        <p:spPr>
          <a:xfrm>
            <a:off x="8900743" y="225862"/>
            <a:ext cx="3255141" cy="184666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ja-JP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Osaka cluster control reinforcement team</a:t>
            </a:r>
            <a:endParaRPr kumimoji="1"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215665" y="4313452"/>
            <a:ext cx="2738651" cy="2277142"/>
            <a:chOff x="255243" y="4326151"/>
            <a:chExt cx="2786168" cy="2303249"/>
          </a:xfrm>
        </p:grpSpPr>
        <p:sp>
          <p:nvSpPr>
            <p:cNvPr id="8" name="正方形/長方形 7"/>
            <p:cNvSpPr/>
            <p:nvPr/>
          </p:nvSpPr>
          <p:spPr>
            <a:xfrm>
              <a:off x="255244" y="4326151"/>
              <a:ext cx="2786167" cy="230324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高齢者施設等</a:t>
              </a:r>
              <a:endParaRPr kumimoji="1" lang="en-US" altLang="ja-JP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r>
                <a:rPr kumimoji="1" lang="ja-JP" altLang="en-US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（入所施設）</a:t>
              </a:r>
              <a:endParaRPr kumimoji="1" lang="en-US" altLang="ja-JP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endParaRPr kumimoji="1" lang="en-US" altLang="ja-JP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255243" y="5120828"/>
              <a:ext cx="2700493" cy="1383484"/>
              <a:chOff x="255243" y="5120828"/>
              <a:chExt cx="2700493" cy="1383484"/>
            </a:xfrm>
          </p:grpSpPr>
          <p:pic>
            <p:nvPicPr>
              <p:cNvPr id="9" name="図 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5243" y="5120828"/>
                <a:ext cx="1712102" cy="1383484"/>
              </a:xfrm>
              <a:prstGeom prst="rect">
                <a:avLst/>
              </a:prstGeom>
            </p:spPr>
          </p:pic>
          <p:pic>
            <p:nvPicPr>
              <p:cNvPr id="62" name="図 6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3707" y="5434147"/>
                <a:ext cx="857588" cy="1039697"/>
              </a:xfrm>
              <a:prstGeom prst="rect">
                <a:avLst/>
              </a:prstGeom>
            </p:spPr>
          </p:pic>
          <p:pic>
            <p:nvPicPr>
              <p:cNvPr id="63" name="図 6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47998" y="5434147"/>
                <a:ext cx="857588" cy="995749"/>
              </a:xfrm>
              <a:prstGeom prst="rect">
                <a:avLst/>
              </a:prstGeom>
            </p:spPr>
          </p:pic>
          <p:pic>
            <p:nvPicPr>
              <p:cNvPr id="64" name="図 6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98148" y="5435204"/>
                <a:ext cx="857588" cy="995749"/>
              </a:xfrm>
              <a:prstGeom prst="rect">
                <a:avLst/>
              </a:prstGeom>
            </p:spPr>
          </p:pic>
        </p:grpSp>
      </p:grpSp>
      <p:sp>
        <p:nvSpPr>
          <p:cNvPr id="66" name="正方形/長方形 65"/>
          <p:cNvSpPr/>
          <p:nvPr/>
        </p:nvSpPr>
        <p:spPr>
          <a:xfrm>
            <a:off x="-1" y="388615"/>
            <a:ext cx="12192000" cy="816418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0209" indent="-330209">
              <a:lnSpc>
                <a:spcPts val="3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</a:t>
            </a:r>
            <a:r>
              <a:rPr lang="ja-JP" altLang="en-US" sz="17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当面の間、保健所との連携、複数の陽性者が発生している高齢者施設等の把握、情報整理、適切な支援ができる体制を強化</a:t>
            </a:r>
            <a:endParaRPr lang="en-US" altLang="ja-JP" sz="17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30209" indent="-330209">
              <a:lnSpc>
                <a:spcPts val="3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</a:t>
            </a:r>
            <a:r>
              <a:rPr lang="ja-JP" altLang="en-US" sz="17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施設内において重症化リスクの高い患者の発生を抑制し、救急搬送や受入病床のひっ迫状態の改善を図る</a:t>
            </a:r>
            <a:endParaRPr lang="en-US" altLang="ja-JP" sz="17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10775152" y="5307956"/>
            <a:ext cx="1231600" cy="1172556"/>
            <a:chOff x="8704262" y="5356619"/>
            <a:chExt cx="1702099" cy="1830528"/>
          </a:xfrm>
        </p:grpSpPr>
        <p:sp>
          <p:nvSpPr>
            <p:cNvPr id="30" name="正方形/長方形 29"/>
            <p:cNvSpPr/>
            <p:nvPr/>
          </p:nvSpPr>
          <p:spPr>
            <a:xfrm>
              <a:off x="8714456" y="6922881"/>
              <a:ext cx="1691905" cy="264266"/>
            </a:xfrm>
            <a:prstGeom prst="rect">
              <a:avLst/>
            </a:prstGeom>
            <a:ln w="38100">
              <a:noFill/>
              <a:prstDash val="dash"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ja-JP" sz="1100" b="1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24H</a:t>
              </a:r>
              <a:r>
                <a:rPr lang="ja-JP" altLang="en-US" sz="1100" b="1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 対応</a:t>
              </a:r>
              <a:endParaRPr kumimoji="1" lang="en-US" altLang="ja-JP" sz="11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4262" y="5356619"/>
              <a:ext cx="1442551" cy="1442550"/>
            </a:xfrm>
            <a:prstGeom prst="rect">
              <a:avLst/>
            </a:prstGeom>
          </p:spPr>
        </p:pic>
      </p:grpSp>
      <p:sp>
        <p:nvSpPr>
          <p:cNvPr id="69" name="正方形/長方形 68"/>
          <p:cNvSpPr/>
          <p:nvPr/>
        </p:nvSpPr>
        <p:spPr>
          <a:xfrm>
            <a:off x="7424441" y="5401725"/>
            <a:ext cx="3255141" cy="369332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r>
              <a:rPr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情報共有</a:t>
            </a:r>
            <a:endParaRPr lang="en-US" altLang="ja-JP" sz="1200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（コールセンター施設情報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の</a:t>
            </a:r>
            <a:r>
              <a:rPr lang="ja-JP" altLang="en-US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共有含む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0713104" y="1400151"/>
            <a:ext cx="1306531" cy="5240523"/>
          </a:xfrm>
          <a:prstGeom prst="rect">
            <a:avLst/>
          </a:prstGeom>
          <a:solidFill>
            <a:schemeClr val="accent2">
              <a:lumMod val="20000"/>
              <a:lumOff val="80000"/>
              <a:alpha val="25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本庁</a:t>
            </a:r>
            <a:endParaRPr lang="en-US" altLang="ja-JP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大阪府</a:t>
            </a:r>
            <a:endParaRPr lang="en-US" altLang="ja-JP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クラスター対応強化チーム</a:t>
            </a:r>
            <a:endParaRPr lang="en-US" altLang="ja-JP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</a:t>
            </a:r>
            <a:r>
              <a:rPr lang="en-US" altLang="ja-JP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OCRT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）</a:t>
            </a:r>
            <a:endParaRPr lang="en-US" altLang="ja-JP" sz="14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</a:t>
            </a:r>
            <a:r>
              <a:rPr lang="ja-JP" altLang="en-US" sz="11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感染対策助言</a:t>
            </a:r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・物資不足の緊急</a:t>
            </a:r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的対応</a:t>
            </a:r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1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lang="ja-JP" altLang="en-US" sz="11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･ 治療支援</a:t>
            </a:r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100" b="1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・公表</a:t>
            </a:r>
            <a:r>
              <a:rPr lang="ja-JP" altLang="en-US" sz="1100" b="1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調整</a:t>
            </a:r>
            <a:endParaRPr lang="en-US" altLang="ja-JP" sz="1100" b="1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9160141" y="1737473"/>
            <a:ext cx="1237051" cy="1184940"/>
          </a:xfrm>
          <a:prstGeom prst="rect">
            <a:avLst/>
          </a:prstGeom>
          <a:ln w="12700">
            <a:solidFill>
              <a:schemeClr val="tx2"/>
            </a:solidFill>
            <a:prstDash val="sysDot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支援要請等の依頼や状況等については、本庁、保健所、協力医療機関において</a:t>
            </a:r>
            <a:r>
              <a:rPr lang="en-US" altLang="ja-JP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LINEWORKS</a:t>
            </a:r>
            <a:r>
              <a:rPr lang="ja-JP" altLang="en-US" sz="1100" b="1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により情報共有を図る</a:t>
            </a:r>
            <a:endParaRPr lang="en-US" altLang="ja-JP" sz="1100" b="1" dirty="0" smtClean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1209860" y="2035916"/>
            <a:ext cx="1966943" cy="1049094"/>
            <a:chOff x="2602492" y="1884168"/>
            <a:chExt cx="1542136" cy="1113557"/>
          </a:xfrm>
        </p:grpSpPr>
        <p:sp>
          <p:nvSpPr>
            <p:cNvPr id="71" name="正方形/長方形 70"/>
            <p:cNvSpPr/>
            <p:nvPr/>
          </p:nvSpPr>
          <p:spPr>
            <a:xfrm>
              <a:off x="2602492" y="1884168"/>
              <a:ext cx="1542136" cy="1113557"/>
            </a:xfrm>
            <a:prstGeom prst="rect">
              <a:avLst/>
            </a:prstGeom>
            <a:solidFill>
              <a:schemeClr val="bg1"/>
            </a:solidFill>
            <a:ln w="539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高齢者施設連携医療機関</a:t>
              </a:r>
              <a:endParaRPr kumimoji="1"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1398" y="2107261"/>
              <a:ext cx="693411" cy="836609"/>
            </a:xfrm>
            <a:prstGeom prst="rect">
              <a:avLst/>
            </a:prstGeom>
            <a:ln w="38100">
              <a:noFill/>
            </a:ln>
          </p:spPr>
        </p:pic>
      </p:grpSp>
      <p:sp>
        <p:nvSpPr>
          <p:cNvPr id="18" name="右矢印 17"/>
          <p:cNvSpPr/>
          <p:nvPr/>
        </p:nvSpPr>
        <p:spPr>
          <a:xfrm flipH="1">
            <a:off x="8933261" y="1421990"/>
            <a:ext cx="1609890" cy="225183"/>
          </a:xfrm>
          <a:prstGeom prst="rightArrow">
            <a:avLst/>
          </a:prstGeom>
          <a:solidFill>
            <a:schemeClr val="bg1"/>
          </a:solidFill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080776" y="5615542"/>
            <a:ext cx="1609286" cy="494503"/>
          </a:xfrm>
          <a:prstGeom prst="rect">
            <a:avLst/>
          </a:prstGeom>
          <a:gradFill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81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高齢者対応チーム及び担当者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3788122" y="2042820"/>
            <a:ext cx="2116944" cy="1054236"/>
          </a:xfrm>
          <a:prstGeom prst="rect">
            <a:avLst/>
          </a:prstGeom>
          <a:solidFill>
            <a:schemeClr val="bg1"/>
          </a:solidFill>
          <a:ln w="539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20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ja-JP" altLang="en-US" sz="120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治療</a:t>
            </a:r>
            <a:r>
              <a:rPr lang="ja-JP" altLang="en-US" sz="12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支援</a:t>
            </a:r>
            <a:endParaRPr kumimoji="1" lang="en-US" altLang="ja-JP" sz="12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地域の往診医療機関</a:t>
            </a:r>
            <a:endParaRPr kumimoji="1" lang="en-US" altLang="ja-JP" sz="12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2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sz="12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5" name="左右矢印 24"/>
          <p:cNvSpPr/>
          <p:nvPr/>
        </p:nvSpPr>
        <p:spPr>
          <a:xfrm>
            <a:off x="3011901" y="4697941"/>
            <a:ext cx="1708663" cy="327657"/>
          </a:xfrm>
          <a:prstGeom prst="left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右矢印 85"/>
          <p:cNvSpPr/>
          <p:nvPr/>
        </p:nvSpPr>
        <p:spPr>
          <a:xfrm rot="16200000">
            <a:off x="1432769" y="3402340"/>
            <a:ext cx="1164291" cy="641011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835523" y="3733120"/>
            <a:ext cx="65392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/>
              <a:t>治療</a:t>
            </a:r>
            <a:endParaRPr kumimoji="1" lang="en-US" altLang="ja-JP" sz="900" b="1" dirty="0" smtClean="0"/>
          </a:p>
          <a:p>
            <a:r>
              <a:rPr kumimoji="1" lang="ja-JP" altLang="en-US" sz="1400" b="1" dirty="0" smtClean="0"/>
              <a:t>①</a:t>
            </a:r>
            <a:endParaRPr kumimoji="1" lang="ja-JP" altLang="en-US" sz="1400" b="1" dirty="0"/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7198355" y="5204825"/>
            <a:ext cx="3455827" cy="1"/>
          </a:xfrm>
          <a:prstGeom prst="straightConnector1">
            <a:avLst/>
          </a:prstGeom>
          <a:ln w="127000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グループ化 45"/>
          <p:cNvGrpSpPr/>
          <p:nvPr/>
        </p:nvGrpSpPr>
        <p:grpSpPr>
          <a:xfrm>
            <a:off x="2706381" y="6150473"/>
            <a:ext cx="7924891" cy="386079"/>
            <a:chOff x="2706381" y="6074273"/>
            <a:chExt cx="7924891" cy="386079"/>
          </a:xfrm>
        </p:grpSpPr>
        <p:sp>
          <p:nvSpPr>
            <p:cNvPr id="26" name="左右矢印 25"/>
            <p:cNvSpPr/>
            <p:nvPr/>
          </p:nvSpPr>
          <p:spPr>
            <a:xfrm>
              <a:off x="2970250" y="6074273"/>
              <a:ext cx="7661022" cy="386079"/>
            </a:xfrm>
            <a:prstGeom prst="leftRightArrow">
              <a:avLst/>
            </a:prstGeom>
            <a:solidFill>
              <a:schemeClr val="bg1">
                <a:lumMod val="95000"/>
              </a:schemeClr>
            </a:solidFill>
            <a:ln w="254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8143029" y="6188162"/>
              <a:ext cx="2254163" cy="184666"/>
            </a:xfrm>
            <a:prstGeom prst="rect">
              <a:avLst/>
            </a:prstGeom>
            <a:ln w="38100">
              <a:noFill/>
              <a:prstDash val="dash"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ja-JP" altLang="en-US" sz="12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発生報告、状況説明・支援要請</a:t>
              </a:r>
              <a:endParaRPr kumimoji="1" lang="en-US" altLang="ja-JP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4408350" y="6166569"/>
              <a:ext cx="2439710" cy="215444"/>
            </a:xfrm>
            <a:prstGeom prst="rect">
              <a:avLst/>
            </a:prstGeom>
            <a:ln w="38100">
              <a:noFill/>
              <a:prstDash val="dash"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ja-JP" altLang="en-US" sz="14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　　繋がらない･･･　</a:t>
              </a:r>
              <a:endParaRPr kumimoji="1" lang="en-US" altLang="ja-JP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2706381" y="6175934"/>
              <a:ext cx="2254163" cy="184666"/>
            </a:xfrm>
            <a:prstGeom prst="rect">
              <a:avLst/>
            </a:prstGeom>
            <a:ln w="38100">
              <a:noFill/>
              <a:prstDash val="dash"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kumimoji="1" lang="ja-JP" altLang="en-US" sz="12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簡易な相談、</a:t>
              </a:r>
              <a:r>
                <a:rPr kumimoji="1" lang="en-US" altLang="ja-JP" sz="12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HP</a:t>
              </a:r>
              <a:r>
                <a:rPr kumimoji="1" lang="ja-JP" altLang="en-US" sz="1200" dirty="0" smtClean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案内　</a:t>
              </a:r>
              <a:endParaRPr kumimoji="1" lang="en-US" altLang="ja-JP" sz="12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89" name="正方形/長方形 88"/>
          <p:cNvSpPr/>
          <p:nvPr/>
        </p:nvSpPr>
        <p:spPr>
          <a:xfrm>
            <a:off x="5361409" y="3780172"/>
            <a:ext cx="1255002" cy="215444"/>
          </a:xfrm>
          <a:prstGeom prst="rect">
            <a:avLst/>
          </a:prstGeom>
          <a:ln w="38100">
            <a:noFill/>
            <a:prstDash val="dash"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kumimoji="1"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治療支援依頼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90" name="グループ化 89"/>
          <p:cNvGrpSpPr/>
          <p:nvPr/>
        </p:nvGrpSpPr>
        <p:grpSpPr>
          <a:xfrm>
            <a:off x="6331155" y="1275808"/>
            <a:ext cx="2548747" cy="1786549"/>
            <a:chOff x="7146184" y="1224486"/>
            <a:chExt cx="2216607" cy="1786549"/>
          </a:xfrm>
        </p:grpSpPr>
        <p:sp>
          <p:nvSpPr>
            <p:cNvPr id="91" name="正方形/長方形 90"/>
            <p:cNvSpPr/>
            <p:nvPr/>
          </p:nvSpPr>
          <p:spPr>
            <a:xfrm>
              <a:off x="7146184" y="1995865"/>
              <a:ext cx="2089668" cy="1015170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8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sz="12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治療支援</a:t>
              </a:r>
              <a:endParaRPr kumimoji="1"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往診協力医療機関</a:t>
              </a:r>
              <a:endParaRPr kumimoji="1"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66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医療機関）</a:t>
              </a:r>
              <a:endParaRPr kumimoji="1"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lang="ja-JP" altLang="en-US" sz="9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*</a:t>
              </a:r>
              <a:r>
                <a:rPr lang="en-US" altLang="ja-JP" sz="9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2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月</a:t>
              </a:r>
              <a:r>
                <a:rPr lang="en-US" altLang="ja-JP" sz="9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25</a:t>
              </a:r>
              <a:r>
                <a:rPr lang="ja-JP" altLang="en-US" sz="900" dirty="0" smtClean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日</a:t>
              </a:r>
              <a:r>
                <a:rPr lang="ja-JP" altLang="en-US" sz="900" dirty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時点</a:t>
              </a:r>
              <a:endParaRPr kumimoji="1" lang="en-US" altLang="ja-JP" sz="9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en-US" altLang="ja-JP" sz="1200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lang="en-US" altLang="ja-JP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endPara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7792573" y="1224486"/>
              <a:ext cx="1570218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508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重点往診チーム</a:t>
              </a:r>
              <a:endParaRPr kumimoji="1"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r>
                <a:rPr lang="en-US" altLang="ja-JP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(8</a:t>
              </a:r>
              <a:r>
                <a:rPr lang="ja-JP" altLang="en-US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圏域</a:t>
              </a:r>
              <a:r>
                <a:rPr lang="en-US" altLang="ja-JP" sz="12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)</a:t>
              </a:r>
              <a:endParaRPr kumimoji="1"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93" name="正方形/長方形 92"/>
          <p:cNvSpPr/>
          <p:nvPr/>
        </p:nvSpPr>
        <p:spPr>
          <a:xfrm>
            <a:off x="4720564" y="4322499"/>
            <a:ext cx="2476013" cy="2253773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府内保健所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4" name="右矢印 93"/>
          <p:cNvSpPr/>
          <p:nvPr/>
        </p:nvSpPr>
        <p:spPr>
          <a:xfrm rot="16200000">
            <a:off x="6171747" y="3402339"/>
            <a:ext cx="1164295" cy="641011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右矢印 94"/>
          <p:cNvSpPr/>
          <p:nvPr/>
        </p:nvSpPr>
        <p:spPr>
          <a:xfrm rot="16200000">
            <a:off x="4607734" y="3402339"/>
            <a:ext cx="1164293" cy="641011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988472" y="3791936"/>
            <a:ext cx="64012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 smtClean="0"/>
              <a:t>治療</a:t>
            </a:r>
            <a:endParaRPr lang="en-US" altLang="ja-JP" sz="900" b="1" dirty="0" smtClean="0"/>
          </a:p>
          <a:p>
            <a:r>
              <a:rPr lang="ja-JP" altLang="en-US" sz="1400" b="1" dirty="0" smtClean="0"/>
              <a:t>②</a:t>
            </a:r>
            <a:endParaRPr kumimoji="1" lang="ja-JP" altLang="en-US" sz="1400" b="1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561643" y="3780173"/>
            <a:ext cx="64012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 smtClean="0"/>
              <a:t>治療</a:t>
            </a:r>
            <a:endParaRPr lang="en-US" altLang="ja-JP" sz="900" b="1" dirty="0" smtClean="0"/>
          </a:p>
          <a:p>
            <a:r>
              <a:rPr lang="ja-JP" altLang="en-US" sz="1400" b="1" dirty="0"/>
              <a:t>③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706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