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66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E4642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8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575" cy="49847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8689DE73-FB0D-4502-9D09-FA318AD9A849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38"/>
            <a:ext cx="5445125" cy="3913187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847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E761425C-A58F-424E-9AE7-73B9C0194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98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9141-DE8A-46E6-AC33-33D1AEEBE2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40036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54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6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9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707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25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25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35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96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68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2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130837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72B49-83A6-4ADD-A441-A9B33A367464}" type="datetimeFigureOut">
              <a:rPr kumimoji="1" lang="ja-JP" altLang="en-US" smtClean="0"/>
              <a:t>2022/1/28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85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7" Type="http://schemas.openxmlformats.org/officeDocument/2006/relationships/image" Target="../media/image5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  <Relationship Id="rId6" Type="http://schemas.openxmlformats.org/officeDocument/2006/relationships/image" Target="../media/image4.png" />
  <Relationship Id="rId5" Type="http://schemas.openxmlformats.org/officeDocument/2006/relationships/image" Target="../media/image3.png" />
  <Relationship Id="rId4" Type="http://schemas.openxmlformats.org/officeDocument/2006/relationships/image" Target="../media/image2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/>
          <p:cNvSpPr/>
          <p:nvPr/>
        </p:nvSpPr>
        <p:spPr>
          <a:xfrm>
            <a:off x="0" y="-4361"/>
            <a:ext cx="12192000" cy="499747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高齢者施設等への往診</a:t>
            </a:r>
            <a:r>
              <a:rPr kumimoji="1" lang="ja-JP" altLang="en-US" sz="28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r>
              <a:rPr kumimoji="1" lang="ja-JP" altLang="en-US" sz="28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よる</a:t>
            </a:r>
            <a:r>
              <a:rPr kumimoji="1" lang="ja-JP" altLang="en-US" sz="28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治療の提供</a:t>
            </a:r>
            <a:endParaRPr kumimoji="1" lang="en-US" altLang="ja-JP" sz="28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9488" y="1398495"/>
            <a:ext cx="10884604" cy="437029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457391"/>
            <a:ext cx="12192000" cy="828000"/>
          </a:xfrm>
          <a:prstGeom prst="rect">
            <a:avLst/>
          </a:prstGeom>
          <a:solidFill>
            <a:srgbClr val="FFF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742950">
              <a:defRPr/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</a:t>
            </a:r>
            <a:r>
              <a:rPr kumimoji="1" lang="ja-JP" altLang="en-US" sz="2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クラスターが発生した高齢者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施設等の</a:t>
            </a:r>
            <a:r>
              <a:rPr kumimoji="1" lang="ja-JP" altLang="en-US" sz="2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患者に対して、迅速な治療を提供すること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</a:t>
            </a:r>
            <a:endParaRPr kumimoji="1" lang="en-US" altLang="ja-JP" sz="24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742950">
              <a:defRPr/>
            </a:pPr>
            <a:r>
              <a:rPr kumimoji="1" lang="en-US" altLang="ja-JP" sz="2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重症化の予防</a:t>
            </a:r>
            <a:r>
              <a:rPr kumimoji="1" lang="ja-JP" altLang="en-US" sz="2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を行い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、病床</a:t>
            </a:r>
            <a:r>
              <a:rPr kumimoji="1" lang="ja-JP" altLang="en-US" sz="2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のひっ迫の軽減を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図る</a:t>
            </a:r>
            <a:r>
              <a:rPr kumimoji="1" lang="ja-JP" altLang="en-US" sz="2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kumimoji="1" lang="en-US" altLang="ja-JP" sz="24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F003BB-1B41-49A5-A456-09A42D4926EA}"/>
              </a:ext>
            </a:extLst>
          </p:cNvPr>
          <p:cNvSpPr txBox="1"/>
          <p:nvPr/>
        </p:nvSpPr>
        <p:spPr>
          <a:xfrm>
            <a:off x="870461" y="1476435"/>
            <a:ext cx="10713631" cy="3105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2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高齢者施設等に対して、連携医療機関等の往診による抗体治療の整備を依頼</a:t>
            </a:r>
          </a:p>
          <a:p>
            <a:pPr algn="r">
              <a:lnSpc>
                <a:spcPts val="2000"/>
              </a:lnSpc>
            </a:pP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日、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R4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</a:p>
          <a:p>
            <a:pPr>
              <a:lnSpc>
                <a:spcPts val="500"/>
              </a:lnSpc>
            </a:pPr>
            <a:endParaRPr kumimoji="1" lang="ja-JP" altLang="en-US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新型コロナ患者に対して往診を行う医療機関等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（医療機関</a:t>
            </a:r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:129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2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</a:rPr>
              <a:t>対して</a:t>
            </a:r>
            <a:r>
              <a:rPr kumimoji="1" lang="ja-JP" altLang="en-US" sz="2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2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クラスターが発生した高齢者</a:t>
            </a:r>
            <a:r>
              <a:rPr kumimoji="1"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施設等への往診</a:t>
            </a:r>
            <a:r>
              <a:rPr kumimoji="1" lang="ja-JP" altLang="en-US" sz="2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による</a:t>
            </a:r>
            <a:r>
              <a:rPr kumimoji="1"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</a:rPr>
              <a:t>中和抗体薬</a:t>
            </a:r>
            <a:r>
              <a:rPr kumimoji="1" lang="ja-JP" altLang="en-US" sz="2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kumimoji="1" lang="ja-JP" altLang="en-US" sz="2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の治療協力を要請</a:t>
            </a:r>
            <a:endParaRPr kumimoji="1" lang="en-US" altLang="ja-JP" sz="2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2800"/>
              </a:lnSpc>
            </a:pPr>
            <a:r>
              <a:rPr kumimoji="1" lang="ja-JP" altLang="en-US" sz="2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特措法</a:t>
            </a:r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条第９項に基づく要請、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R4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</a:p>
          <a:p>
            <a:pPr>
              <a:lnSpc>
                <a:spcPts val="500"/>
              </a:lnSpc>
            </a:pPr>
            <a:endParaRPr kumimoji="1"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sz="2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更なる協力医療機関の増に向けてお願い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日時点で</a:t>
            </a:r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機関を確保）</a:t>
            </a:r>
          </a:p>
          <a:p>
            <a:pPr>
              <a:lnSpc>
                <a:spcPts val="2000"/>
              </a:lnSpc>
            </a:pP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往診</a:t>
            </a:r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１回・患者１人あたり</a:t>
            </a:r>
            <a:r>
              <a:rPr kumimoji="1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15,100</a:t>
            </a:r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円（回数上限あり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）の協力金を</a:t>
            </a:r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交付</a:t>
            </a:r>
          </a:p>
          <a:p>
            <a:pPr>
              <a:lnSpc>
                <a:spcPts val="3000"/>
              </a:lnSpc>
            </a:pP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4060723" y="4118427"/>
            <a:ext cx="4070555" cy="216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611407" y="4871192"/>
            <a:ext cx="8969187" cy="778024"/>
          </a:xfrm>
          <a:prstGeom prst="rect">
            <a:avLst/>
          </a:prstGeom>
          <a:ln w="28575">
            <a:solidFill>
              <a:schemeClr val="tx1"/>
            </a:solidFill>
            <a:prstDash val="dash"/>
          </a:ln>
        </p:spPr>
        <p:txBody>
          <a:bodyPr wrap="square" tIns="36000" bIns="36000">
            <a:spAutoFit/>
          </a:bodyPr>
          <a:lstStyle/>
          <a:p>
            <a:pPr algn="ctr">
              <a:lnSpc>
                <a:spcPts val="4000"/>
              </a:lnSpc>
            </a:pPr>
            <a:r>
              <a:rPr kumimoji="1" lang="ja-JP" altLang="en-US" sz="2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高齢者施設等への往診</a:t>
            </a:r>
            <a:r>
              <a:rPr kumimoji="1" lang="ja-JP" altLang="en-US" sz="2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2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よる早期治療体制の確立</a:t>
            </a:r>
          </a:p>
          <a:p>
            <a:pPr marL="1252538">
              <a:lnSpc>
                <a:spcPts val="1500"/>
              </a:lnSpc>
            </a:pP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症状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に応じて緊急性が高い方から入院調整を順次実施</a:t>
            </a:r>
            <a:r>
              <a:rPr kumimoji="1" lang="ja-JP" altLang="en-US" sz="2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2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750325" y="4283830"/>
            <a:ext cx="8691350" cy="543226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kumimoji="1" lang="ja-JP" altLang="en-US" sz="2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3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各圏域で施設対応の往診医療機関を確保し、リストを保健所と共有</a:t>
            </a:r>
            <a:endParaRPr kumimoji="1" lang="en-US" altLang="ja-JP" sz="23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8021" y="5777858"/>
            <a:ext cx="1750945" cy="400110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2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往診までのフロー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23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004" y="5885819"/>
            <a:ext cx="962484" cy="772126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1173580" y="6457890"/>
            <a:ext cx="2519491" cy="400110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2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クラスター発生高齢者施設等</a:t>
            </a:r>
            <a:endParaRPr kumimoji="1" lang="en-US" altLang="ja-JP" sz="23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右矢印 1"/>
          <p:cNvSpPr/>
          <p:nvPr/>
        </p:nvSpPr>
        <p:spPr>
          <a:xfrm>
            <a:off x="3654132" y="6221182"/>
            <a:ext cx="675249" cy="386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453908" y="5913284"/>
            <a:ext cx="875473" cy="400110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26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5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  <a:endParaRPr kumimoji="1" lang="en-US" altLang="ja-JP" sz="23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605" y="5913284"/>
            <a:ext cx="875472" cy="875472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5378651" y="5913284"/>
            <a:ext cx="1247232" cy="400110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26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500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依頼・調整</a:t>
            </a:r>
            <a:endParaRPr kumimoji="1" lang="en-US" altLang="ja-JP" sz="23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左右矢印 4"/>
          <p:cNvSpPr/>
          <p:nvPr/>
        </p:nvSpPr>
        <p:spPr>
          <a:xfrm>
            <a:off x="5641145" y="6313394"/>
            <a:ext cx="801858" cy="34455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971" y="5877249"/>
            <a:ext cx="974469" cy="729996"/>
          </a:xfrm>
          <a:prstGeom prst="rect">
            <a:avLst/>
          </a:prstGeom>
        </p:spPr>
      </p:pic>
      <p:sp>
        <p:nvSpPr>
          <p:cNvPr id="24" name="右矢印 23"/>
          <p:cNvSpPr/>
          <p:nvPr/>
        </p:nvSpPr>
        <p:spPr>
          <a:xfrm>
            <a:off x="8746053" y="6221182"/>
            <a:ext cx="675249" cy="386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8545829" y="5913284"/>
            <a:ext cx="875473" cy="400110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26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5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往診</a:t>
            </a:r>
            <a:endParaRPr kumimoji="1" lang="en-US" altLang="ja-JP" sz="23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71240" y="5872108"/>
            <a:ext cx="929566" cy="850553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545" y="5863047"/>
            <a:ext cx="962484" cy="772126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9355315" y="6435118"/>
            <a:ext cx="1750945" cy="400110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2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高齢者施設等</a:t>
            </a:r>
            <a:endParaRPr kumimoji="1" lang="en-US" altLang="ja-JP" sz="23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08" y="5891289"/>
            <a:ext cx="919367" cy="744687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6546097" y="6607245"/>
            <a:ext cx="2519491" cy="230832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往診医療機関</a:t>
            </a:r>
            <a:endParaRPr kumimoji="1" lang="en-US" altLang="ja-JP" sz="23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261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