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639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7392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38734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96883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228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570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4648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5032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311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937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01620685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2B137-08F6-4B73-8E30-67BE298EC1AA}" type="datetimeFigureOut">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5776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380722-9F7D-4250-94DD-6FD124539583}"/>
              </a:ext>
            </a:extLst>
          </p:cNvPr>
          <p:cNvSpPr/>
          <p:nvPr/>
        </p:nvSpPr>
        <p:spPr>
          <a:xfrm>
            <a:off x="7186" y="27208"/>
            <a:ext cx="12202002" cy="558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UD デジタル 教科書体 NK-B" panose="02020700000000000000" pitchFamily="18" charset="-128"/>
                <a:ea typeface="UD デジタル 教科書体 NK-B" panose="02020700000000000000" pitchFamily="18" charset="-128"/>
              </a:rPr>
              <a:t>大阪府におけるオミクロン株の特徴を踏まえた濃厚</a:t>
            </a:r>
            <a:r>
              <a:rPr lang="ja-JP" altLang="en-US" b="1" smtClean="0">
                <a:latin typeface="UD デジタル 教科書体 NK-B" panose="02020700000000000000" pitchFamily="18" charset="-128"/>
                <a:ea typeface="UD デジタル 教科書体 NK-B" panose="02020700000000000000" pitchFamily="18" charset="-128"/>
              </a:rPr>
              <a:t>接触者の対応に</a:t>
            </a:r>
            <a:r>
              <a:rPr lang="ja-JP" altLang="en-US" b="1" dirty="0" smtClean="0">
                <a:latin typeface="UD デジタル 教科書体 NK-B" panose="02020700000000000000" pitchFamily="18" charset="-128"/>
                <a:ea typeface="UD デジタル 教科書体 NK-B" panose="02020700000000000000" pitchFamily="18" charset="-128"/>
              </a:rPr>
              <a:t>ついて</a:t>
            </a:r>
            <a:endParaRPr lang="ja-JP" altLang="en-US" b="1" dirty="0">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a:extLst>
              <a:ext uri="{FF2B5EF4-FFF2-40B4-BE49-F238E27FC236}">
                <a16:creationId xmlns:a16="http://schemas.microsoft.com/office/drawing/2014/main" id="{2A12B45E-637E-4BDF-92EA-D2683B7E6B0F}"/>
              </a:ext>
            </a:extLst>
          </p:cNvPr>
          <p:cNvSpPr txBox="1"/>
          <p:nvPr/>
        </p:nvSpPr>
        <p:spPr>
          <a:xfrm>
            <a:off x="28287" y="593156"/>
            <a:ext cx="12170613" cy="1384995"/>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＜濃厚接触者の待機期間＞</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濃厚接触者の待機期間を</a:t>
            </a:r>
            <a:r>
              <a:rPr lang="en-US" altLang="ja-JP" u="sng" dirty="0" smtClean="0">
                <a:latin typeface="UD デジタル 教科書体 NK-B" panose="02020700000000000000" pitchFamily="18" charset="-128"/>
                <a:ea typeface="UD デジタル 教科書体 NK-B" panose="02020700000000000000" pitchFamily="18" charset="-128"/>
              </a:rPr>
              <a:t>7</a:t>
            </a:r>
            <a:r>
              <a:rPr lang="ja-JP" altLang="en-US" u="sng" dirty="0" smtClean="0">
                <a:latin typeface="UD デジタル 教科書体 NK-B" panose="02020700000000000000" pitchFamily="18" charset="-128"/>
                <a:ea typeface="UD デジタル 教科書体 NK-B" panose="02020700000000000000" pitchFamily="18" charset="-128"/>
              </a:rPr>
              <a:t>日間から</a:t>
            </a:r>
            <a:r>
              <a:rPr lang="en-US" altLang="ja-JP" u="sng" dirty="0" smtClean="0">
                <a:latin typeface="UD デジタル 教科書体 NK-B" panose="02020700000000000000" pitchFamily="18" charset="-128"/>
                <a:ea typeface="UD デジタル 教科書体 NK-B" panose="02020700000000000000" pitchFamily="18" charset="-128"/>
              </a:rPr>
              <a:t>5</a:t>
            </a:r>
            <a:r>
              <a:rPr lang="ja-JP" altLang="en-US" u="sng" dirty="0" smtClean="0">
                <a:latin typeface="UD デジタル 教科書体 NK-B" panose="02020700000000000000" pitchFamily="18" charset="-128"/>
                <a:ea typeface="UD デジタル 教科書体 NK-B" panose="02020700000000000000" pitchFamily="18" charset="-128"/>
              </a:rPr>
              <a:t>日間へ　</a:t>
            </a:r>
            <a:endParaRPr lang="en-US" altLang="ja-JP" u="sng" dirty="0" smtClean="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a:t>
            </a:r>
            <a:r>
              <a:rPr lang="en-US" altLang="ja-JP" u="sng" dirty="0" smtClean="0">
                <a:latin typeface="UD デジタル 教科書体 NK-B" panose="02020700000000000000" pitchFamily="18" charset="-128"/>
                <a:ea typeface="UD デジタル 教科書体 NK-B" panose="02020700000000000000" pitchFamily="18" charset="-128"/>
              </a:rPr>
              <a:t>2</a:t>
            </a:r>
            <a:r>
              <a:rPr lang="ja-JP" altLang="en-US" u="sng" dirty="0" smtClean="0">
                <a:latin typeface="UD デジタル 教科書体 NK-B" panose="02020700000000000000" pitchFamily="18" charset="-128"/>
                <a:ea typeface="UD デジタル 教科書体 NK-B" panose="02020700000000000000" pitchFamily="18" charset="-128"/>
              </a:rPr>
              <a:t>日目及び</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日目の抗原定性検査キット（薬事承認済）で陰性の場合、</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日目から解除可</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上記いずれの場合でも、</a:t>
            </a:r>
            <a:r>
              <a:rPr lang="en-US" altLang="ja-JP" dirty="0" smtClean="0">
                <a:latin typeface="UD デジタル 教科書体 NK-B" panose="02020700000000000000" pitchFamily="18" charset="-128"/>
                <a:ea typeface="UD デジタル 教科書体 NK-B" panose="02020700000000000000" pitchFamily="18" charset="-128"/>
              </a:rPr>
              <a:t>7</a:t>
            </a:r>
            <a:r>
              <a:rPr lang="ja-JP" altLang="en-US" dirty="0" smtClean="0">
                <a:latin typeface="UD デジタル 教科書体 NK-B" panose="02020700000000000000" pitchFamily="18" charset="-128"/>
                <a:ea typeface="UD デジタル 教科書体 NK-B" panose="02020700000000000000" pitchFamily="18" charset="-128"/>
              </a:rPr>
              <a:t>日間が経過するまでは、自身で健康状態の確認を行い、ハイリスク者との接触は避ける</a:t>
            </a:r>
            <a:endParaRPr lang="en-US" altLang="ja-JP" dirty="0" smtClean="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416046141"/>
              </p:ext>
            </p:extLst>
          </p:nvPr>
        </p:nvGraphicFramePr>
        <p:xfrm>
          <a:off x="15694" y="2063014"/>
          <a:ext cx="12193494" cy="3124168"/>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46999">
                <a:tc>
                  <a:txBody>
                    <a:bodyPr/>
                    <a:lstStyle/>
                    <a:p>
                      <a:pPr algn="ctr"/>
                      <a:r>
                        <a:rPr kumimoji="1" lang="ja-JP" altLang="en-US" dirty="0" smtClean="0"/>
                        <a:t>濃厚接触者の待機期間について</a:t>
                      </a:r>
                      <a:endParaRPr kumimoji="1" lang="ja-JP" altLang="en-US" dirty="0"/>
                    </a:p>
                  </a:txBody>
                  <a:tcPr/>
                </a:tc>
                <a:extLst>
                  <a:ext uri="{0D108BD9-81ED-4DB2-BD59-A6C34878D82A}">
                    <a16:rowId xmlns:a16="http://schemas.microsoft.com/office/drawing/2014/main" val="1188388174"/>
                  </a:ext>
                </a:extLst>
              </a:tr>
              <a:tr h="2758408">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4" name="テキスト ボックス 33"/>
          <p:cNvSpPr txBox="1"/>
          <p:nvPr/>
        </p:nvSpPr>
        <p:spPr>
          <a:xfrm>
            <a:off x="9316163" y="2471220"/>
            <a:ext cx="2653285" cy="2631490"/>
          </a:xfrm>
          <a:prstGeom prst="rect">
            <a:avLst/>
          </a:prstGeom>
          <a:noFill/>
          <a:ln>
            <a:solidFill>
              <a:schemeClr val="accent2"/>
            </a:solidFill>
          </a:ln>
        </p:spPr>
        <p:txBody>
          <a:bodyPr wrap="square" rtlCol="0" anchor="ctr">
            <a:spAutoFit/>
          </a:bodyPr>
          <a:lstStyle/>
          <a:p>
            <a:pPr>
              <a:lnSpc>
                <a:spcPct val="150000"/>
              </a:lnSpc>
            </a:pPr>
            <a:r>
              <a:rPr kumimoji="1" lang="ja-JP"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検査に</a:t>
            </a:r>
            <a:r>
              <a:rPr lang="ja-JP" altLang="en-US" sz="1400" dirty="0" smtClean="0">
                <a:latin typeface="メイリオ" panose="020B0604030504040204" pitchFamily="50" charset="-128"/>
                <a:ea typeface="メイリオ" panose="020B0604030504040204" pitchFamily="50" charset="-128"/>
              </a:rPr>
              <a:t>ついて</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①抗原定性検査キットは自費検査とし、薬事</a:t>
            </a:r>
            <a:r>
              <a:rPr kumimoji="1" lang="ja-JP" altLang="en-US" sz="1200" dirty="0">
                <a:latin typeface="メイリオ" panose="020B0604030504040204" pitchFamily="50" charset="-128"/>
                <a:ea typeface="メイリオ" panose="020B0604030504040204" pitchFamily="50" charset="-128"/>
              </a:rPr>
              <a:t>承認されたものを必ず用いる</a:t>
            </a:r>
            <a:r>
              <a:rPr kumimoji="1" lang="ja-JP" altLang="en-US" sz="1200" dirty="0" smtClean="0">
                <a:latin typeface="メイリオ" panose="020B0604030504040204" pitchFamily="50" charset="-128"/>
                <a:ea typeface="メイリオ" panose="020B0604030504040204" pitchFamily="50" charset="-128"/>
              </a:rPr>
              <a:t>こと</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②無症状者に対する唾液検体を用いた抗原定性検査キットの使用は推奨されていないため、抗原定性検査キットを用いる場合は鼻咽頭検体又は鼻腔検体を用いること</a:t>
            </a:r>
            <a:endParaRPr kumimoji="1" lang="en-US" altLang="ja-JP" sz="1200" dirty="0" smtClean="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220798" y="2587761"/>
            <a:ext cx="9049811" cy="2391708"/>
            <a:chOff x="281359" y="4240592"/>
            <a:chExt cx="6045192" cy="1719571"/>
          </a:xfrm>
        </p:grpSpPr>
        <p:grpSp>
          <p:nvGrpSpPr>
            <p:cNvPr id="9" name="グループ化 8"/>
            <p:cNvGrpSpPr/>
            <p:nvPr/>
          </p:nvGrpSpPr>
          <p:grpSpPr>
            <a:xfrm>
              <a:off x="281359" y="4240592"/>
              <a:ext cx="6045192" cy="1719571"/>
              <a:chOff x="2459" y="3751865"/>
              <a:chExt cx="6045192" cy="1719571"/>
            </a:xfrm>
          </p:grpSpPr>
          <p:grpSp>
            <p:nvGrpSpPr>
              <p:cNvPr id="12" name="グループ化 11"/>
              <p:cNvGrpSpPr/>
              <p:nvPr/>
            </p:nvGrpSpPr>
            <p:grpSpPr>
              <a:xfrm>
                <a:off x="2459" y="3751865"/>
                <a:ext cx="5558139" cy="1683004"/>
                <a:chOff x="-5160712" y="4720365"/>
                <a:chExt cx="6126573" cy="1683004"/>
              </a:xfrm>
            </p:grpSpPr>
            <p:grpSp>
              <p:nvGrpSpPr>
                <p:cNvPr id="15" name="グループ化 14"/>
                <p:cNvGrpSpPr/>
                <p:nvPr/>
              </p:nvGrpSpPr>
              <p:grpSpPr>
                <a:xfrm>
                  <a:off x="-5160712" y="4720365"/>
                  <a:ext cx="6126573" cy="1583373"/>
                  <a:chOff x="-625618" y="3787496"/>
                  <a:chExt cx="4241475" cy="1136951"/>
                </a:xfrm>
              </p:grpSpPr>
              <p:cxnSp>
                <p:nvCxnSpPr>
                  <p:cNvPr id="22" name="直線コネクタ 21"/>
                  <p:cNvCxnSpPr/>
                  <p:nvPr/>
                </p:nvCxnSpPr>
                <p:spPr>
                  <a:xfrm>
                    <a:off x="203723" y="4043514"/>
                    <a:ext cx="3065768" cy="44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07756" y="3959432"/>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274846" y="3988903"/>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24613" y="3971345"/>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613980" y="3960669"/>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63345" y="3787496"/>
                    <a:ext cx="1707241" cy="17471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陽性者との最終接触</a:t>
                    </a:r>
                    <a:r>
                      <a:rPr lang="ja-JP" altLang="en-US" sz="1600" b="1" dirty="0" smtClean="0">
                        <a:latin typeface="メイリオ" panose="020B0604030504040204" pitchFamily="50" charset="-128"/>
                        <a:ea typeface="メイリオ" panose="020B0604030504040204" pitchFamily="50" charset="-128"/>
                      </a:rPr>
                      <a:t>日（</a:t>
                    </a:r>
                    <a:r>
                      <a:rPr lang="en-US" altLang="ja-JP" sz="1600" b="1" dirty="0" smtClean="0">
                        <a:latin typeface="メイリオ" panose="020B0604030504040204" pitchFamily="50" charset="-128"/>
                        <a:ea typeface="メイリオ" panose="020B0604030504040204" pitchFamily="50" charset="-128"/>
                      </a:rPr>
                      <a:t>0</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2899132" y="3823584"/>
                    <a:ext cx="716725" cy="174714"/>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5</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625618" y="4183496"/>
                    <a:ext cx="909981" cy="270013"/>
                  </a:xfrm>
                  <a:prstGeom prst="rect">
                    <a:avLst/>
                  </a:prstGeom>
                  <a:noFill/>
                </p:spPr>
                <p:txBody>
                  <a:bodyPr wrap="square" rtlCol="0" anchor="ctr">
                    <a:spAutoFit/>
                  </a:bodyPr>
                  <a:lstStyle/>
                  <a:p>
                    <a:pPr algn="ctr"/>
                    <a:r>
                      <a:rPr lang="ja-JP" altLang="en-US" sz="1600" b="1" dirty="0">
                        <a:latin typeface="メイリオ" panose="020B0604030504040204" pitchFamily="50" charset="-128"/>
                        <a:ea typeface="メイリオ" panose="020B0604030504040204" pitchFamily="50" charset="-128"/>
                      </a:rPr>
                      <a:t>検査</a:t>
                    </a:r>
                    <a:r>
                      <a:rPr lang="ja-JP" altLang="en-US" sz="1600" b="1" dirty="0" smtClean="0">
                        <a:latin typeface="メイリオ" panose="020B0604030504040204" pitchFamily="50" charset="-128"/>
                        <a:ea typeface="メイリオ" panose="020B0604030504040204" pitchFamily="50" charset="-128"/>
                      </a:rPr>
                      <a:t>なし</a:t>
                    </a:r>
                    <a:endParaRPr lang="en-US" altLang="ja-JP" sz="1600" b="1" dirty="0" smtClean="0">
                      <a:latin typeface="メイリオ" panose="020B0604030504040204" pitchFamily="50" charset="-128"/>
                      <a:ea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rPr>
                      <a:t>（通常の場合）</a:t>
                    </a:r>
                    <a:endParaRPr lang="ja-JP" altLang="en-US" sz="1200" b="1"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518193" y="4622668"/>
                    <a:ext cx="684731" cy="301779"/>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抗原定性</a:t>
                    </a:r>
                    <a:endParaRPr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検査キット</a:t>
                    </a:r>
                  </a:p>
                </p:txBody>
              </p:sp>
              <p:sp>
                <p:nvSpPr>
                  <p:cNvPr id="31" name="正方形/長方形 30"/>
                  <p:cNvSpPr/>
                  <p:nvPr/>
                </p:nvSpPr>
                <p:spPr>
                  <a:xfrm>
                    <a:off x="185018" y="4188827"/>
                    <a:ext cx="3089828" cy="206085"/>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tIns="0" bIns="3600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sp>
                <p:nvSpPr>
                  <p:cNvPr id="32" name="正方形/長方形 31"/>
                  <p:cNvSpPr/>
                  <p:nvPr/>
                </p:nvSpPr>
                <p:spPr>
                  <a:xfrm>
                    <a:off x="185019" y="4657693"/>
                    <a:ext cx="2422009" cy="225849"/>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0000" tIns="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grpSp>
            <p:sp>
              <p:nvSpPr>
                <p:cNvPr id="16" name="星 6 15"/>
                <p:cNvSpPr/>
                <p:nvPr/>
              </p:nvSpPr>
              <p:spPr>
                <a:xfrm>
                  <a:off x="-2168620" y="5790301"/>
                  <a:ext cx="518667" cy="613068"/>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7" name="星 6 16"/>
                <p:cNvSpPr/>
                <p:nvPr/>
              </p:nvSpPr>
              <p:spPr>
                <a:xfrm>
                  <a:off x="-827213" y="5796838"/>
                  <a:ext cx="518667" cy="606531"/>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8" name="テキスト ボックス 17"/>
                <p:cNvSpPr txBox="1"/>
                <p:nvPr/>
              </p:nvSpPr>
              <p:spPr>
                <a:xfrm>
                  <a:off x="-1112589" y="4773140"/>
                  <a:ext cx="1004419" cy="243315"/>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3</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312541" y="596603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sp>
              <p:nvSpPr>
                <p:cNvPr id="21" name="テキスト ボックス 20"/>
                <p:cNvSpPr txBox="1"/>
                <p:nvPr/>
              </p:nvSpPr>
              <p:spPr>
                <a:xfrm>
                  <a:off x="-958433" y="599438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grpSp>
          <p:sp>
            <p:nvSpPr>
              <p:cNvPr id="13" name="星 6 12"/>
              <p:cNvSpPr/>
              <p:nvPr/>
            </p:nvSpPr>
            <p:spPr>
              <a:xfrm>
                <a:off x="4542685" y="5252855"/>
                <a:ext cx="149764" cy="187516"/>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4" name="テキスト ボックス 13"/>
              <p:cNvSpPr txBox="1"/>
              <p:nvPr/>
            </p:nvSpPr>
            <p:spPr>
              <a:xfrm>
                <a:off x="4694174" y="5272360"/>
                <a:ext cx="1353477" cy="199076"/>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検査実施</a:t>
                </a:r>
              </a:p>
            </p:txBody>
          </p:sp>
        </p:grpSp>
        <p:sp>
          <p:nvSpPr>
            <p:cNvPr id="11" name="テキスト ボックス 10"/>
            <p:cNvSpPr txBox="1"/>
            <p:nvPr/>
          </p:nvSpPr>
          <p:spPr>
            <a:xfrm>
              <a:off x="4683333" y="5487215"/>
              <a:ext cx="1245126" cy="215647"/>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３日目から解除</a:t>
              </a:r>
              <a:r>
                <a:rPr lang="ja-JP" altLang="en-US" sz="1600" b="1" dirty="0">
                  <a:latin typeface="メイリオ" panose="020B0604030504040204" pitchFamily="50" charset="-128"/>
                  <a:ea typeface="メイリオ" panose="020B0604030504040204" pitchFamily="50" charset="-128"/>
                </a:rPr>
                <a:t>可</a:t>
              </a:r>
            </a:p>
          </p:txBody>
        </p:sp>
      </p:grpSp>
      <p:sp>
        <p:nvSpPr>
          <p:cNvPr id="36" name="テキスト ボックス 35"/>
          <p:cNvSpPr txBox="1"/>
          <p:nvPr/>
        </p:nvSpPr>
        <p:spPr>
          <a:xfrm>
            <a:off x="3888302" y="2637736"/>
            <a:ext cx="1461150"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２</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7839913" y="3418131"/>
            <a:ext cx="1288080"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６日目 解除</a:t>
            </a:r>
            <a:endParaRPr lang="ja-JP" altLang="en-US" sz="1600" b="1" dirty="0">
              <a:latin typeface="メイリオ" panose="020B0604030504040204" pitchFamily="50" charset="-128"/>
              <a:ea typeface="メイリオ"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960387251"/>
              </p:ext>
            </p:extLst>
          </p:nvPr>
        </p:nvGraphicFramePr>
        <p:xfrm>
          <a:off x="28287" y="5270550"/>
          <a:ext cx="12193494" cy="1587449"/>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98354">
                <a:tc>
                  <a:txBody>
                    <a:bodyPr/>
                    <a:lstStyle/>
                    <a:p>
                      <a:pPr algn="ctr"/>
                      <a:r>
                        <a:rPr kumimoji="1" lang="ja-JP" altLang="en-US" dirty="0" smtClean="0"/>
                        <a:t>濃厚接触者の特定について</a:t>
                      </a:r>
                      <a:endParaRPr kumimoji="1" lang="ja-JP" altLang="en-US" dirty="0"/>
                    </a:p>
                  </a:txBody>
                  <a:tcPr/>
                </a:tc>
                <a:extLst>
                  <a:ext uri="{0D108BD9-81ED-4DB2-BD59-A6C34878D82A}">
                    <a16:rowId xmlns:a16="http://schemas.microsoft.com/office/drawing/2014/main" val="1188388174"/>
                  </a:ext>
                </a:extLst>
              </a:tr>
              <a:tr h="1189095">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7" name="テキスト ボックス 36">
            <a:extLst>
              <a:ext uri="{FF2B5EF4-FFF2-40B4-BE49-F238E27FC236}">
                <a16:creationId xmlns:a16="http://schemas.microsoft.com/office/drawing/2014/main" id="{2A12B45E-637E-4BDF-92EA-D2683B7E6B0F}"/>
              </a:ext>
            </a:extLst>
          </p:cNvPr>
          <p:cNvSpPr txBox="1"/>
          <p:nvPr/>
        </p:nvSpPr>
        <p:spPr>
          <a:xfrm>
            <a:off x="28287" y="5839846"/>
            <a:ext cx="12128409" cy="923330"/>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　　◆　</a:t>
            </a:r>
            <a:r>
              <a:rPr lang="ja-JP" altLang="en-US" dirty="0">
                <a:latin typeface="UD デジタル 教科書体 NK-B" panose="02020700000000000000" pitchFamily="18" charset="-128"/>
                <a:ea typeface="UD デジタル 教科書体 NK-B" panose="02020700000000000000" pitchFamily="18" charset="-128"/>
              </a:rPr>
              <a:t>保健所は、高齢者施設・</a:t>
            </a:r>
            <a:r>
              <a:rPr lang="ja-JP" altLang="en-US" dirty="0" err="1">
                <a:latin typeface="UD デジタル 教科書体 NK-B" panose="02020700000000000000" pitchFamily="18" charset="-128"/>
                <a:ea typeface="UD デジタル 教科書体 NK-B" panose="02020700000000000000" pitchFamily="18" charset="-128"/>
              </a:rPr>
              <a:t>障がい</a:t>
            </a:r>
            <a:r>
              <a:rPr lang="ja-JP" altLang="en-US" dirty="0">
                <a:latin typeface="UD デジタル 教科書体 NK-B" panose="02020700000000000000" pitchFamily="18" charset="-128"/>
                <a:ea typeface="UD デジタル 教科書体 NK-B" panose="02020700000000000000" pitchFamily="18" charset="-128"/>
              </a:rPr>
              <a:t>児者施設などのハイリスク施設を対象に濃厚接触者の特定を</a:t>
            </a:r>
            <a:r>
              <a:rPr lang="ja-JP" altLang="en-US" dirty="0" smtClean="0">
                <a:latin typeface="UD デジタル 教科書体 NK-B" panose="02020700000000000000" pitchFamily="18" charset="-128"/>
                <a:ea typeface="UD デジタル 教科書体 NK-B" panose="02020700000000000000" pitchFamily="18" charset="-128"/>
              </a:rPr>
              <a:t>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smtClean="0">
                <a:latin typeface="UD デジタル 教科書体 NK-B" panose="02020700000000000000" pitchFamily="18" charset="-128"/>
                <a:ea typeface="UD デジタル 教科書体 NK-B" panose="02020700000000000000" pitchFamily="18" charset="-128"/>
              </a:rPr>
              <a:t>R4.2.14</a:t>
            </a:r>
            <a:r>
              <a:rPr lang="ja-JP" altLang="en-US" sz="1400" dirty="0" smtClean="0">
                <a:latin typeface="UD デジタル 教科書体 NK-B" panose="02020700000000000000" pitchFamily="18" charset="-128"/>
                <a:ea typeface="UD デジタル 教科書体 NK-B" panose="02020700000000000000" pitchFamily="18" charset="-128"/>
              </a:rPr>
              <a:t>～継続）</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一般事業所・学校・児童関連施設については、施設の判断で自主的に濃厚接触者の特定を実施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R4.2.14</a:t>
            </a:r>
            <a:r>
              <a:rPr lang="ja-JP" altLang="en-US" sz="1400" dirty="0">
                <a:latin typeface="UD デジタル 教科書体 NK-B" panose="02020700000000000000" pitchFamily="18" charset="-128"/>
                <a:ea typeface="UD デジタル 教科書体 NK-B" panose="02020700000000000000" pitchFamily="18" charset="-128"/>
              </a:rPr>
              <a:t>～継続）</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smtClean="0">
                <a:latin typeface="UD デジタル 教科書体 NK-B" panose="02020700000000000000" pitchFamily="18" charset="-128"/>
                <a:ea typeface="UD デジタル 教科書体 NK-B" panose="02020700000000000000" pitchFamily="18" charset="-128"/>
              </a:rPr>
              <a:t>　</a:t>
            </a:r>
            <a:r>
              <a:rPr lang="ja-JP" altLang="en-US" u="sng" smtClean="0">
                <a:latin typeface="UD デジタル 教科書体 NK-B" panose="02020700000000000000" pitchFamily="18" charset="-128"/>
                <a:ea typeface="UD デジタル 教科書体 NK-B" panose="02020700000000000000" pitchFamily="18" charset="-128"/>
              </a:rPr>
              <a:t>保健所</a:t>
            </a:r>
            <a:r>
              <a:rPr lang="ja-JP" altLang="en-US" u="sng" dirty="0" smtClean="0">
                <a:latin typeface="UD デジタル 教科書体 NK-B" panose="02020700000000000000" pitchFamily="18" charset="-128"/>
                <a:ea typeface="UD デジタル 教科書体 NK-B" panose="02020700000000000000" pitchFamily="18" charset="-128"/>
              </a:rPr>
              <a:t>から濃厚接触者の特定や情報提供は求めず</a:t>
            </a:r>
            <a:r>
              <a:rPr lang="ja-JP" altLang="en-US" sz="1400" u="sng" dirty="0">
                <a:latin typeface="UD デジタル 教科書体 NK-B" panose="02020700000000000000" pitchFamily="18" charset="-128"/>
                <a:ea typeface="UD デジタル 教科書体 NK-B" panose="02020700000000000000" pitchFamily="18" charset="-128"/>
              </a:rPr>
              <a:t>　</a:t>
            </a:r>
            <a:r>
              <a:rPr lang="ja-JP" altLang="en-US" sz="1600" u="sng" dirty="0" smtClean="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6562416" y="1784924"/>
            <a:ext cx="5629584" cy="246221"/>
          </a:xfrm>
          <a:prstGeom prst="rect">
            <a:avLst/>
          </a:prstGeom>
          <a:noFill/>
        </p:spPr>
        <p:txBody>
          <a:bodyPr wrap="square" rtlCol="0">
            <a:spAutoFit/>
          </a:bodyPr>
          <a:lstStyle/>
          <a:p>
            <a:r>
              <a:rPr kumimoji="1" lang="ja-JP" altLang="en-US" sz="1000" dirty="0" smtClean="0">
                <a:latin typeface="UD デジタル 教科書体 NP-B" panose="02020700000000000000" pitchFamily="18" charset="-128"/>
                <a:ea typeface="UD デジタル 教科書体 NP-B" panose="02020700000000000000" pitchFamily="18" charset="-128"/>
              </a:rPr>
              <a:t>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3</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16</a:t>
            </a:r>
            <a:r>
              <a:rPr kumimoji="1" lang="ja-JP" altLang="en-US" sz="1000" dirty="0" smtClean="0">
                <a:latin typeface="UD デジタル 教科書体 NP-B" panose="02020700000000000000" pitchFamily="18" charset="-128"/>
                <a:ea typeface="UD デジタル 教科書体 NP-B" panose="02020700000000000000" pitchFamily="18" charset="-128"/>
              </a:rPr>
              <a:t>日（一部改正令和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lang="en-US" altLang="ja-JP" sz="1000" dirty="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日）国事務連絡に基づき令和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日より適用</a:t>
            </a:r>
            <a:endParaRPr kumimoji="1" lang="ja-JP" altLang="en-US" sz="10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4050070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