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3"/>
  </p:notesMasterIdLst>
  <p:sldIdLst>
    <p:sldId id="256"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889" userDrawn="1">
          <p15:clr>
            <a:srgbClr val="A4A3A4"/>
          </p15:clr>
        </p15:guide>
        <p15:guide id="2" pos="2137"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13EAF5"/>
    <a:srgbClr val="4AABBE"/>
    <a:srgbClr val="FFFF66"/>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515" autoAdjust="0"/>
    <p:restoredTop sz="93716" autoAdjust="0"/>
  </p:normalViewPr>
  <p:slideViewPr>
    <p:cSldViewPr snapToGrid="0">
      <p:cViewPr>
        <p:scale>
          <a:sx n="100" d="100"/>
          <a:sy n="100" d="100"/>
        </p:scale>
        <p:origin x="1644" y="-3138"/>
      </p:cViewPr>
      <p:guideLst>
        <p:guide orient="horz" pos="4889"/>
        <p:guide pos="2137"/>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44" d="100"/>
          <a:sy n="44" d="100"/>
        </p:scale>
        <p:origin x="2657" y="54"/>
      </p:cViewPr>
      <p:guideLst>
        <p:guide orient="horz" pos="3130"/>
        <p:guide pos="2144"/>
      </p:guideLst>
    </p:cSldViewPr>
  </p:notes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tableStyles" Target="tableStyles.xml" />
  <Relationship Id="rId3" Type="http://schemas.openxmlformats.org/officeDocument/2006/relationships/notesMaster" Target="notesMasters/notesMaster1.xml" />
  <Relationship Id="rId7" Type="http://schemas.openxmlformats.org/officeDocument/2006/relationships/theme" Target="theme/theme1.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viewProps" Target="viewProps.xml" />
  <Relationship Id="rId5" Type="http://schemas.openxmlformats.org/officeDocument/2006/relationships/presProps" Target="presProps.xml" />
  <Relationship Id="rId4" Type="http://schemas.openxmlformats.org/officeDocument/2006/relationships/commentAuthors" Target="commentAuthor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575" cy="498475"/>
          </a:xfrm>
          <a:prstGeom prst="rect">
            <a:avLst/>
          </a:prstGeom>
        </p:spPr>
        <p:txBody>
          <a:bodyPr vert="horz" lIns="91434" tIns="45718" rIns="91434" bIns="457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2"/>
            <a:ext cx="2949575" cy="498475"/>
          </a:xfrm>
          <a:prstGeom prst="rect">
            <a:avLst/>
          </a:prstGeom>
        </p:spPr>
        <p:txBody>
          <a:bodyPr vert="horz" lIns="91434" tIns="45718" rIns="91434" bIns="45718" rtlCol="0"/>
          <a:lstStyle>
            <a:lvl1pPr algn="r">
              <a:defRPr sz="1200"/>
            </a:lvl1pPr>
          </a:lstStyle>
          <a:p>
            <a:fld id="{9045B56E-5800-40C3-957F-16CDBE90BE1B}" type="datetimeFigureOut">
              <a:rPr kumimoji="1" lang="ja-JP" altLang="en-US" smtClean="0"/>
              <a:t>2023/6/28</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34" tIns="45718" rIns="91434" bIns="45718" rtlCol="0" anchor="ctr"/>
          <a:lstStyle/>
          <a:p>
            <a:endParaRPr lang="ja-JP" altLang="en-US"/>
          </a:p>
        </p:txBody>
      </p:sp>
      <p:sp>
        <p:nvSpPr>
          <p:cNvPr id="5" name="ノート プレースホルダー 4"/>
          <p:cNvSpPr>
            <a:spLocks noGrp="1"/>
          </p:cNvSpPr>
          <p:nvPr>
            <p:ph type="body" sz="quarter" idx="3"/>
          </p:nvPr>
        </p:nvSpPr>
        <p:spPr>
          <a:xfrm>
            <a:off x="681038" y="4783140"/>
            <a:ext cx="5445125" cy="3913187"/>
          </a:xfrm>
          <a:prstGeom prst="rect">
            <a:avLst/>
          </a:prstGeom>
        </p:spPr>
        <p:txBody>
          <a:bodyPr vert="horz" lIns="91434" tIns="45718" rIns="91434" bIns="457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863"/>
            <a:ext cx="2949575" cy="498475"/>
          </a:xfrm>
          <a:prstGeom prst="rect">
            <a:avLst/>
          </a:prstGeom>
        </p:spPr>
        <p:txBody>
          <a:bodyPr vert="horz" lIns="91434" tIns="45718" rIns="91434" bIns="457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3"/>
            <a:ext cx="2949575" cy="498475"/>
          </a:xfrm>
          <a:prstGeom prst="rect">
            <a:avLst/>
          </a:prstGeom>
        </p:spPr>
        <p:txBody>
          <a:bodyPr vert="horz" lIns="91434" tIns="45718" rIns="91434" bIns="45718" rtlCol="0" anchor="b"/>
          <a:lstStyle>
            <a:lvl1pPr algn="r">
              <a:defRPr sz="1200"/>
            </a:lvl1pPr>
          </a:lstStyle>
          <a:p>
            <a:fld id="{4924796A-E489-4271-B6C5-D60D82CA42AE}" type="slidenum">
              <a:rPr kumimoji="1" lang="ja-JP" altLang="en-US" smtClean="0"/>
              <a:t>‹#›</a:t>
            </a:fld>
            <a:endParaRPr kumimoji="1" lang="ja-JP" altLang="en-US"/>
          </a:p>
        </p:txBody>
      </p:sp>
    </p:spTree>
    <p:extLst>
      <p:ext uri="{BB962C8B-B14F-4D97-AF65-F5344CB8AC3E}">
        <p14:creationId xmlns:p14="http://schemas.microsoft.com/office/powerpoint/2010/main" val="30578686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924796A-E489-4271-B6C5-D60D82CA42AE}" type="slidenum">
              <a:rPr kumimoji="1" lang="ja-JP" altLang="en-US" smtClean="0"/>
              <a:t>1</a:t>
            </a:fld>
            <a:endParaRPr kumimoji="1" lang="ja-JP" altLang="en-US"/>
          </a:p>
        </p:txBody>
      </p:sp>
    </p:spTree>
    <p:extLst>
      <p:ext uri="{BB962C8B-B14F-4D97-AF65-F5344CB8AC3E}">
        <p14:creationId xmlns:p14="http://schemas.microsoft.com/office/powerpoint/2010/main" val="295242355"/>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17E4B4A-C424-46CE-A78F-7B669A67AB8D}" type="datetimeFigureOut">
              <a:rPr kumimoji="1" lang="ja-JP" altLang="en-US" smtClean="0"/>
              <a:t>2023/6/28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4BD8C3-3E6C-44A5-A99E-2DC461B402BA}" type="slidenum">
              <a:rPr kumimoji="1" lang="ja-JP" altLang="en-US" smtClean="0"/>
              <a:t>‹#›</a:t>
            </a:fld>
            <a:endParaRPr kumimoji="1" lang="ja-JP" altLang="en-US"/>
          </a:p>
        </p:txBody>
      </p:sp>
    </p:spTree>
    <p:extLst>
      <p:ext uri="{BB962C8B-B14F-4D97-AF65-F5344CB8AC3E}">
        <p14:creationId xmlns:p14="http://schemas.microsoft.com/office/powerpoint/2010/main" val="2307335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7E4B4A-C424-46CE-A78F-7B669A67AB8D}" type="datetimeFigureOut">
              <a:rPr kumimoji="1" lang="ja-JP" altLang="en-US" smtClean="0"/>
              <a:t>2023/6/28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4BD8C3-3E6C-44A5-A99E-2DC461B402BA}" type="slidenum">
              <a:rPr kumimoji="1" lang="ja-JP" altLang="en-US" smtClean="0"/>
              <a:t>‹#›</a:t>
            </a:fld>
            <a:endParaRPr kumimoji="1" lang="ja-JP" altLang="en-US"/>
          </a:p>
        </p:txBody>
      </p:sp>
    </p:spTree>
    <p:extLst>
      <p:ext uri="{BB962C8B-B14F-4D97-AF65-F5344CB8AC3E}">
        <p14:creationId xmlns:p14="http://schemas.microsoft.com/office/powerpoint/2010/main" val="214813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7E4B4A-C424-46CE-A78F-7B669A67AB8D}" type="datetimeFigureOut">
              <a:rPr kumimoji="1" lang="ja-JP" altLang="en-US" smtClean="0"/>
              <a:t>2023/6/28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4BD8C3-3E6C-44A5-A99E-2DC461B402BA}" type="slidenum">
              <a:rPr kumimoji="1" lang="ja-JP" altLang="en-US" smtClean="0"/>
              <a:t>‹#›</a:t>
            </a:fld>
            <a:endParaRPr kumimoji="1" lang="ja-JP" altLang="en-US"/>
          </a:p>
        </p:txBody>
      </p:sp>
    </p:spTree>
    <p:extLst>
      <p:ext uri="{BB962C8B-B14F-4D97-AF65-F5344CB8AC3E}">
        <p14:creationId xmlns:p14="http://schemas.microsoft.com/office/powerpoint/2010/main" val="4107240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7E4B4A-C424-46CE-A78F-7B669A67AB8D}" type="datetimeFigureOut">
              <a:rPr kumimoji="1" lang="ja-JP" altLang="en-US" smtClean="0"/>
              <a:t>2023/6/28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4BD8C3-3E6C-44A5-A99E-2DC461B402BA}" type="slidenum">
              <a:rPr kumimoji="1" lang="ja-JP" altLang="en-US" smtClean="0"/>
              <a:t>‹#›</a:t>
            </a:fld>
            <a:endParaRPr kumimoji="1" lang="ja-JP" altLang="en-US"/>
          </a:p>
        </p:txBody>
      </p:sp>
    </p:spTree>
    <p:extLst>
      <p:ext uri="{BB962C8B-B14F-4D97-AF65-F5344CB8AC3E}">
        <p14:creationId xmlns:p14="http://schemas.microsoft.com/office/powerpoint/2010/main" val="1836100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17E4B4A-C424-46CE-A78F-7B669A67AB8D}" type="datetimeFigureOut">
              <a:rPr kumimoji="1" lang="ja-JP" altLang="en-US" smtClean="0"/>
              <a:t>2023/6/28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4BD8C3-3E6C-44A5-A99E-2DC461B402BA}" type="slidenum">
              <a:rPr kumimoji="1" lang="ja-JP" altLang="en-US" smtClean="0"/>
              <a:t>‹#›</a:t>
            </a:fld>
            <a:endParaRPr kumimoji="1" lang="ja-JP" altLang="en-US"/>
          </a:p>
        </p:txBody>
      </p:sp>
    </p:spTree>
    <p:extLst>
      <p:ext uri="{BB962C8B-B14F-4D97-AF65-F5344CB8AC3E}">
        <p14:creationId xmlns:p14="http://schemas.microsoft.com/office/powerpoint/2010/main" val="4163820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17E4B4A-C424-46CE-A78F-7B669A67AB8D}" type="datetimeFigureOut">
              <a:rPr kumimoji="1" lang="ja-JP" altLang="en-US" smtClean="0"/>
              <a:t>2023/6/28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4BD8C3-3E6C-44A5-A99E-2DC461B402BA}" type="slidenum">
              <a:rPr kumimoji="1" lang="ja-JP" altLang="en-US" smtClean="0"/>
              <a:t>‹#›</a:t>
            </a:fld>
            <a:endParaRPr kumimoji="1" lang="ja-JP" altLang="en-US"/>
          </a:p>
        </p:txBody>
      </p:sp>
    </p:spTree>
    <p:extLst>
      <p:ext uri="{BB962C8B-B14F-4D97-AF65-F5344CB8AC3E}">
        <p14:creationId xmlns:p14="http://schemas.microsoft.com/office/powerpoint/2010/main" val="2217797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17E4B4A-C424-46CE-A78F-7B669A67AB8D}" type="datetimeFigureOut">
              <a:rPr kumimoji="1" lang="ja-JP" altLang="en-US" smtClean="0"/>
              <a:t>2023/6/28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44BD8C3-3E6C-44A5-A99E-2DC461B402BA}" type="slidenum">
              <a:rPr kumimoji="1" lang="ja-JP" altLang="en-US" smtClean="0"/>
              <a:t>‹#›</a:t>
            </a:fld>
            <a:endParaRPr kumimoji="1" lang="ja-JP" altLang="en-US"/>
          </a:p>
        </p:txBody>
      </p:sp>
    </p:spTree>
    <p:extLst>
      <p:ext uri="{BB962C8B-B14F-4D97-AF65-F5344CB8AC3E}">
        <p14:creationId xmlns:p14="http://schemas.microsoft.com/office/powerpoint/2010/main" val="901534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17E4B4A-C424-46CE-A78F-7B669A67AB8D}" type="datetimeFigureOut">
              <a:rPr kumimoji="1" lang="ja-JP" altLang="en-US" smtClean="0"/>
              <a:t>2023/6/28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44BD8C3-3E6C-44A5-A99E-2DC461B402BA}" type="slidenum">
              <a:rPr kumimoji="1" lang="ja-JP" altLang="en-US" smtClean="0"/>
              <a:t>‹#›</a:t>
            </a:fld>
            <a:endParaRPr kumimoji="1" lang="ja-JP" altLang="en-US"/>
          </a:p>
        </p:txBody>
      </p:sp>
    </p:spTree>
    <p:extLst>
      <p:ext uri="{BB962C8B-B14F-4D97-AF65-F5344CB8AC3E}">
        <p14:creationId xmlns:p14="http://schemas.microsoft.com/office/powerpoint/2010/main" val="1280875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7E4B4A-C424-46CE-A78F-7B669A67AB8D}" type="datetimeFigureOut">
              <a:rPr kumimoji="1" lang="ja-JP" altLang="en-US" smtClean="0"/>
              <a:t>2023/6/28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44BD8C3-3E6C-44A5-A99E-2DC461B402BA}" type="slidenum">
              <a:rPr kumimoji="1" lang="ja-JP" altLang="en-US" smtClean="0"/>
              <a:t>‹#›</a:t>
            </a:fld>
            <a:endParaRPr kumimoji="1" lang="ja-JP" altLang="en-US"/>
          </a:p>
        </p:txBody>
      </p:sp>
    </p:spTree>
    <p:extLst>
      <p:ext uri="{BB962C8B-B14F-4D97-AF65-F5344CB8AC3E}">
        <p14:creationId xmlns:p14="http://schemas.microsoft.com/office/powerpoint/2010/main" val="32573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17E4B4A-C424-46CE-A78F-7B669A67AB8D}" type="datetimeFigureOut">
              <a:rPr kumimoji="1" lang="ja-JP" altLang="en-US" smtClean="0"/>
              <a:t>2023/6/28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4BD8C3-3E6C-44A5-A99E-2DC461B402BA}" type="slidenum">
              <a:rPr kumimoji="1" lang="ja-JP" altLang="en-US" smtClean="0"/>
              <a:t>‹#›</a:t>
            </a:fld>
            <a:endParaRPr kumimoji="1" lang="ja-JP" altLang="en-US"/>
          </a:p>
        </p:txBody>
      </p:sp>
    </p:spTree>
    <p:extLst>
      <p:ext uri="{BB962C8B-B14F-4D97-AF65-F5344CB8AC3E}">
        <p14:creationId xmlns:p14="http://schemas.microsoft.com/office/powerpoint/2010/main" val="78882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17E4B4A-C424-46CE-A78F-7B669A67AB8D}" type="datetimeFigureOut">
              <a:rPr kumimoji="1" lang="ja-JP" altLang="en-US" smtClean="0"/>
              <a:t>2023/6/28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4BD8C3-3E6C-44A5-A99E-2DC461B402BA}" type="slidenum">
              <a:rPr kumimoji="1" lang="ja-JP" altLang="en-US" smtClean="0"/>
              <a:t>‹#›</a:t>
            </a:fld>
            <a:endParaRPr kumimoji="1" lang="ja-JP" altLang="en-US"/>
          </a:p>
        </p:txBody>
      </p:sp>
    </p:spTree>
    <p:extLst>
      <p:ext uri="{BB962C8B-B14F-4D97-AF65-F5344CB8AC3E}">
        <p14:creationId xmlns:p14="http://schemas.microsoft.com/office/powerpoint/2010/main" val="3825146313"/>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17E4B4A-C424-46CE-A78F-7B669A67AB8D}" type="datetimeFigureOut">
              <a:rPr kumimoji="1" lang="ja-JP" altLang="en-US" smtClean="0"/>
              <a:t>2023/6/28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44BD8C3-3E6C-44A5-A99E-2DC461B402BA}" type="slidenum">
              <a:rPr kumimoji="1" lang="ja-JP" altLang="en-US" smtClean="0"/>
              <a:t>‹#›</a:t>
            </a:fld>
            <a:endParaRPr kumimoji="1" lang="ja-JP" altLang="en-US"/>
          </a:p>
        </p:txBody>
      </p:sp>
    </p:spTree>
    <p:extLst>
      <p:ext uri="{BB962C8B-B14F-4D97-AF65-F5344CB8AC3E}">
        <p14:creationId xmlns:p14="http://schemas.microsoft.com/office/powerpoint/2010/main" val="40234908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8" Type="http://schemas.openxmlformats.org/officeDocument/2006/relationships/image" Target="../media/image4.png" />
  <Relationship Id="rId13" Type="http://schemas.openxmlformats.org/officeDocument/2006/relationships/hyperlink" Target="https://www.pref.osaka.lg.jp/chiikifukushi/corona_jitsugi/index.html" TargetMode="External" />
  <Relationship Id="rId3" Type="http://schemas.openxmlformats.org/officeDocument/2006/relationships/hyperlink" Target="https://www.pref.osaka.lg.jp/chiikifukushi/coronahelpine_for_sw/index.html" TargetMode="External" />
  <Relationship Id="rId7" Type="http://schemas.microsoft.com/office/2007/relationships/hdphoto" Target="../media/hdphoto1.wdp" />
  <Relationship Id="rId12" Type="http://schemas.openxmlformats.org/officeDocument/2006/relationships/image" Target="../media/image8.png" />
  <Relationship Id="rId2" Type="http://schemas.openxmlformats.org/officeDocument/2006/relationships/notesSlide" Target="../notesSlides/notesSlide1.xml" />
  <Relationship Id="rId1" Type="http://schemas.openxmlformats.org/officeDocument/2006/relationships/slideLayout" Target="../slideLayouts/slideLayout1.xml" />
  <Relationship Id="rId6" Type="http://schemas.openxmlformats.org/officeDocument/2006/relationships/image" Target="../media/image3.png" />
  <Relationship Id="rId11" Type="http://schemas.openxmlformats.org/officeDocument/2006/relationships/image" Target="../media/image7.png" />
  <Relationship Id="rId5" Type="http://schemas.openxmlformats.org/officeDocument/2006/relationships/image" Target="../media/image2.png" />
  <Relationship Id="rId10" Type="http://schemas.openxmlformats.org/officeDocument/2006/relationships/image" Target="../media/image6.png" />
  <Relationship Id="rId4" Type="http://schemas.openxmlformats.org/officeDocument/2006/relationships/image" Target="../media/image1.png" />
  <Relationship Id="rId9" Type="http://schemas.openxmlformats.org/officeDocument/2006/relationships/image" Target="../media/image5.png" />
  <Relationship Id="rId14" Type="http://schemas.openxmlformats.org/officeDocument/2006/relationships/image" Target="../media/image9.png"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正方形/長方形 42"/>
          <p:cNvSpPr/>
          <p:nvPr/>
        </p:nvSpPr>
        <p:spPr>
          <a:xfrm>
            <a:off x="1197921" y="1655387"/>
            <a:ext cx="5945829" cy="186830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nSpc>
                <a:spcPts val="1600"/>
              </a:lnSpc>
            </a:pPr>
            <a:r>
              <a:rPr kumimoji="1" lang="ja-JP" altLang="en-US" sz="1050" dirty="0">
                <a:latin typeface="Meiryo UI" panose="020B0604030504040204" pitchFamily="50" charset="-128"/>
                <a:ea typeface="Meiryo UI" panose="020B0604030504040204" pitchFamily="50" charset="-128"/>
              </a:rPr>
              <a:t>　・対象：大阪府内の入所系・居住系の社会福祉施設等に勤務する職員</a:t>
            </a:r>
            <a:endParaRPr kumimoji="1" lang="en-US" altLang="ja-JP" sz="1050" dirty="0">
              <a:latin typeface="Meiryo UI" panose="020B0604030504040204" pitchFamily="50" charset="-128"/>
              <a:ea typeface="Meiryo UI" panose="020B0604030504040204" pitchFamily="50" charset="-128"/>
            </a:endParaRPr>
          </a:p>
          <a:p>
            <a:pPr>
              <a:lnSpc>
                <a:spcPts val="1600"/>
              </a:lnSpc>
            </a:pPr>
            <a:r>
              <a:rPr kumimoji="1" lang="ja-JP" altLang="en-US" sz="1050" dirty="0">
                <a:latin typeface="Meiryo UI" panose="020B0604030504040204" pitchFamily="50" charset="-128"/>
                <a:ea typeface="Meiryo UI" panose="020B0604030504040204" pitchFamily="50" charset="-128"/>
              </a:rPr>
              <a:t>　・日時：①９</a:t>
            </a:r>
            <a:r>
              <a:rPr kumimoji="1" lang="en-US" altLang="ja-JP" sz="1050" dirty="0">
                <a:latin typeface="Meiryo UI" panose="020B0604030504040204" pitchFamily="50" charset="-128"/>
                <a:ea typeface="Meiryo UI" panose="020B0604030504040204" pitchFamily="50" charset="-128"/>
              </a:rPr>
              <a:t>/11(</a:t>
            </a:r>
            <a:r>
              <a:rPr kumimoji="1" lang="ja-JP" altLang="en-US" sz="1050" dirty="0">
                <a:latin typeface="Meiryo UI" panose="020B0604030504040204" pitchFamily="50" charset="-128"/>
                <a:ea typeface="Meiryo UI" panose="020B0604030504040204" pitchFamily="50" charset="-128"/>
              </a:rPr>
              <a:t>月</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午前</a:t>
            </a:r>
            <a:r>
              <a:rPr kumimoji="1" lang="en-US" altLang="ja-JP" sz="1050" dirty="0">
                <a:latin typeface="Meiryo UI" panose="020B0604030504040204" pitchFamily="50" charset="-128"/>
                <a:ea typeface="Meiryo UI" panose="020B0604030504040204" pitchFamily="50" charset="-128"/>
              </a:rPr>
              <a:t>9:00</a:t>
            </a: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12:00</a:t>
            </a:r>
          </a:p>
          <a:p>
            <a:pPr>
              <a:lnSpc>
                <a:spcPts val="1600"/>
              </a:lnSpc>
            </a:pPr>
            <a:r>
              <a:rPr kumimoji="1" lang="ja-JP" altLang="en-US" sz="1050" dirty="0">
                <a:latin typeface="Meiryo UI" panose="020B0604030504040204" pitchFamily="50" charset="-128"/>
                <a:ea typeface="Meiryo UI" panose="020B0604030504040204" pitchFamily="50" charset="-128"/>
              </a:rPr>
              <a:t>　　　　　　②９</a:t>
            </a:r>
            <a:r>
              <a:rPr kumimoji="1" lang="en-US" altLang="ja-JP" sz="1050" dirty="0">
                <a:latin typeface="Meiryo UI" panose="020B0604030504040204" pitchFamily="50" charset="-128"/>
                <a:ea typeface="Meiryo UI" panose="020B0604030504040204" pitchFamily="50" charset="-128"/>
              </a:rPr>
              <a:t>/11(</a:t>
            </a:r>
            <a:r>
              <a:rPr kumimoji="1" lang="ja-JP" altLang="en-US" sz="1050" dirty="0">
                <a:latin typeface="Meiryo UI" panose="020B0604030504040204" pitchFamily="50" charset="-128"/>
                <a:ea typeface="Meiryo UI" panose="020B0604030504040204" pitchFamily="50" charset="-128"/>
              </a:rPr>
              <a:t>月</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午後</a:t>
            </a:r>
            <a:r>
              <a:rPr kumimoji="1" lang="en-US" altLang="ja-JP" sz="1050" dirty="0">
                <a:latin typeface="Meiryo UI" panose="020B0604030504040204" pitchFamily="50" charset="-128"/>
                <a:ea typeface="Meiryo UI" panose="020B0604030504040204" pitchFamily="50" charset="-128"/>
              </a:rPr>
              <a:t>1:30</a:t>
            </a: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4:30</a:t>
            </a:r>
          </a:p>
          <a:p>
            <a:pPr>
              <a:lnSpc>
                <a:spcPts val="1600"/>
              </a:lnSpc>
            </a:pPr>
            <a:r>
              <a:rPr kumimoji="1" lang="ja-JP" altLang="en-US" sz="1050" dirty="0">
                <a:latin typeface="Meiryo UI" panose="020B0604030504040204" pitchFamily="50" charset="-128"/>
                <a:ea typeface="Meiryo UI" panose="020B0604030504040204" pitchFamily="50" charset="-128"/>
              </a:rPr>
              <a:t>　　　　　　③９</a:t>
            </a:r>
            <a:r>
              <a:rPr kumimoji="1" lang="en-US" altLang="ja-JP" sz="1050" dirty="0">
                <a:latin typeface="Meiryo UI" panose="020B0604030504040204" pitchFamily="50" charset="-128"/>
                <a:ea typeface="Meiryo UI" panose="020B0604030504040204" pitchFamily="50" charset="-128"/>
              </a:rPr>
              <a:t>/26 (</a:t>
            </a:r>
            <a:r>
              <a:rPr kumimoji="1" lang="ja-JP" altLang="en-US" sz="1050" dirty="0">
                <a:latin typeface="Meiryo UI" panose="020B0604030504040204" pitchFamily="50" charset="-128"/>
                <a:ea typeface="Meiryo UI" panose="020B0604030504040204" pitchFamily="50" charset="-128"/>
              </a:rPr>
              <a:t>火</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午前</a:t>
            </a:r>
            <a:r>
              <a:rPr kumimoji="1" lang="en-US" altLang="ja-JP" sz="1050" dirty="0">
                <a:latin typeface="Meiryo UI" panose="020B0604030504040204" pitchFamily="50" charset="-128"/>
                <a:ea typeface="Meiryo UI" panose="020B0604030504040204" pitchFamily="50" charset="-128"/>
              </a:rPr>
              <a:t>9:00</a:t>
            </a: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12:00</a:t>
            </a:r>
          </a:p>
          <a:p>
            <a:pPr>
              <a:lnSpc>
                <a:spcPts val="1600"/>
              </a:lnSpc>
            </a:pPr>
            <a:r>
              <a:rPr kumimoji="1" lang="ja-JP" altLang="en-US" sz="1050" dirty="0">
                <a:latin typeface="Meiryo UI" panose="020B0604030504040204" pitchFamily="50" charset="-128"/>
                <a:ea typeface="Meiryo UI" panose="020B0604030504040204" pitchFamily="50" charset="-128"/>
              </a:rPr>
              <a:t>　　　　　　④９</a:t>
            </a:r>
            <a:r>
              <a:rPr kumimoji="1" lang="en-US" altLang="ja-JP" sz="1050" dirty="0">
                <a:latin typeface="Meiryo UI" panose="020B0604030504040204" pitchFamily="50" charset="-128"/>
                <a:ea typeface="Meiryo UI" panose="020B0604030504040204" pitchFamily="50" charset="-128"/>
              </a:rPr>
              <a:t>/26 (</a:t>
            </a:r>
            <a:r>
              <a:rPr kumimoji="1" lang="ja-JP" altLang="en-US" sz="1050" dirty="0">
                <a:latin typeface="Meiryo UI" panose="020B0604030504040204" pitchFamily="50" charset="-128"/>
                <a:ea typeface="Meiryo UI" panose="020B0604030504040204" pitchFamily="50" charset="-128"/>
              </a:rPr>
              <a:t>火</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午後</a:t>
            </a:r>
            <a:r>
              <a:rPr kumimoji="1" lang="en-US" altLang="ja-JP" sz="1050" dirty="0">
                <a:latin typeface="Meiryo UI" panose="020B0604030504040204" pitchFamily="50" charset="-128"/>
                <a:ea typeface="Meiryo UI" panose="020B0604030504040204" pitchFamily="50" charset="-128"/>
              </a:rPr>
              <a:t>1:30</a:t>
            </a: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4:30</a:t>
            </a:r>
          </a:p>
          <a:p>
            <a:pPr>
              <a:lnSpc>
                <a:spcPts val="1600"/>
              </a:lnSpc>
            </a:pPr>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各回、同じ内容です。</a:t>
            </a:r>
            <a:endParaRPr kumimoji="1" lang="en-US" altLang="ja-JP" sz="1050" dirty="0">
              <a:latin typeface="Meiryo UI" panose="020B0604030504040204" pitchFamily="50" charset="-128"/>
              <a:ea typeface="Meiryo UI" panose="020B0604030504040204" pitchFamily="50" charset="-128"/>
            </a:endParaRPr>
          </a:p>
          <a:p>
            <a:pPr>
              <a:lnSpc>
                <a:spcPts val="1600"/>
              </a:lnSpc>
            </a:pPr>
            <a:r>
              <a:rPr kumimoji="1" lang="ja-JP" altLang="en-US" sz="1050" dirty="0">
                <a:latin typeface="Meiryo UI" panose="020B0604030504040204" pitchFamily="50" charset="-128"/>
                <a:ea typeface="Meiryo UI" panose="020B0604030504040204" pitchFamily="50" charset="-128"/>
              </a:rPr>
              <a:t>　・場所：ナーシングアート大阪（大阪市城東区）</a:t>
            </a:r>
            <a:endParaRPr kumimoji="1" lang="en-US" altLang="ja-JP" sz="1050" dirty="0">
              <a:latin typeface="Meiryo UI" panose="020B0604030504040204" pitchFamily="50" charset="-128"/>
              <a:ea typeface="Meiryo UI" panose="020B0604030504040204" pitchFamily="50" charset="-128"/>
            </a:endParaRPr>
          </a:p>
          <a:p>
            <a:pPr>
              <a:lnSpc>
                <a:spcPts val="1600"/>
              </a:lnSpc>
            </a:pPr>
            <a:r>
              <a:rPr kumimoji="1" lang="ja-JP" altLang="en-US" sz="1050" dirty="0">
                <a:latin typeface="Meiryo UI" panose="020B0604030504040204" pitchFamily="50" charset="-128"/>
                <a:ea typeface="Meiryo UI" panose="020B0604030504040204" pitchFamily="50" charset="-128"/>
              </a:rPr>
              <a:t>　・定員：各回</a:t>
            </a:r>
            <a:r>
              <a:rPr kumimoji="1" lang="en-US" altLang="ja-JP" sz="1050" dirty="0">
                <a:latin typeface="Meiryo UI" panose="020B0604030504040204" pitchFamily="50" charset="-128"/>
                <a:ea typeface="Meiryo UI" panose="020B0604030504040204" pitchFamily="50" charset="-128"/>
              </a:rPr>
              <a:t>75</a:t>
            </a:r>
            <a:r>
              <a:rPr kumimoji="1" lang="ja-JP" altLang="en-US" sz="1050" dirty="0">
                <a:latin typeface="Meiryo UI" panose="020B0604030504040204" pitchFamily="50" charset="-128"/>
                <a:ea typeface="Meiryo UI" panose="020B0604030504040204" pitchFamily="50" charset="-128"/>
              </a:rPr>
              <a:t>名程度　</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申込多数の場合、抽選となります。</a:t>
            </a:r>
            <a:endParaRPr kumimoji="1" lang="en-US" altLang="ja-JP" sz="1050" dirty="0">
              <a:latin typeface="Meiryo UI" panose="020B0604030504040204" pitchFamily="50" charset="-128"/>
              <a:ea typeface="Meiryo UI" panose="020B0604030504040204" pitchFamily="50" charset="-128"/>
            </a:endParaRPr>
          </a:p>
          <a:p>
            <a:pPr>
              <a:lnSpc>
                <a:spcPts val="1600"/>
              </a:lnSpc>
            </a:pPr>
            <a:r>
              <a:rPr kumimoji="1" lang="ja-JP" altLang="en-US" sz="1050" dirty="0">
                <a:latin typeface="Meiryo UI" panose="020B0604030504040204" pitchFamily="50" charset="-128"/>
                <a:ea typeface="Meiryo UI" panose="020B0604030504040204" pitchFamily="50" charset="-128"/>
              </a:rPr>
              <a:t>　・講師：感染管理認定看護師（公益社団法人　大阪府看護協会）</a:t>
            </a:r>
            <a:endParaRPr kumimoji="1" lang="en-US" altLang="ja-JP" sz="1050" dirty="0">
              <a:latin typeface="Meiryo UI" panose="020B0604030504040204" pitchFamily="50" charset="-128"/>
              <a:ea typeface="Meiryo UI" panose="020B0604030504040204" pitchFamily="50" charset="-128"/>
            </a:endParaRPr>
          </a:p>
        </p:txBody>
      </p:sp>
      <p:graphicFrame>
        <p:nvGraphicFramePr>
          <p:cNvPr id="35" name="表 34"/>
          <p:cNvGraphicFramePr>
            <a:graphicFrameLocks noGrp="1"/>
          </p:cNvGraphicFramePr>
          <p:nvPr>
            <p:extLst>
              <p:ext uri="{D42A27DB-BD31-4B8C-83A1-F6EECF244321}">
                <p14:modId xmlns:p14="http://schemas.microsoft.com/office/powerpoint/2010/main" val="1453238034"/>
              </p:ext>
            </p:extLst>
          </p:nvPr>
        </p:nvGraphicFramePr>
        <p:xfrm>
          <a:off x="454289" y="3542421"/>
          <a:ext cx="6048000" cy="2182993"/>
        </p:xfrm>
        <a:graphic>
          <a:graphicData uri="http://schemas.openxmlformats.org/drawingml/2006/table">
            <a:tbl>
              <a:tblPr firstRow="1" firstCol="1" bandRow="1">
                <a:tableStyleId>{BC89EF96-8CEA-46FF-86C4-4CE0E7609802}</a:tableStyleId>
              </a:tblPr>
              <a:tblGrid>
                <a:gridCol w="2503087">
                  <a:extLst>
                    <a:ext uri="{9D8B030D-6E8A-4147-A177-3AD203B41FA5}">
                      <a16:colId xmlns:a16="http://schemas.microsoft.com/office/drawing/2014/main" val="1688369510"/>
                    </a:ext>
                  </a:extLst>
                </a:gridCol>
                <a:gridCol w="3544913">
                  <a:extLst>
                    <a:ext uri="{9D8B030D-6E8A-4147-A177-3AD203B41FA5}">
                      <a16:colId xmlns:a16="http://schemas.microsoft.com/office/drawing/2014/main" val="329061908"/>
                    </a:ext>
                  </a:extLst>
                </a:gridCol>
              </a:tblGrid>
              <a:tr h="181015">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内容</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7266" marR="67266" marT="0" marB="0" anchor="ctr"/>
                </a:tc>
                <a:tc>
                  <a:txBody>
                    <a:bodyPr/>
                    <a:lstStyle/>
                    <a:p>
                      <a:pPr algn="ctr">
                        <a:spcAft>
                          <a:spcPts val="0"/>
                        </a:spcAft>
                      </a:pPr>
                      <a:r>
                        <a:rPr lang="ja-JP" altLang="en-US" sz="1050" b="1" kern="100" dirty="0">
                          <a:effectLst/>
                          <a:latin typeface="Meiryo UI" panose="020B0604030504040204" pitchFamily="50" charset="-128"/>
                          <a:ea typeface="Meiryo UI" panose="020B0604030504040204" pitchFamily="50" charset="-128"/>
                          <a:cs typeface="Times New Roman" panose="02020603050405020304" pitchFamily="18" charset="0"/>
                        </a:rPr>
                        <a:t>ポイント</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7266" marR="67266" marT="0" marB="0" anchor="ctr"/>
                </a:tc>
                <a:extLst>
                  <a:ext uri="{0D108BD9-81ED-4DB2-BD59-A6C34878D82A}">
                    <a16:rowId xmlns:a16="http://schemas.microsoft.com/office/drawing/2014/main" val="4194006795"/>
                  </a:ext>
                </a:extLst>
              </a:tr>
              <a:tr h="317058">
                <a:tc>
                  <a:txBody>
                    <a:bodyPr/>
                    <a:lstStyle/>
                    <a:p>
                      <a:pPr algn="just">
                        <a:spcAft>
                          <a:spcPts val="0"/>
                        </a:spcAft>
                      </a:pPr>
                      <a:r>
                        <a:rPr lang="ja-JP" altLang="en-US" sz="1050" kern="100" dirty="0">
                          <a:solidFill>
                            <a:schemeClr val="tx1"/>
                          </a:solidFill>
                          <a:effectLst/>
                          <a:latin typeface="Meiryo UI" panose="020B0604030504040204" pitchFamily="50" charset="-128"/>
                          <a:ea typeface="Meiryo UI" panose="020B0604030504040204" pitchFamily="50" charset="-128"/>
                        </a:rPr>
                        <a:t>◆</a:t>
                      </a:r>
                      <a:r>
                        <a:rPr lang="ja-JP" altLang="en-US" sz="1050" b="1" kern="100" dirty="0">
                          <a:solidFill>
                            <a:schemeClr val="tx1"/>
                          </a:solidFill>
                          <a:effectLst/>
                          <a:latin typeface="Meiryo UI" panose="020B0604030504040204" pitchFamily="50" charset="-128"/>
                          <a:ea typeface="Meiryo UI" panose="020B0604030504040204" pitchFamily="50" charset="-128"/>
                        </a:rPr>
                        <a:t>感染対策</a:t>
                      </a:r>
                      <a:r>
                        <a:rPr lang="en-US" altLang="ja-JP" sz="1050" b="1" kern="100" dirty="0">
                          <a:solidFill>
                            <a:schemeClr val="tx1"/>
                          </a:solidFill>
                          <a:effectLst/>
                          <a:latin typeface="Meiryo UI" panose="020B0604030504040204" pitchFamily="50" charset="-128"/>
                          <a:ea typeface="Meiryo UI" panose="020B0604030504040204" pitchFamily="50" charset="-128"/>
                        </a:rPr>
                        <a:t>Q</a:t>
                      </a:r>
                      <a:r>
                        <a:rPr lang="ja-JP" altLang="en-US" sz="1050" b="1" kern="100" dirty="0">
                          <a:solidFill>
                            <a:schemeClr val="tx1"/>
                          </a:solidFill>
                          <a:effectLst/>
                          <a:latin typeface="Meiryo UI" panose="020B0604030504040204" pitchFamily="50" charset="-128"/>
                          <a:ea typeface="Meiryo UI" panose="020B0604030504040204" pitchFamily="50" charset="-128"/>
                        </a:rPr>
                        <a:t>＆</a:t>
                      </a:r>
                      <a:r>
                        <a:rPr lang="en-US" altLang="ja-JP" sz="1050" b="1" kern="100" dirty="0">
                          <a:solidFill>
                            <a:schemeClr val="tx1"/>
                          </a:solidFill>
                          <a:effectLst/>
                          <a:latin typeface="Meiryo UI" panose="020B0604030504040204" pitchFamily="50" charset="-128"/>
                          <a:ea typeface="Meiryo UI" panose="020B0604030504040204" pitchFamily="50" charset="-128"/>
                        </a:rPr>
                        <a:t>A</a:t>
                      </a:r>
                    </a:p>
                  </a:txBody>
                  <a:tcPr marL="67266" marR="67266" marT="0" marB="0" anchor="ctr"/>
                </a:tc>
                <a:tc>
                  <a:txBody>
                    <a:bodyPr/>
                    <a:lstStyle/>
                    <a:p>
                      <a:pPr algn="just">
                        <a:spcAft>
                          <a:spcPts val="0"/>
                        </a:spcAft>
                      </a:pPr>
                      <a:r>
                        <a:rPr lang="en-US" altLang="ja-JP" sz="1050" b="0" kern="100" dirty="0">
                          <a:solidFill>
                            <a:schemeClr val="tx1"/>
                          </a:solidFill>
                          <a:effectLst/>
                          <a:latin typeface="Meiryo UI" panose="020B0604030504040204" pitchFamily="50" charset="-128"/>
                          <a:ea typeface="Meiryo UI" panose="020B0604030504040204" pitchFamily="50" charset="-128"/>
                        </a:rPr>
                        <a:t>Q</a:t>
                      </a:r>
                      <a:r>
                        <a:rPr lang="ja-JP" altLang="en-US" sz="1050" b="0" kern="100" dirty="0">
                          <a:solidFill>
                            <a:schemeClr val="tx1"/>
                          </a:solidFill>
                          <a:effectLst/>
                          <a:latin typeface="Meiryo UI" panose="020B0604030504040204" pitchFamily="50" charset="-128"/>
                          <a:ea typeface="Meiryo UI" panose="020B0604030504040204" pitchFamily="50" charset="-128"/>
                        </a:rPr>
                        <a:t>＆</a:t>
                      </a:r>
                      <a:r>
                        <a:rPr lang="en-US" altLang="ja-JP" sz="1050" b="0" kern="100" dirty="0">
                          <a:solidFill>
                            <a:schemeClr val="tx1"/>
                          </a:solidFill>
                          <a:effectLst/>
                          <a:latin typeface="Meiryo UI" panose="020B0604030504040204" pitchFamily="50" charset="-128"/>
                          <a:ea typeface="Meiryo UI" panose="020B0604030504040204" pitchFamily="50" charset="-128"/>
                        </a:rPr>
                        <a:t>A</a:t>
                      </a:r>
                      <a:r>
                        <a:rPr lang="ja-JP" altLang="en-US" sz="1050" b="0" kern="100" dirty="0">
                          <a:solidFill>
                            <a:schemeClr val="tx1"/>
                          </a:solidFill>
                          <a:effectLst/>
                          <a:latin typeface="Meiryo UI" panose="020B0604030504040204" pitchFamily="50" charset="-128"/>
                          <a:ea typeface="Meiryo UI" panose="020B0604030504040204" pitchFamily="50" charset="-128"/>
                        </a:rPr>
                        <a:t>を通して、間違いやすい</a:t>
                      </a:r>
                      <a:r>
                        <a:rPr lang="ja-JP" altLang="en-US" sz="105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感染対策を</a:t>
                      </a:r>
                      <a:r>
                        <a:rPr lang="ja-JP" altLang="en-US" sz="1050" b="0" kern="100" dirty="0">
                          <a:solidFill>
                            <a:schemeClr val="tx1"/>
                          </a:solidFill>
                          <a:effectLst/>
                          <a:latin typeface="Meiryo UI" panose="020B0604030504040204" pitchFamily="50" charset="-128"/>
                          <a:ea typeface="Meiryo UI" panose="020B0604030504040204" pitchFamily="50" charset="-128"/>
                        </a:rPr>
                        <a:t>確認します</a:t>
                      </a:r>
                      <a:r>
                        <a:rPr lang="ja-JP" altLang="en-US" sz="105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050" kern="100" dirty="0">
                        <a:solidFill>
                          <a:schemeClr val="tx1"/>
                        </a:solidFill>
                        <a:effectLst/>
                        <a:latin typeface="Meiryo UI" panose="020B0604030504040204" pitchFamily="50" charset="-128"/>
                        <a:ea typeface="Meiryo UI" panose="020B0604030504040204" pitchFamily="50" charset="-128"/>
                      </a:endParaRPr>
                    </a:p>
                  </a:txBody>
                  <a:tcPr marL="67266" marR="67266" marT="0" marB="0" anchor="ctr"/>
                </a:tc>
                <a:extLst>
                  <a:ext uri="{0D108BD9-81ED-4DB2-BD59-A6C34878D82A}">
                    <a16:rowId xmlns:a16="http://schemas.microsoft.com/office/drawing/2014/main" val="2038397938"/>
                  </a:ext>
                </a:extLst>
              </a:tr>
              <a:tr h="470546">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ja-JP" altLang="en-US" sz="1050" kern="100" dirty="0">
                          <a:solidFill>
                            <a:schemeClr val="tx1"/>
                          </a:solidFill>
                          <a:effectLst/>
                          <a:latin typeface="Meiryo UI" panose="020B0604030504040204" pitchFamily="50" charset="-128"/>
                          <a:ea typeface="Meiryo UI" panose="020B0604030504040204" pitchFamily="50" charset="-128"/>
                        </a:rPr>
                        <a:t>◆実技演習</a:t>
                      </a:r>
                      <a:endParaRPr lang="ja-JP" altLang="ja-JP" sz="1050"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en-US" altLang="ja-JP" sz="1050" b="0" kern="100" dirty="0">
                          <a:solidFill>
                            <a:schemeClr val="tx1"/>
                          </a:solidFill>
                          <a:effectLst/>
                          <a:latin typeface="Meiryo UI" panose="020B0604030504040204" pitchFamily="50" charset="-128"/>
                          <a:ea typeface="Meiryo UI" panose="020B0604030504040204" pitchFamily="50" charset="-128"/>
                        </a:rPr>
                        <a:t>  </a:t>
                      </a:r>
                      <a:r>
                        <a:rPr lang="ja-JP" altLang="ja-JP" sz="1050" b="0" kern="100" dirty="0">
                          <a:solidFill>
                            <a:schemeClr val="tx1"/>
                          </a:solidFill>
                          <a:effectLst/>
                          <a:latin typeface="Meiryo UI" panose="020B0604030504040204" pitchFamily="50" charset="-128"/>
                          <a:ea typeface="Meiryo UI" panose="020B0604030504040204" pitchFamily="50" charset="-128"/>
                        </a:rPr>
                        <a:t>・</a:t>
                      </a:r>
                      <a:r>
                        <a:rPr lang="ja-JP" altLang="en-US" sz="1050" b="0" kern="100" dirty="0">
                          <a:solidFill>
                            <a:schemeClr val="tx1"/>
                          </a:solidFill>
                          <a:effectLst/>
                          <a:latin typeface="Meiryo UI" panose="020B0604030504040204" pitchFamily="50" charset="-128"/>
                          <a:ea typeface="Meiryo UI" panose="020B0604030504040204" pitchFamily="50" charset="-128"/>
                        </a:rPr>
                        <a:t>手指衛生、個人防護具の着脱</a:t>
                      </a:r>
                      <a:endParaRPr lang="en-US" altLang="ja-JP" sz="1050" b="0" kern="100" dirty="0">
                        <a:solidFill>
                          <a:schemeClr val="tx1"/>
                        </a:solidFill>
                        <a:effectLst/>
                        <a:latin typeface="Meiryo UI" panose="020B0604030504040204" pitchFamily="50" charset="-128"/>
                        <a:ea typeface="Meiryo UI" panose="020B0604030504040204" pitchFamily="50" charset="-128"/>
                      </a:endParaRPr>
                    </a:p>
                  </a:txBody>
                  <a:tcPr marL="67266" marR="67266" marT="0" marB="0" anchor="ctr"/>
                </a:tc>
                <a:tc>
                  <a:txBody>
                    <a:bodyPr/>
                    <a:lstStyle/>
                    <a:p>
                      <a:pPr algn="just">
                        <a:spcAft>
                          <a:spcPts val="0"/>
                        </a:spcAft>
                      </a:pPr>
                      <a:r>
                        <a:rPr lang="ja-JP" altLang="en-US" sz="105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実技演習を通して、正しい手順や注意点を確認します。</a:t>
                      </a:r>
                      <a:endParaRPr lang="en-US" altLang="ja-JP" sz="105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7266" marR="67266" marT="0" marB="0" anchor="ctr"/>
                </a:tc>
                <a:extLst>
                  <a:ext uri="{0D108BD9-81ED-4DB2-BD59-A6C34878D82A}">
                    <a16:rowId xmlns:a16="http://schemas.microsoft.com/office/drawing/2014/main" val="1468431369"/>
                  </a:ext>
                </a:extLst>
              </a:tr>
              <a:tr h="455840">
                <a:tc>
                  <a:txBody>
                    <a:bodyPr/>
                    <a:lstStyle/>
                    <a:p>
                      <a:pPr algn="just">
                        <a:lnSpc>
                          <a:spcPts val="600"/>
                        </a:lnSpc>
                        <a:spcAft>
                          <a:spcPts val="0"/>
                        </a:spcAft>
                      </a:pPr>
                      <a:endParaRPr lang="en-US" altLang="ja-JP" sz="1050" kern="100" dirty="0">
                        <a:effectLst/>
                        <a:latin typeface="Meiryo UI" panose="020B0604030504040204" pitchFamily="50" charset="-128"/>
                        <a:ea typeface="Meiryo UI" panose="020B0604030504040204" pitchFamily="50" charset="-128"/>
                      </a:endParaRPr>
                    </a:p>
                    <a:p>
                      <a:pPr algn="just">
                        <a:spcAft>
                          <a:spcPts val="0"/>
                        </a:spcAft>
                      </a:pPr>
                      <a:r>
                        <a:rPr lang="ja-JP" altLang="en-US" sz="1050" kern="100" dirty="0">
                          <a:effectLst/>
                          <a:latin typeface="Meiryo UI" panose="020B0604030504040204" pitchFamily="50" charset="-128"/>
                          <a:ea typeface="Meiryo UI" panose="020B0604030504040204" pitchFamily="50" charset="-128"/>
                        </a:rPr>
                        <a:t>◆ロールプレイング</a:t>
                      </a:r>
                      <a:endParaRPr lang="en-US" altLang="ja-JP" sz="1050" kern="100" dirty="0">
                        <a:effectLst/>
                        <a:latin typeface="Meiryo UI" panose="020B0604030504040204" pitchFamily="50" charset="-128"/>
                        <a:ea typeface="Meiryo UI" panose="020B0604030504040204" pitchFamily="50" charset="-128"/>
                      </a:endParaRPr>
                    </a:p>
                    <a:p>
                      <a:pPr algn="just">
                        <a:spcAft>
                          <a:spcPts val="0"/>
                        </a:spcAft>
                      </a:pPr>
                      <a:r>
                        <a:rPr lang="ja-JP" altLang="en-US" sz="1050" b="0" kern="100" dirty="0">
                          <a:effectLst/>
                          <a:latin typeface="Meiryo UI" panose="020B0604030504040204" pitchFamily="50" charset="-128"/>
                          <a:ea typeface="Meiryo UI" panose="020B0604030504040204" pitchFamily="50" charset="-128"/>
                        </a:rPr>
                        <a:t>　　排泄介助等の実演</a:t>
                      </a:r>
                      <a:endParaRPr lang="ja-JP" altLang="ja-JP" sz="1050" b="0" kern="100" dirty="0">
                        <a:effectLst/>
                        <a:latin typeface="Meiryo UI" panose="020B0604030504040204" pitchFamily="50" charset="-128"/>
                        <a:ea typeface="Meiryo UI" panose="020B0604030504040204" pitchFamily="50" charset="-128"/>
                      </a:endParaRPr>
                    </a:p>
                  </a:txBody>
                  <a:tcPr marL="67266" marR="67266" marT="0" marB="0"/>
                </a:tc>
                <a:tc>
                  <a:txBody>
                    <a:bodyPr/>
                    <a:lstStyle/>
                    <a:p>
                      <a:pPr marL="133350" indent="-133350" algn="just">
                        <a:spcAft>
                          <a:spcPts val="0"/>
                        </a:spcAft>
                      </a:pPr>
                      <a:r>
                        <a:rPr lang="ja-JP" altLang="en-US" sz="1050" b="0" kern="100" baseline="0" dirty="0">
                          <a:effectLst/>
                          <a:latin typeface="Meiryo UI" panose="020B0604030504040204" pitchFamily="50" charset="-128"/>
                          <a:ea typeface="Meiryo UI" panose="020B0604030504040204" pitchFamily="50" charset="-128"/>
                          <a:cs typeface="Times New Roman" panose="02020603050405020304" pitchFamily="18" charset="0"/>
                        </a:rPr>
                        <a:t>実際の業務を想定した事例を用いて、実際の動きを</a:t>
                      </a:r>
                      <a:endParaRPr lang="en-US" altLang="ja-JP" sz="1050" b="0" kern="100" baseline="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50" b="0" kern="100" baseline="0" dirty="0">
                          <a:effectLst/>
                          <a:latin typeface="Meiryo UI" panose="020B0604030504040204" pitchFamily="50" charset="-128"/>
                          <a:ea typeface="Meiryo UI" panose="020B0604030504040204" pitchFamily="50" charset="-128"/>
                          <a:cs typeface="Times New Roman" panose="02020603050405020304" pitchFamily="18" charset="0"/>
                        </a:rPr>
                        <a:t>シミュレーションします。</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7266" marR="67266" marT="0" marB="0" anchor="ctr"/>
                </a:tc>
                <a:extLst>
                  <a:ext uri="{0D108BD9-81ED-4DB2-BD59-A6C34878D82A}">
                    <a16:rowId xmlns:a16="http://schemas.microsoft.com/office/drawing/2014/main" val="2570865764"/>
                  </a:ext>
                </a:extLst>
              </a:tr>
              <a:tr h="377371">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ja-JP" altLang="en-US" sz="1050" kern="100" dirty="0">
                          <a:effectLst/>
                          <a:latin typeface="Meiryo UI" panose="020B0604030504040204" pitchFamily="50" charset="-128"/>
                          <a:ea typeface="Meiryo UI" panose="020B0604030504040204" pitchFamily="50" charset="-128"/>
                        </a:rPr>
                        <a:t>◆</a:t>
                      </a:r>
                      <a:r>
                        <a:rPr lang="ja-JP" altLang="ja-JP" sz="1050" kern="100" dirty="0">
                          <a:effectLst/>
                          <a:latin typeface="Meiryo UI" panose="020B0604030504040204" pitchFamily="50" charset="-128"/>
                          <a:ea typeface="Meiryo UI" panose="020B0604030504040204" pitchFamily="50" charset="-128"/>
                        </a:rPr>
                        <a:t>グループワーク</a:t>
                      </a:r>
                      <a:endParaRPr lang="en-US" altLang="ja-JP" sz="1050" kern="100" dirty="0">
                        <a:effectLst/>
                        <a:latin typeface="Meiryo UI" panose="020B0604030504040204" pitchFamily="50" charset="-128"/>
                        <a:ea typeface="Meiryo UI" panose="020B0604030504040204" pitchFamily="50" charset="-128"/>
                      </a:endParaRPr>
                    </a:p>
                  </a:txBody>
                  <a:tcPr marL="67266" marR="67266" marT="72000" marB="0"/>
                </a:tc>
                <a:tc>
                  <a:txBody>
                    <a:bodyPr/>
                    <a:lstStyle/>
                    <a:p>
                      <a:pPr marL="133350" indent="-133350" algn="just">
                        <a:spcAft>
                          <a:spcPts val="0"/>
                        </a:spcAft>
                      </a:pPr>
                      <a:r>
                        <a:rPr lang="ja-JP" altLang="en-US" sz="1050" b="0" kern="100" dirty="0">
                          <a:effectLst/>
                          <a:latin typeface="Meiryo UI" panose="020B0604030504040204" pitchFamily="50" charset="-128"/>
                          <a:ea typeface="Meiryo UI" panose="020B0604030504040204" pitchFamily="50" charset="-128"/>
                          <a:cs typeface="Times New Roman" panose="02020603050405020304" pitchFamily="18" charset="0"/>
                        </a:rPr>
                        <a:t>グループワークを通じて、</a:t>
                      </a:r>
                      <a:r>
                        <a:rPr lang="ja-JP" altLang="en-US" sz="1050" b="0" kern="100" dirty="0" smtClean="0">
                          <a:effectLst/>
                          <a:latin typeface="Meiryo UI" panose="020B0604030504040204" pitchFamily="50" charset="-128"/>
                          <a:ea typeface="Meiryo UI" panose="020B0604030504040204" pitchFamily="50" charset="-128"/>
                          <a:cs typeface="Times New Roman" panose="02020603050405020304" pitchFamily="18" charset="0"/>
                        </a:rPr>
                        <a:t>感染対策</a:t>
                      </a:r>
                      <a:r>
                        <a:rPr lang="ja-JP" altLang="en-US" sz="1050" b="0" kern="100" dirty="0">
                          <a:effectLst/>
                          <a:latin typeface="Meiryo UI" panose="020B0604030504040204" pitchFamily="50" charset="-128"/>
                          <a:ea typeface="Meiryo UI" panose="020B0604030504040204" pitchFamily="50" charset="-128"/>
                          <a:cs typeface="Times New Roman" panose="02020603050405020304" pitchFamily="18" charset="0"/>
                        </a:rPr>
                        <a:t>に関する注意</a:t>
                      </a:r>
                      <a:endParaRPr lang="en-US" alt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50" b="0" kern="100" dirty="0">
                          <a:effectLst/>
                          <a:latin typeface="Meiryo UI" panose="020B0604030504040204" pitchFamily="50" charset="-128"/>
                          <a:ea typeface="Meiryo UI" panose="020B0604030504040204" pitchFamily="50" charset="-128"/>
                          <a:cs typeface="Times New Roman" panose="02020603050405020304" pitchFamily="18" charset="0"/>
                        </a:rPr>
                        <a:t>事項を確認します。</a:t>
                      </a:r>
                      <a:endParaRPr lang="ja-JP" alt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7266" marR="67266" marT="0" marB="0" anchor="ctr"/>
                </a:tc>
                <a:extLst>
                  <a:ext uri="{0D108BD9-81ED-4DB2-BD59-A6C34878D82A}">
                    <a16:rowId xmlns:a16="http://schemas.microsoft.com/office/drawing/2014/main" val="2439189428"/>
                  </a:ext>
                </a:extLst>
              </a:tr>
              <a:tr h="381163">
                <a:tc>
                  <a:txBody>
                    <a:bodyPr/>
                    <a:lstStyle/>
                    <a:p>
                      <a:pPr algn="just">
                        <a:spcAft>
                          <a:spcPts val="0"/>
                        </a:spcAft>
                      </a:pPr>
                      <a:r>
                        <a:rPr lang="ja-JP" altLang="en-US" sz="1050" b="0" kern="100" dirty="0">
                          <a:effectLst/>
                          <a:latin typeface="Meiryo UI" panose="020B0604030504040204" pitchFamily="50" charset="-128"/>
                          <a:ea typeface="Meiryo UI" panose="020B0604030504040204" pitchFamily="50" charset="-128"/>
                        </a:rPr>
                        <a:t>♦</a:t>
                      </a:r>
                      <a:r>
                        <a:rPr lang="ja-JP" altLang="en-US" sz="1050" b="1" kern="100" dirty="0">
                          <a:effectLst/>
                          <a:latin typeface="Meiryo UI" panose="020B0604030504040204" pitchFamily="50" charset="-128"/>
                          <a:ea typeface="Meiryo UI" panose="020B0604030504040204" pitchFamily="50" charset="-128"/>
                        </a:rPr>
                        <a:t>質疑応答</a:t>
                      </a:r>
                      <a:endParaRPr lang="ja-JP" sz="1050" b="1" kern="100" dirty="0">
                        <a:effectLst/>
                        <a:latin typeface="Meiryo UI" panose="020B0604030504040204" pitchFamily="50" charset="-128"/>
                        <a:ea typeface="Meiryo UI" panose="020B0604030504040204" pitchFamily="50" charset="-128"/>
                      </a:endParaRPr>
                    </a:p>
                  </a:txBody>
                  <a:tcPr marL="67266" marR="67266" marT="72000" marB="0"/>
                </a:tc>
                <a:tc>
                  <a:txBody>
                    <a:bodyPr/>
                    <a:lstStyle/>
                    <a:p>
                      <a:pPr algn="just">
                        <a:spcAft>
                          <a:spcPts val="0"/>
                        </a:spcAft>
                      </a:pPr>
                      <a:r>
                        <a:rPr lang="ja-JP" altLang="en-US" sz="1050" b="0" kern="100" dirty="0">
                          <a:effectLst/>
                          <a:latin typeface="Meiryo UI" panose="020B0604030504040204" pitchFamily="50" charset="-128"/>
                          <a:ea typeface="Meiryo UI" panose="020B0604030504040204" pitchFamily="50" charset="-128"/>
                          <a:cs typeface="Times New Roman" panose="02020603050405020304" pitchFamily="18" charset="0"/>
                        </a:rPr>
                        <a:t>日々の業務で疑問点等があれば、感染対策に詳しい看護師にぜひご質問ください。</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7266" marR="67266" marT="0" marB="0" anchor="ctr"/>
                </a:tc>
                <a:extLst>
                  <a:ext uri="{0D108BD9-81ED-4DB2-BD59-A6C34878D82A}">
                    <a16:rowId xmlns:a16="http://schemas.microsoft.com/office/drawing/2014/main" val="2145649716"/>
                  </a:ext>
                </a:extLst>
              </a:tr>
            </a:tbl>
          </a:graphicData>
        </a:graphic>
      </p:graphicFrame>
      <p:sp>
        <p:nvSpPr>
          <p:cNvPr id="27" name="楕円 26"/>
          <p:cNvSpPr/>
          <p:nvPr/>
        </p:nvSpPr>
        <p:spPr>
          <a:xfrm>
            <a:off x="5247899" y="2885179"/>
            <a:ext cx="1386523" cy="477204"/>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1545" y="360631"/>
            <a:ext cx="6858000" cy="369332"/>
          </a:xfrm>
          <a:prstGeom prst="rect">
            <a:avLst/>
          </a:prstGeom>
          <a:solidFill>
            <a:srgbClr val="009900"/>
          </a:solidFill>
          <a:ln>
            <a:noFill/>
          </a:ln>
          <a:effectLst/>
        </p:spPr>
        <p:style>
          <a:lnRef idx="2">
            <a:schemeClr val="accent5">
              <a:shade val="50000"/>
            </a:schemeClr>
          </a:lnRef>
          <a:fillRef idx="1">
            <a:schemeClr val="accent5"/>
          </a:fillRef>
          <a:effectRef idx="0">
            <a:schemeClr val="accent5"/>
          </a:effectRef>
          <a:fontRef idx="minor">
            <a:schemeClr val="lt1"/>
          </a:fontRef>
        </p:style>
        <p:txBody>
          <a:bodyPr wrap="square" rtlCol="0" anchor="ctr">
            <a:spAutoFit/>
          </a:bodyPr>
          <a:lstStyle/>
          <a:p>
            <a:pPr algn="ctr"/>
            <a:r>
              <a:rPr kumimoji="1" lang="ja-JP" altLang="en-US" b="1" dirty="0">
                <a:solidFill>
                  <a:srgbClr val="FFFF66"/>
                </a:solidFill>
                <a:effectLst/>
                <a:latin typeface="Meiryo UI" panose="020B0604030504040204" pitchFamily="50" charset="-128"/>
                <a:ea typeface="Meiryo UI" panose="020B0604030504040204" pitchFamily="50" charset="-128"/>
              </a:rPr>
              <a:t>令和５年度　社会福祉施設等感染症予防重点強化事業</a:t>
            </a:r>
          </a:p>
        </p:txBody>
      </p:sp>
      <p:sp>
        <p:nvSpPr>
          <p:cNvPr id="6" name="テキスト ボックス 5"/>
          <p:cNvSpPr txBox="1"/>
          <p:nvPr/>
        </p:nvSpPr>
        <p:spPr>
          <a:xfrm>
            <a:off x="1789328" y="704388"/>
            <a:ext cx="5005137" cy="261610"/>
          </a:xfrm>
          <a:prstGeom prst="rect">
            <a:avLst/>
          </a:prstGeom>
          <a:noFill/>
        </p:spPr>
        <p:txBody>
          <a:bodyPr wrap="square" rtlCol="0">
            <a:spAutoFit/>
          </a:bodyPr>
          <a:lstStyle/>
          <a:p>
            <a:pPr algn="r"/>
            <a:r>
              <a:rPr kumimoji="1" lang="en-US" altLang="ja-JP" sz="1100" dirty="0">
                <a:latin typeface="Meiryo UI" panose="020B0604030504040204" pitchFamily="50" charset="-128"/>
                <a:ea typeface="Meiryo UI" panose="020B0604030504040204" pitchFamily="50" charset="-128"/>
              </a:rPr>
              <a:t>R5.6</a:t>
            </a:r>
            <a:r>
              <a:rPr kumimoji="1" lang="ja-JP" altLang="en-US" sz="1100" dirty="0">
                <a:latin typeface="Meiryo UI" panose="020B0604030504040204" pitchFamily="50" charset="-128"/>
                <a:ea typeface="Meiryo UI" panose="020B0604030504040204" pitchFamily="50" charset="-128"/>
              </a:rPr>
              <a:t> 大阪府福祉部地域福祉推進室地域福祉課</a:t>
            </a:r>
          </a:p>
        </p:txBody>
      </p:sp>
      <p:sp>
        <p:nvSpPr>
          <p:cNvPr id="33" name="正方形/長方形 32"/>
          <p:cNvSpPr/>
          <p:nvPr/>
        </p:nvSpPr>
        <p:spPr>
          <a:xfrm>
            <a:off x="107754" y="8342083"/>
            <a:ext cx="6894611" cy="140896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nSpc>
                <a:spcPts val="1600"/>
              </a:lnSpc>
            </a:pPr>
            <a:r>
              <a:rPr kumimoji="1" lang="ja-JP" altLang="en-US" sz="1050" dirty="0">
                <a:latin typeface="Meiryo UI" panose="020B0604030504040204" pitchFamily="50" charset="-128"/>
                <a:ea typeface="Meiryo UI" panose="020B0604030504040204" pitchFamily="50" charset="-128"/>
              </a:rPr>
              <a:t>○新型コロナウイルス感染症に関する感染予防対策の電話相談を受け付けています。</a:t>
            </a:r>
          </a:p>
          <a:p>
            <a:pPr>
              <a:lnSpc>
                <a:spcPts val="1600"/>
              </a:lnSpc>
            </a:pPr>
            <a:r>
              <a:rPr kumimoji="1" lang="ja-JP" altLang="en-US" sz="900" dirty="0">
                <a:latin typeface="Meiryo UI" panose="020B0604030504040204" pitchFamily="50" charset="-128"/>
                <a:ea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rPr>
              <a:t>＊日常の感染予防対策などを対象とします（現に陽性者が発生されているなど緊急性、切迫性のある内容は対象外となります）</a:t>
            </a:r>
            <a:endParaRPr kumimoji="1" lang="en-US" altLang="ja-JP" sz="800" dirty="0">
              <a:latin typeface="Meiryo UI" panose="020B0604030504040204" pitchFamily="50" charset="-128"/>
              <a:ea typeface="Meiryo UI" panose="020B0604030504040204" pitchFamily="50" charset="-128"/>
            </a:endParaRPr>
          </a:p>
          <a:p>
            <a:pPr>
              <a:lnSpc>
                <a:spcPts val="1600"/>
              </a:lnSpc>
            </a:pPr>
            <a:r>
              <a:rPr kumimoji="1" lang="ja-JP" altLang="en-US" sz="1050" dirty="0">
                <a:latin typeface="Meiryo UI" panose="020B0604030504040204" pitchFamily="50" charset="-128"/>
                <a:ea typeface="Meiryo UI" panose="020B0604030504040204" pitchFamily="50" charset="-128"/>
              </a:rPr>
              <a:t>○申込フォームに相談内容を申込（登録）いただき、後日、看護協会からお電話します。</a:t>
            </a:r>
            <a:endParaRPr kumimoji="1" lang="en-US" altLang="ja-JP" sz="1050" dirty="0">
              <a:latin typeface="Meiryo UI" panose="020B0604030504040204" pitchFamily="50" charset="-128"/>
              <a:ea typeface="Meiryo UI" panose="020B0604030504040204" pitchFamily="50" charset="-128"/>
            </a:endParaRPr>
          </a:p>
          <a:p>
            <a:pPr>
              <a:lnSpc>
                <a:spcPts val="1600"/>
              </a:lnSpc>
            </a:pPr>
            <a:r>
              <a:rPr kumimoji="1" lang="ja-JP" altLang="en-US" sz="105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　</a:t>
            </a:r>
            <a:r>
              <a:rPr kumimoji="1" lang="is-IS" altLang="ja-JP" sz="1100" dirty="0">
                <a:latin typeface="Meiryo UI" panose="020B0604030504040204" pitchFamily="50" charset="-128"/>
                <a:ea typeface="Meiryo UI" panose="020B0604030504040204" pitchFamily="50" charset="-128"/>
                <a:hlinkClick r:id="rId3"/>
              </a:rPr>
              <a:t>https://</a:t>
            </a:r>
            <a:r>
              <a:rPr kumimoji="1" lang="is-IS" altLang="ja-JP" sz="1100" dirty="0" smtClean="0">
                <a:latin typeface="Meiryo UI" panose="020B0604030504040204" pitchFamily="50" charset="-128"/>
                <a:ea typeface="Meiryo UI" panose="020B0604030504040204" pitchFamily="50" charset="-128"/>
                <a:hlinkClick r:id="rId3"/>
              </a:rPr>
              <a:t>www.pref.osaka.lg.jp/chiikifukushi/coronahelpine_for_sw/index.html</a:t>
            </a:r>
            <a:endParaRPr kumimoji="1" lang="is-IS" altLang="ja-JP" sz="1100" dirty="0" smtClean="0">
              <a:latin typeface="Meiryo UI" panose="020B0604030504040204" pitchFamily="50" charset="-128"/>
              <a:ea typeface="Meiryo UI" panose="020B0604030504040204" pitchFamily="50" charset="-128"/>
            </a:endParaRPr>
          </a:p>
          <a:p>
            <a:pPr>
              <a:lnSpc>
                <a:spcPts val="1600"/>
              </a:lnSpc>
            </a:pPr>
            <a:r>
              <a:rPr kumimoji="1" lang="ja-JP" altLang="en-US" sz="1100" dirty="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受付期間：令和５年９月</a:t>
            </a:r>
            <a:r>
              <a:rPr kumimoji="1" lang="en-US" altLang="ja-JP" sz="1050" dirty="0">
                <a:latin typeface="Meiryo UI" panose="020B0604030504040204" pitchFamily="50" charset="-128"/>
                <a:ea typeface="Meiryo UI" panose="020B0604030504040204" pitchFamily="50" charset="-128"/>
              </a:rPr>
              <a:t>29</a:t>
            </a:r>
            <a:r>
              <a:rPr kumimoji="1" lang="ja-JP" altLang="en-US" sz="1050" dirty="0">
                <a:latin typeface="Meiryo UI" panose="020B0604030504040204" pitchFamily="50" charset="-128"/>
                <a:ea typeface="Meiryo UI" panose="020B0604030504040204" pitchFamily="50" charset="-128"/>
              </a:rPr>
              <a:t>日（金曜日）まで）</a:t>
            </a:r>
            <a:endParaRPr kumimoji="1" lang="en-US" altLang="ja-JP" sz="1200" dirty="0">
              <a:latin typeface="Meiryo UI" panose="020B0604030504040204" pitchFamily="50" charset="-128"/>
              <a:ea typeface="Meiryo UI" panose="020B0604030504040204" pitchFamily="50" charset="-128"/>
            </a:endParaRPr>
          </a:p>
          <a:p>
            <a:pPr>
              <a:lnSpc>
                <a:spcPct val="150000"/>
              </a:lnSpc>
            </a:pPr>
            <a:r>
              <a:rPr kumimoji="1" lang="ja-JP" altLang="en-US" sz="1050" dirty="0">
                <a:latin typeface="Meiryo UI" panose="020B0604030504040204" pitchFamily="50" charset="-128"/>
                <a:ea typeface="Meiryo UI" panose="020B0604030504040204" pitchFamily="50" charset="-128"/>
              </a:rPr>
              <a:t>　</a:t>
            </a:r>
            <a:endParaRPr kumimoji="1" lang="ja-JP" altLang="en-US" sz="1050" dirty="0"/>
          </a:p>
        </p:txBody>
      </p:sp>
      <p:sp>
        <p:nvSpPr>
          <p:cNvPr id="22" name="正方形/長方形 21"/>
          <p:cNvSpPr/>
          <p:nvPr/>
        </p:nvSpPr>
        <p:spPr>
          <a:xfrm>
            <a:off x="107754" y="1005288"/>
            <a:ext cx="6660000" cy="6964862"/>
          </a:xfrm>
          <a:prstGeom prst="rect">
            <a:avLst/>
          </a:prstGeom>
          <a:noFill/>
          <a:ln w="34925" cmpd="dbl">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六角形 22"/>
          <p:cNvSpPr/>
          <p:nvPr/>
        </p:nvSpPr>
        <p:spPr>
          <a:xfrm>
            <a:off x="127728" y="885240"/>
            <a:ext cx="1944000" cy="252000"/>
          </a:xfrm>
          <a:prstGeom prst="hexagon">
            <a:avLst>
              <a:gd name="adj" fmla="val 60423"/>
              <a:gd name="vf" fmla="val 115470"/>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lstStyle/>
          <a:p>
            <a:r>
              <a:rPr kumimoji="1" lang="ja-JP" altLang="en-US" sz="1400" b="1" dirty="0">
                <a:solidFill>
                  <a:srgbClr val="FFFF66"/>
                </a:solidFill>
                <a:latin typeface="Meiryo UI" panose="020B0604030504040204" pitchFamily="50" charset="-128"/>
                <a:ea typeface="Meiryo UI" panose="020B0604030504040204" pitchFamily="50" charset="-128"/>
              </a:rPr>
              <a:t>➣実技研修</a:t>
            </a:r>
          </a:p>
        </p:txBody>
      </p:sp>
      <p:sp>
        <p:nvSpPr>
          <p:cNvPr id="29" name="正方形/長方形 28"/>
          <p:cNvSpPr/>
          <p:nvPr/>
        </p:nvSpPr>
        <p:spPr>
          <a:xfrm>
            <a:off x="127728" y="1428303"/>
            <a:ext cx="6533664" cy="49682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○手指衛生や個人</a:t>
            </a:r>
            <a:r>
              <a:rPr kumimoji="1" lang="ja-JP" altLang="en-US" sz="1400" dirty="0">
                <a:solidFill>
                  <a:schemeClr val="tx1"/>
                </a:solidFill>
                <a:latin typeface="Meiryo UI" panose="020B0604030504040204" pitchFamily="50" charset="-128"/>
                <a:ea typeface="Meiryo UI" panose="020B0604030504040204" pitchFamily="50" charset="-128"/>
              </a:rPr>
              <a:t>防護具の着脱</a:t>
            </a:r>
            <a:r>
              <a:rPr kumimoji="1" lang="ja-JP" altLang="en-US" sz="1400" dirty="0" smtClean="0">
                <a:solidFill>
                  <a:schemeClr val="tx1"/>
                </a:solidFill>
                <a:latin typeface="Meiryo UI" panose="020B0604030504040204" pitchFamily="50" charset="-128"/>
                <a:ea typeface="Meiryo UI" panose="020B0604030504040204" pitchFamily="50" charset="-128"/>
              </a:rPr>
              <a:t>手順などの感染対策を</a:t>
            </a:r>
            <a:r>
              <a:rPr kumimoji="1" lang="ja-JP" altLang="en-US" sz="1400" dirty="0">
                <a:solidFill>
                  <a:schemeClr val="tx1"/>
                </a:solidFill>
                <a:latin typeface="Meiryo UI" panose="020B0604030504040204" pitchFamily="50" charset="-128"/>
                <a:ea typeface="Meiryo UI" panose="020B0604030504040204" pitchFamily="50" charset="-128"/>
              </a:rPr>
              <a:t>確認できる機会です！</a:t>
            </a:r>
            <a:r>
              <a:rPr kumimoji="1" lang="ja-JP" altLang="en-US" sz="1400" dirty="0">
                <a:latin typeface="Meiryo UI" panose="020B0604030504040204" pitchFamily="50" charset="-128"/>
                <a:ea typeface="Meiryo UI" panose="020B0604030504040204" pitchFamily="50" charset="-128"/>
              </a:rPr>
              <a:t>　　</a:t>
            </a:r>
            <a:endParaRPr kumimoji="1" lang="en-US" altLang="ja-JP" sz="1400" dirty="0">
              <a:latin typeface="Meiryo UI" panose="020B0604030504040204" pitchFamily="50" charset="-128"/>
              <a:ea typeface="Meiryo UI" panose="020B0604030504040204" pitchFamily="50" charset="-128"/>
            </a:endParaRPr>
          </a:p>
        </p:txBody>
      </p:sp>
      <p:sp>
        <p:nvSpPr>
          <p:cNvPr id="38" name="楕円 37"/>
          <p:cNvSpPr>
            <a:spLocks/>
          </p:cNvSpPr>
          <p:nvPr/>
        </p:nvSpPr>
        <p:spPr>
          <a:xfrm>
            <a:off x="285565" y="6064425"/>
            <a:ext cx="1584000" cy="792000"/>
          </a:xfrm>
          <a:prstGeom prst="ellipse">
            <a:avLst/>
          </a:prstGeom>
          <a:solidFill>
            <a:schemeClr val="accent2">
              <a:lumMod val="60000"/>
              <a:lumOff val="40000"/>
              <a:alpha val="9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000" spc="-80" dirty="0">
                <a:solidFill>
                  <a:schemeClr val="tx1"/>
                </a:solidFill>
                <a:latin typeface="Meiryo UI" panose="020B0604030504040204" pitchFamily="50" charset="-128"/>
                <a:ea typeface="Meiryo UI" panose="020B0604030504040204" pitchFamily="50" charset="-128"/>
              </a:rPr>
              <a:t>新型コロナウイルス感染症以外の感染対策にも役立つ！</a:t>
            </a:r>
            <a:endParaRPr lang="en-US" altLang="ja-JP" sz="1000" spc="-80" dirty="0">
              <a:solidFill>
                <a:schemeClr val="tx1"/>
              </a:solidFill>
              <a:latin typeface="Meiryo UI" panose="020B0604030504040204" pitchFamily="50" charset="-128"/>
              <a:ea typeface="Meiryo UI" panose="020B0604030504040204" pitchFamily="50" charset="-128"/>
            </a:endParaRPr>
          </a:p>
        </p:txBody>
      </p:sp>
      <p:sp>
        <p:nvSpPr>
          <p:cNvPr id="39" name="楕円 38"/>
          <p:cNvSpPr>
            <a:spLocks/>
          </p:cNvSpPr>
          <p:nvPr/>
        </p:nvSpPr>
        <p:spPr>
          <a:xfrm>
            <a:off x="1929896" y="6064679"/>
            <a:ext cx="1584000" cy="792000"/>
          </a:xfrm>
          <a:prstGeom prst="ellipse">
            <a:avLst/>
          </a:prstGeom>
          <a:solidFill>
            <a:schemeClr val="accent2">
              <a:lumMod val="60000"/>
              <a:lumOff val="40000"/>
              <a:alpha val="9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000" dirty="0">
                <a:solidFill>
                  <a:schemeClr val="tx1"/>
                </a:solidFill>
                <a:latin typeface="Meiryo UI" panose="020B0604030504040204" pitchFamily="50" charset="-128"/>
                <a:ea typeface="Meiryo UI" panose="020B0604030504040204" pitchFamily="50" charset="-128"/>
              </a:rPr>
              <a:t>既に手順や考え方を知っている方も、再確認できる機会になる！</a:t>
            </a:r>
          </a:p>
        </p:txBody>
      </p:sp>
      <p:sp>
        <p:nvSpPr>
          <p:cNvPr id="40" name="楕円 39"/>
          <p:cNvSpPr>
            <a:spLocks/>
          </p:cNvSpPr>
          <p:nvPr/>
        </p:nvSpPr>
        <p:spPr>
          <a:xfrm>
            <a:off x="5104558" y="6062312"/>
            <a:ext cx="1620000" cy="792000"/>
          </a:xfrm>
          <a:prstGeom prst="ellipse">
            <a:avLst/>
          </a:prstGeom>
          <a:solidFill>
            <a:schemeClr val="accent2">
              <a:lumMod val="60000"/>
              <a:lumOff val="40000"/>
              <a:alpha val="9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000" spc="-80" dirty="0">
                <a:solidFill>
                  <a:schemeClr val="tx1"/>
                </a:solidFill>
                <a:latin typeface="Meiryo UI" panose="020B0604030504040204" pitchFamily="50" charset="-128"/>
                <a:ea typeface="Meiryo UI" panose="020B0604030504040204" pitchFamily="50" charset="-128"/>
              </a:rPr>
              <a:t>実際の業務を想定した事例を用いるので、イメージしやすい！</a:t>
            </a:r>
          </a:p>
        </p:txBody>
      </p:sp>
      <p:sp>
        <p:nvSpPr>
          <p:cNvPr id="41" name="楕円 40"/>
          <p:cNvSpPr>
            <a:spLocks/>
          </p:cNvSpPr>
          <p:nvPr/>
        </p:nvSpPr>
        <p:spPr>
          <a:xfrm>
            <a:off x="3567945" y="6050484"/>
            <a:ext cx="1440000" cy="792000"/>
          </a:xfrm>
          <a:prstGeom prst="ellipse">
            <a:avLst/>
          </a:prstGeom>
          <a:solidFill>
            <a:schemeClr val="accent2">
              <a:lumMod val="60000"/>
              <a:lumOff val="40000"/>
              <a:alpha val="9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000" spc="-80" dirty="0">
                <a:solidFill>
                  <a:schemeClr val="tx1"/>
                </a:solidFill>
                <a:latin typeface="Meiryo UI" panose="020B0604030504040204" pitchFamily="50" charset="-128"/>
                <a:ea typeface="Meiryo UI" panose="020B0604030504040204" pitchFamily="50" charset="-128"/>
              </a:rPr>
              <a:t>グループワーク通じて、他施設と情報交換ができる！</a:t>
            </a:r>
          </a:p>
        </p:txBody>
      </p:sp>
      <p:sp>
        <p:nvSpPr>
          <p:cNvPr id="30" name="正方形/長方形 29"/>
          <p:cNvSpPr/>
          <p:nvPr/>
        </p:nvSpPr>
        <p:spPr>
          <a:xfrm>
            <a:off x="356052" y="6862618"/>
            <a:ext cx="4203602" cy="12013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nSpc>
                <a:spcPts val="16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問い合わせ</a:t>
            </a:r>
            <a:r>
              <a:rPr kumimoji="1" lang="en-US" altLang="ja-JP" sz="1200" dirty="0">
                <a:solidFill>
                  <a:schemeClr val="tx1"/>
                </a:solidFill>
                <a:latin typeface="Meiryo UI" panose="020B0604030504040204" pitchFamily="50" charset="-128"/>
                <a:ea typeface="Meiryo UI" panose="020B0604030504040204" pitchFamily="50" charset="-128"/>
              </a:rPr>
              <a:t>】</a:t>
            </a:r>
          </a:p>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rPr>
              <a:t>大阪府　福祉部　地域福祉推進室</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rPr>
              <a:t>地域福祉課　施策推進グループ</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kumimoji="1" lang="en-US" altLang="ja-JP" sz="1200" dirty="0">
                <a:solidFill>
                  <a:schemeClr val="tx1"/>
                </a:solidFill>
                <a:latin typeface="Meiryo UI" panose="020B0604030504040204" pitchFamily="50" charset="-128"/>
                <a:ea typeface="Meiryo UI" panose="020B0604030504040204" pitchFamily="50" charset="-128"/>
              </a:rPr>
              <a:t>TEL</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06-6944-7602</a:t>
            </a:r>
          </a:p>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rPr>
              <a:t>Ｅ</a:t>
            </a:r>
            <a:r>
              <a:rPr kumimoji="1" lang="en-US" altLang="ja-JP" sz="1200" dirty="0">
                <a:solidFill>
                  <a:schemeClr val="tx1"/>
                </a:solidFill>
                <a:latin typeface="Meiryo UI" panose="020B0604030504040204" pitchFamily="50" charset="-128"/>
                <a:ea typeface="Meiryo UI" panose="020B0604030504040204" pitchFamily="50" charset="-128"/>
              </a:rPr>
              <a:t>‐mail chiikifukushi-g04@gbox.pref.osaka.lg.jp</a:t>
            </a:r>
          </a:p>
        </p:txBody>
      </p:sp>
      <p:sp>
        <p:nvSpPr>
          <p:cNvPr id="42" name="角丸四角形 41"/>
          <p:cNvSpPr/>
          <p:nvPr/>
        </p:nvSpPr>
        <p:spPr>
          <a:xfrm>
            <a:off x="3689061" y="1137453"/>
            <a:ext cx="2830994" cy="245131"/>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参加者</a:t>
            </a:r>
            <a:r>
              <a:rPr kumimoji="1" lang="ja-JP" altLang="en-US" sz="1200" b="1" dirty="0" smtClean="0">
                <a:solidFill>
                  <a:schemeClr val="bg1"/>
                </a:solidFill>
                <a:latin typeface="Meiryo UI" panose="020B0604030504040204" pitchFamily="50" charset="-128"/>
                <a:ea typeface="Meiryo UI" panose="020B0604030504040204" pitchFamily="50" charset="-128"/>
              </a:rPr>
              <a:t>募集中（</a:t>
            </a:r>
            <a:r>
              <a:rPr kumimoji="1" lang="ja-JP" altLang="en-US" sz="1200" b="1" dirty="0">
                <a:solidFill>
                  <a:schemeClr val="bg1"/>
                </a:solidFill>
                <a:latin typeface="Meiryo UI" panose="020B0604030504040204" pitchFamily="50" charset="-128"/>
                <a:ea typeface="Meiryo UI" panose="020B0604030504040204" pitchFamily="50" charset="-128"/>
              </a:rPr>
              <a:t>７</a:t>
            </a:r>
            <a:r>
              <a:rPr kumimoji="1" lang="en-US" altLang="ja-JP" sz="1200" b="1" dirty="0">
                <a:solidFill>
                  <a:schemeClr val="bg1"/>
                </a:solidFill>
                <a:latin typeface="Meiryo UI" panose="020B0604030504040204" pitchFamily="50" charset="-128"/>
                <a:ea typeface="Meiryo UI" panose="020B0604030504040204" pitchFamily="50" charset="-128"/>
              </a:rPr>
              <a:t>/28</a:t>
            </a:r>
            <a:r>
              <a:rPr kumimoji="1" lang="ja-JP" altLang="en-US" sz="1200" b="1" dirty="0">
                <a:solidFill>
                  <a:schemeClr val="bg1"/>
                </a:solidFill>
                <a:latin typeface="Meiryo UI" panose="020B0604030504040204" pitchFamily="50" charset="-128"/>
                <a:ea typeface="Meiryo UI" panose="020B0604030504040204" pitchFamily="50" charset="-128"/>
              </a:rPr>
              <a:t>まで）</a:t>
            </a:r>
          </a:p>
        </p:txBody>
      </p:sp>
      <p:pic>
        <p:nvPicPr>
          <p:cNvPr id="24" name="図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56568" y="2335349"/>
            <a:ext cx="360000" cy="837248"/>
          </a:xfrm>
          <a:prstGeom prst="rect">
            <a:avLst/>
          </a:prstGeom>
        </p:spPr>
      </p:pic>
      <p:pic>
        <p:nvPicPr>
          <p:cNvPr id="4" name="図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20000">
            <a:off x="2158554" y="4489595"/>
            <a:ext cx="733357" cy="733357"/>
          </a:xfrm>
          <a:prstGeom prst="rect">
            <a:avLst/>
          </a:prstGeom>
        </p:spPr>
      </p:pic>
      <p:pic>
        <p:nvPicPr>
          <p:cNvPr id="11" name="図 10"/>
          <p:cNvPicPr>
            <a:picLocks noChangeAspect="1"/>
          </p:cNvPicPr>
          <p:nvPr/>
        </p:nvPicPr>
        <p:blipFill>
          <a:blip r:embed="rId6">
            <a:extLst>
              <a:ext uri="{BEBA8EAE-BF5A-486C-A8C5-ECC9F3942E4B}">
                <a14:imgProps xmlns:a14="http://schemas.microsoft.com/office/drawing/2010/main">
                  <a14:imgLayer r:embed="rId7">
                    <a14:imgEffect>
                      <a14:backgroundRemoval t="4494" b="95506" l="2844" r="99052">
                        <a14:foregroundMark x1="42180" y1="17603" x2="42180" y2="37079"/>
                        <a14:foregroundMark x1="31754" y1="48315" x2="46919" y2="67416"/>
                        <a14:foregroundMark x1="41232" y1="50562" x2="35545" y2="59176"/>
                        <a14:foregroundMark x1="41232" y1="50562" x2="39336" y2="50562"/>
                        <a14:foregroundMark x1="31754" y1="79401" x2="35545" y2="88390"/>
                        <a14:foregroundMark x1="24171" y1="44569" x2="24171" y2="44569"/>
                      </a14:backgroundRemoval>
                    </a14:imgEffect>
                  </a14:imgLayer>
                </a14:imgProps>
              </a:ext>
            </a:extLst>
          </a:blip>
          <a:stretch>
            <a:fillRect/>
          </a:stretch>
        </p:blipFill>
        <p:spPr>
          <a:xfrm>
            <a:off x="5878917" y="2525254"/>
            <a:ext cx="612000" cy="774427"/>
          </a:xfrm>
          <a:prstGeom prst="rect">
            <a:avLst/>
          </a:prstGeom>
        </p:spPr>
      </p:pic>
      <p:grpSp>
        <p:nvGrpSpPr>
          <p:cNvPr id="21" name="グループ化 20"/>
          <p:cNvGrpSpPr/>
          <p:nvPr/>
        </p:nvGrpSpPr>
        <p:grpSpPr>
          <a:xfrm>
            <a:off x="-117203" y="2117592"/>
            <a:ext cx="1768800" cy="1366633"/>
            <a:chOff x="-91895" y="6221283"/>
            <a:chExt cx="1768800" cy="1366633"/>
          </a:xfrm>
        </p:grpSpPr>
        <p:pic>
          <p:nvPicPr>
            <p:cNvPr id="26" name="図 2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6749" y="6736978"/>
              <a:ext cx="722009" cy="850938"/>
            </a:xfrm>
            <a:prstGeom prst="rect">
              <a:avLst/>
            </a:prstGeom>
          </p:spPr>
        </p:pic>
        <p:sp>
          <p:nvSpPr>
            <p:cNvPr id="14" name="正方形/長方形 13"/>
            <p:cNvSpPr/>
            <p:nvPr/>
          </p:nvSpPr>
          <p:spPr>
            <a:xfrm>
              <a:off x="-91895" y="6221283"/>
              <a:ext cx="1768800" cy="58412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900" dirty="0">
                  <a:latin typeface="BIZ UDPゴシック" panose="020B0400000000000000" pitchFamily="50" charset="-128"/>
                  <a:ea typeface="BIZ UDPゴシック" panose="020B0400000000000000" pitchFamily="50" charset="-128"/>
                </a:rPr>
                <a:t>PPE</a:t>
              </a:r>
              <a:r>
                <a:rPr kumimoji="1" lang="ja-JP" altLang="en-US" sz="900" dirty="0" err="1">
                  <a:latin typeface="BIZ UDPゴシック" panose="020B0400000000000000" pitchFamily="50" charset="-128"/>
                  <a:ea typeface="BIZ UDPゴシック" panose="020B0400000000000000" pitchFamily="50" charset="-128"/>
                </a:rPr>
                <a:t>を配</a:t>
              </a:r>
              <a:r>
                <a:rPr kumimoji="1" lang="ja-JP" altLang="en-US" sz="900" dirty="0">
                  <a:latin typeface="BIZ UDPゴシック" panose="020B0400000000000000" pitchFamily="50" charset="-128"/>
                  <a:ea typeface="BIZ UDPゴシック" panose="020B0400000000000000" pitchFamily="50" charset="-128"/>
                </a:rPr>
                <a:t>付し、</a:t>
              </a:r>
              <a:endParaRPr kumimoji="1" lang="en-US" altLang="ja-JP" sz="900" dirty="0">
                <a:latin typeface="BIZ UDPゴシック" panose="020B0400000000000000" pitchFamily="50" charset="-128"/>
                <a:ea typeface="BIZ UDPゴシック" panose="020B0400000000000000" pitchFamily="50" charset="-128"/>
              </a:endParaRPr>
            </a:p>
            <a:p>
              <a:pPr algn="ctr"/>
              <a:r>
                <a:rPr kumimoji="1" lang="ja-JP" altLang="en-US" sz="900" dirty="0">
                  <a:latin typeface="BIZ UDPゴシック" panose="020B0400000000000000" pitchFamily="50" charset="-128"/>
                  <a:ea typeface="BIZ UDPゴシック" panose="020B0400000000000000" pitchFamily="50" charset="-128"/>
                </a:rPr>
                <a:t>実際に着脱の</a:t>
              </a:r>
              <a:endParaRPr kumimoji="1" lang="en-US" altLang="ja-JP" sz="900" dirty="0">
                <a:latin typeface="BIZ UDPゴシック" panose="020B0400000000000000" pitchFamily="50" charset="-128"/>
                <a:ea typeface="BIZ UDPゴシック" panose="020B0400000000000000" pitchFamily="50" charset="-128"/>
              </a:endParaRPr>
            </a:p>
            <a:p>
              <a:pPr algn="ctr"/>
              <a:r>
                <a:rPr kumimoji="1" lang="ja-JP" altLang="en-US" sz="900" dirty="0">
                  <a:latin typeface="BIZ UDPゴシック" panose="020B0400000000000000" pitchFamily="50" charset="-128"/>
                  <a:ea typeface="BIZ UDPゴシック" panose="020B0400000000000000" pitchFamily="50" charset="-128"/>
                </a:rPr>
                <a:t>練習をします！</a:t>
              </a:r>
              <a:endParaRPr kumimoji="1" lang="en-US" altLang="ja-JP" sz="900" dirty="0">
                <a:latin typeface="BIZ UDPゴシック" panose="020B0400000000000000" pitchFamily="50" charset="-128"/>
                <a:ea typeface="BIZ UDPゴシック" panose="020B0400000000000000" pitchFamily="50" charset="-128"/>
              </a:endParaRPr>
            </a:p>
          </p:txBody>
        </p:sp>
        <p:cxnSp>
          <p:nvCxnSpPr>
            <p:cNvPr id="19" name="直線コネクタ 18"/>
            <p:cNvCxnSpPr/>
            <p:nvPr/>
          </p:nvCxnSpPr>
          <p:spPr>
            <a:xfrm>
              <a:off x="236783" y="6349375"/>
              <a:ext cx="87088" cy="360000"/>
            </a:xfrm>
            <a:prstGeom prst="line">
              <a:avLst/>
            </a:prstGeom>
            <a:ln w="28575">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flipH="1">
              <a:off x="1248496" y="6349375"/>
              <a:ext cx="87088" cy="360000"/>
            </a:xfrm>
            <a:prstGeom prst="line">
              <a:avLst/>
            </a:prstGeom>
            <a:ln w="28575">
              <a:solidFill>
                <a:srgbClr val="009900"/>
              </a:solidFill>
            </a:ln>
          </p:spPr>
          <p:style>
            <a:lnRef idx="1">
              <a:schemeClr val="accent1"/>
            </a:lnRef>
            <a:fillRef idx="0">
              <a:schemeClr val="accent1"/>
            </a:fillRef>
            <a:effectRef idx="0">
              <a:schemeClr val="accent1"/>
            </a:effectRef>
            <a:fontRef idx="minor">
              <a:schemeClr val="tx1"/>
            </a:fontRef>
          </p:style>
        </p:cxnSp>
      </p:grpSp>
      <p:sp>
        <p:nvSpPr>
          <p:cNvPr id="44" name="テキスト ボックス 43"/>
          <p:cNvSpPr txBox="1"/>
          <p:nvPr/>
        </p:nvSpPr>
        <p:spPr>
          <a:xfrm>
            <a:off x="-23871" y="9554045"/>
            <a:ext cx="6524073"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a:t>
            </a:r>
            <a:r>
              <a:rPr kumimoji="1" lang="zh-TW" altLang="en-US" sz="900" dirty="0">
                <a:latin typeface="Meiryo UI" panose="020B0604030504040204" pitchFamily="50" charset="-128"/>
                <a:ea typeface="Meiryo UI" panose="020B0604030504040204" pitchFamily="50" charset="-128"/>
              </a:rPr>
              <a:t>公社）大阪府看護協会</a:t>
            </a:r>
            <a:r>
              <a:rPr kumimoji="1" lang="ja-JP" altLang="en-US" sz="900" dirty="0">
                <a:latin typeface="Meiryo UI" panose="020B0604030504040204" pitchFamily="50" charset="-128"/>
                <a:ea typeface="Meiryo UI" panose="020B0604030504040204" pitchFamily="50" charset="-128"/>
              </a:rPr>
              <a:t>に委託して実施します。</a:t>
            </a:r>
            <a:endParaRPr kumimoji="1" lang="en-US" altLang="ja-JP" sz="900" dirty="0">
              <a:latin typeface="Meiryo UI" panose="020B0604030504040204" pitchFamily="50" charset="-128"/>
              <a:ea typeface="Meiryo UI" panose="020B0604030504040204" pitchFamily="50" charset="-128"/>
            </a:endParaRPr>
          </a:p>
        </p:txBody>
      </p:sp>
      <p:pic>
        <p:nvPicPr>
          <p:cNvPr id="28" name="図 2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788972" y="4405060"/>
            <a:ext cx="797247" cy="830466"/>
          </a:xfrm>
          <a:prstGeom prst="rect">
            <a:avLst/>
          </a:prstGeom>
        </p:spPr>
      </p:pic>
      <p:pic>
        <p:nvPicPr>
          <p:cNvPr id="2" name="図 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0" y="22515"/>
            <a:ext cx="1044000" cy="300979"/>
          </a:xfrm>
          <a:prstGeom prst="rect">
            <a:avLst/>
          </a:prstGeom>
        </p:spPr>
      </p:pic>
      <p:sp>
        <p:nvSpPr>
          <p:cNvPr id="15" name="正方形/長方形 14"/>
          <p:cNvSpPr/>
          <p:nvPr/>
        </p:nvSpPr>
        <p:spPr>
          <a:xfrm>
            <a:off x="110545" y="8193444"/>
            <a:ext cx="6660000" cy="1338999"/>
          </a:xfrm>
          <a:prstGeom prst="rect">
            <a:avLst/>
          </a:prstGeom>
          <a:noFill/>
          <a:ln w="34925" cmpd="dbl">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222571" y="7960478"/>
            <a:ext cx="1605514" cy="1206069"/>
          </a:xfrm>
          <a:prstGeom prst="rect">
            <a:avLst/>
          </a:prstGeom>
        </p:spPr>
      </p:pic>
      <p:pic>
        <p:nvPicPr>
          <p:cNvPr id="7" name="図 6"/>
          <p:cNvPicPr>
            <a:picLocks noChangeAspect="1"/>
          </p:cNvPicPr>
          <p:nvPr/>
        </p:nvPicPr>
        <p:blipFill rotWithShape="1">
          <a:blip r:embed="rId12" cstate="print">
            <a:extLst>
              <a:ext uri="{28A0092B-C50C-407E-A947-70E740481C1C}">
                <a14:useLocalDpi xmlns:a14="http://schemas.microsoft.com/office/drawing/2010/main" val="0"/>
              </a:ext>
            </a:extLst>
          </a:blip>
          <a:srcRect t="3712" b="5076"/>
          <a:stretch/>
        </p:blipFill>
        <p:spPr>
          <a:xfrm>
            <a:off x="5748813" y="8838294"/>
            <a:ext cx="684000" cy="623888"/>
          </a:xfrm>
          <a:prstGeom prst="rect">
            <a:avLst/>
          </a:prstGeom>
        </p:spPr>
      </p:pic>
      <p:sp>
        <p:nvSpPr>
          <p:cNvPr id="20" name="六角形 19"/>
          <p:cNvSpPr/>
          <p:nvPr/>
        </p:nvSpPr>
        <p:spPr>
          <a:xfrm>
            <a:off x="110545" y="8071045"/>
            <a:ext cx="1944000" cy="252000"/>
          </a:xfrm>
          <a:prstGeom prst="hexagon">
            <a:avLst>
              <a:gd name="adj" fmla="val 60423"/>
              <a:gd name="vf" fmla="val 115470"/>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rgbClr val="FFFF66"/>
                </a:solidFill>
                <a:latin typeface="Meiryo UI" panose="020B0604030504040204" pitchFamily="50" charset="-128"/>
                <a:ea typeface="Meiryo UI" panose="020B0604030504040204" pitchFamily="50" charset="-128"/>
              </a:rPr>
              <a:t>➣電話相談</a:t>
            </a:r>
          </a:p>
        </p:txBody>
      </p:sp>
      <p:sp>
        <p:nvSpPr>
          <p:cNvPr id="34" name="正方形/長方形 33"/>
          <p:cNvSpPr/>
          <p:nvPr/>
        </p:nvSpPr>
        <p:spPr>
          <a:xfrm>
            <a:off x="4117167" y="6879153"/>
            <a:ext cx="3343610" cy="162133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nSpc>
                <a:spcPts val="1600"/>
              </a:lnSpc>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申込先</a:t>
            </a:r>
            <a:r>
              <a:rPr kumimoji="1" lang="en-US" altLang="ja-JP" sz="1050" dirty="0" smtClean="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p>
            <a:pPr>
              <a:lnSpc>
                <a:spcPts val="1600"/>
              </a:lnSpc>
            </a:pPr>
            <a:r>
              <a:rPr kumimoji="1" lang="ja-JP" altLang="en-US" sz="1050" dirty="0">
                <a:latin typeface="Meiryo UI" panose="020B0604030504040204" pitchFamily="50" charset="-128"/>
                <a:ea typeface="Meiryo UI" panose="020B0604030504040204" pitchFamily="50" charset="-128"/>
              </a:rPr>
              <a:t>　右記の申込フォームから</a:t>
            </a:r>
            <a:endParaRPr kumimoji="1" lang="en-US" altLang="ja-JP" sz="1050" dirty="0">
              <a:latin typeface="Meiryo UI" panose="020B0604030504040204" pitchFamily="50" charset="-128"/>
              <a:ea typeface="Meiryo UI" panose="020B0604030504040204" pitchFamily="50" charset="-128"/>
            </a:endParaRPr>
          </a:p>
          <a:p>
            <a:pPr>
              <a:lnSpc>
                <a:spcPts val="1600"/>
              </a:lnSpc>
            </a:pPr>
            <a:r>
              <a:rPr kumimoji="1" lang="ja-JP" altLang="en-US" sz="1050" dirty="0">
                <a:latin typeface="Meiryo UI" panose="020B0604030504040204" pitchFamily="50" charset="-128"/>
                <a:ea typeface="Meiryo UI" panose="020B0604030504040204" pitchFamily="50" charset="-128"/>
              </a:rPr>
              <a:t>　お申込みください</a:t>
            </a:r>
            <a:r>
              <a:rPr kumimoji="1" lang="ja-JP" altLang="en-US" sz="1050" dirty="0" smtClean="0">
                <a:latin typeface="Meiryo UI" panose="020B0604030504040204" pitchFamily="50" charset="-128"/>
                <a:ea typeface="Meiryo UI" panose="020B0604030504040204" pitchFamily="50" charset="-128"/>
              </a:rPr>
              <a:t>。</a:t>
            </a:r>
            <a:endParaRPr kumimoji="1" lang="en-US" altLang="ja-JP" sz="1050" dirty="0" smtClean="0">
              <a:latin typeface="Meiryo UI" panose="020B0604030504040204" pitchFamily="50" charset="-128"/>
              <a:ea typeface="Meiryo UI" panose="020B0604030504040204" pitchFamily="50" charset="-128"/>
            </a:endParaRPr>
          </a:p>
        </p:txBody>
      </p:sp>
      <p:sp>
        <p:nvSpPr>
          <p:cNvPr id="37" name="正方形/長方形 36"/>
          <p:cNvSpPr/>
          <p:nvPr/>
        </p:nvSpPr>
        <p:spPr>
          <a:xfrm>
            <a:off x="356052" y="5669846"/>
            <a:ext cx="3313157" cy="46452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nSpc>
                <a:spcPts val="1600"/>
              </a:lnSpc>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内容は変更となる場合があります。</a:t>
            </a:r>
            <a:endParaRPr kumimoji="1" lang="en-US" altLang="ja-JP" sz="1050" dirty="0">
              <a:latin typeface="Meiryo UI" panose="020B0604030504040204" pitchFamily="50" charset="-128"/>
              <a:ea typeface="Meiryo UI" panose="020B0604030504040204" pitchFamily="50" charset="-128"/>
            </a:endParaRPr>
          </a:p>
          <a:p>
            <a:pPr>
              <a:lnSpc>
                <a:spcPts val="1600"/>
              </a:lnSpc>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受講料は無料です。</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10" name="楕円 9"/>
          <p:cNvSpPr/>
          <p:nvPr/>
        </p:nvSpPr>
        <p:spPr>
          <a:xfrm>
            <a:off x="4010412" y="2063078"/>
            <a:ext cx="1263477" cy="572417"/>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p>
        </p:txBody>
      </p:sp>
      <p:sp>
        <p:nvSpPr>
          <p:cNvPr id="12" name="テキスト ボックス 11"/>
          <p:cNvSpPr txBox="1"/>
          <p:nvPr/>
        </p:nvSpPr>
        <p:spPr>
          <a:xfrm>
            <a:off x="4211680" y="2130775"/>
            <a:ext cx="1606906" cy="415498"/>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職種・職階</a:t>
            </a:r>
            <a:r>
              <a:rPr kumimoji="1" lang="ja-JP" altLang="en-US" sz="1050" dirty="0" smtClean="0">
                <a:latin typeface="Meiryo UI" panose="020B0604030504040204" pitchFamily="50" charset="-128"/>
                <a:ea typeface="Meiryo UI" panose="020B0604030504040204" pitchFamily="50" charset="-128"/>
              </a:rPr>
              <a:t>は</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問いません</a:t>
            </a:r>
            <a:r>
              <a:rPr kumimoji="1" lang="ja-JP" altLang="en-US" sz="1050" dirty="0">
                <a:latin typeface="Meiryo UI" panose="020B0604030504040204" pitchFamily="50" charset="-128"/>
                <a:ea typeface="Meiryo UI" panose="020B0604030504040204" pitchFamily="50" charset="-128"/>
              </a:rPr>
              <a:t>！</a:t>
            </a:r>
          </a:p>
        </p:txBody>
      </p:sp>
      <p:sp>
        <p:nvSpPr>
          <p:cNvPr id="3" name="テキスト ボックス 2"/>
          <p:cNvSpPr txBox="1"/>
          <p:nvPr/>
        </p:nvSpPr>
        <p:spPr>
          <a:xfrm>
            <a:off x="4211680" y="7588545"/>
            <a:ext cx="2556074" cy="415498"/>
          </a:xfrm>
          <a:prstGeom prst="rect">
            <a:avLst/>
          </a:prstGeom>
          <a:noFill/>
        </p:spPr>
        <p:txBody>
          <a:bodyPr wrap="square" rtlCol="0">
            <a:spAutoFit/>
          </a:bodyPr>
          <a:lstStyle/>
          <a:p>
            <a:r>
              <a:rPr kumimoji="1" lang="en-US" altLang="ja-JP" sz="700" dirty="0" smtClean="0">
                <a:latin typeface="Meiryo UI" panose="020B0604030504040204" pitchFamily="50" charset="-128"/>
                <a:ea typeface="Meiryo UI" panose="020B0604030504040204" pitchFamily="50" charset="-128"/>
              </a:rPr>
              <a:t>URL</a:t>
            </a:r>
            <a:r>
              <a:rPr kumimoji="1" lang="ja-JP" altLang="en-US" sz="700" dirty="0">
                <a:latin typeface="Meiryo UI" panose="020B0604030504040204" pitchFamily="50" charset="-128"/>
                <a:ea typeface="Meiryo UI" panose="020B0604030504040204" pitchFamily="50" charset="-128"/>
              </a:rPr>
              <a:t>：</a:t>
            </a:r>
            <a:r>
              <a:rPr kumimoji="1" lang="is-IS" altLang="ja-JP" sz="700" dirty="0" smtClean="0">
                <a:latin typeface="Meiryo UI" panose="020B0604030504040204" pitchFamily="50" charset="-128"/>
                <a:ea typeface="Meiryo UI" panose="020B0604030504040204" pitchFamily="50" charset="-128"/>
                <a:hlinkClick r:id="rId13"/>
              </a:rPr>
              <a:t>https</a:t>
            </a:r>
            <a:r>
              <a:rPr kumimoji="1" lang="is-IS" altLang="ja-JP" sz="700" dirty="0">
                <a:latin typeface="Meiryo UI" panose="020B0604030504040204" pitchFamily="50" charset="-128"/>
                <a:ea typeface="Meiryo UI" panose="020B0604030504040204" pitchFamily="50" charset="-128"/>
                <a:hlinkClick r:id="rId13"/>
              </a:rPr>
              <a:t>://</a:t>
            </a:r>
            <a:r>
              <a:rPr kumimoji="1" lang="is-IS" altLang="ja-JP" sz="700" dirty="0" smtClean="0">
                <a:latin typeface="Meiryo UI" panose="020B0604030504040204" pitchFamily="50" charset="-128"/>
                <a:ea typeface="Meiryo UI" panose="020B0604030504040204" pitchFamily="50" charset="-128"/>
                <a:hlinkClick r:id="rId13"/>
              </a:rPr>
              <a:t>www.pref.osaka.lg.</a:t>
            </a:r>
          </a:p>
          <a:p>
            <a:r>
              <a:rPr kumimoji="1" lang="is-IS" altLang="ja-JP" sz="700" dirty="0" smtClean="0">
                <a:latin typeface="Meiryo UI" panose="020B0604030504040204" pitchFamily="50" charset="-128"/>
                <a:ea typeface="Meiryo UI" panose="020B0604030504040204" pitchFamily="50" charset="-128"/>
                <a:hlinkClick r:id="rId13"/>
              </a:rPr>
              <a:t>jp/chiikifukushi/corona_jitsugi/index.html</a:t>
            </a:r>
            <a:endParaRPr kumimoji="1" lang="is-IS" altLang="ja-JP" sz="700" dirty="0" smtClean="0">
              <a:latin typeface="Meiryo UI" panose="020B0604030504040204" pitchFamily="50" charset="-128"/>
              <a:ea typeface="Meiryo UI" panose="020B0604030504040204" pitchFamily="50" charset="-128"/>
            </a:endParaRPr>
          </a:p>
          <a:p>
            <a:endParaRPr kumimoji="1" lang="ja-JP" altLang="en-US" sz="700" dirty="0">
              <a:latin typeface="Meiryo UI" panose="020B0604030504040204" pitchFamily="50" charset="-128"/>
              <a:ea typeface="Meiryo UI" panose="020B0604030504040204" pitchFamily="50" charset="-128"/>
            </a:endParaRPr>
          </a:p>
        </p:txBody>
      </p:sp>
      <p:pic>
        <p:nvPicPr>
          <p:cNvPr id="9" name="図 8"/>
          <p:cNvPicPr>
            <a:picLocks noChangeAspect="1"/>
          </p:cNvPicPr>
          <p:nvPr/>
        </p:nvPicPr>
        <p:blipFill>
          <a:blip r:embed="rId14"/>
          <a:stretch>
            <a:fillRect/>
          </a:stretch>
        </p:blipFill>
        <p:spPr>
          <a:xfrm>
            <a:off x="5822520" y="6972097"/>
            <a:ext cx="724794" cy="733423"/>
          </a:xfrm>
          <a:prstGeom prst="rect">
            <a:avLst/>
          </a:prstGeom>
        </p:spPr>
      </p:pic>
    </p:spTree>
    <p:extLst>
      <p:ext uri="{BB962C8B-B14F-4D97-AF65-F5344CB8AC3E}">
        <p14:creationId xmlns:p14="http://schemas.microsoft.com/office/powerpoint/2010/main" val="8423246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