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9" r:id="rId1"/>
    <p:sldMasterId id="2147483827" r:id="rId2"/>
    <p:sldMasterId id="2147483829" r:id="rId3"/>
  </p:sldMasterIdLst>
  <p:notesMasterIdLst>
    <p:notesMasterId r:id="rId7"/>
  </p:notesMasterIdLst>
  <p:sldIdLst>
    <p:sldId id="257" r:id="rId4"/>
    <p:sldId id="258" r:id="rId5"/>
    <p:sldId id="259" r:id="rId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p:cViewPr varScale="1">
        <p:scale>
          <a:sx n="85" d="100"/>
          <a:sy n="85" d="100"/>
        </p:scale>
        <p:origin x="744"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F4F96A8-1DEE-4198-99BD-3B0E9B7608B8}" type="datetimeFigureOut">
              <a:rPr kumimoji="1" lang="ja-JP" altLang="en-US" smtClean="0"/>
              <a:t>2021/4/27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3A04B5C-A770-4EBB-ABBA-5BD6A0F23F1B}" type="slidenum">
              <a:rPr kumimoji="1" lang="ja-JP" altLang="en-US" smtClean="0"/>
              <a:t>‹#›</a:t>
            </a:fld>
            <a:endParaRPr kumimoji="1" lang="ja-JP" altLang="en-US"/>
          </a:p>
        </p:txBody>
      </p:sp>
    </p:spTree>
    <p:extLst>
      <p:ext uri="{BB962C8B-B14F-4D97-AF65-F5344CB8AC3E}">
        <p14:creationId xmlns:p14="http://schemas.microsoft.com/office/powerpoint/2010/main" val="28327247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73F7C6-17F8-4457-AE9C-77AEA0D8523E}"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45741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4696178" y="1169931"/>
            <a:ext cx="5216071"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77850" y="533401"/>
            <a:ext cx="6667606" cy="3124201"/>
          </a:xfrm>
        </p:spPr>
        <p:txBody>
          <a:bodyPr anchor="b">
            <a:normAutofit/>
          </a:bodyPr>
          <a:lstStyle>
            <a:lvl1pPr algn="l">
              <a:defRPr sz="44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577850" y="3843868"/>
            <a:ext cx="5367104"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4BDF774-2245-4311-8825-D7749D7D347C}" type="datetime1">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755476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lstStyle/>
          <a:p>
            <a:r>
              <a:rPr lang="ja-JP" altLang="en-US" smtClean="0"/>
              <a:t>マスター タイトルの書式設定</a:t>
            </a:r>
            <a:endParaRPr lang="en-US" dirty="0"/>
          </a:p>
        </p:txBody>
      </p:sp>
      <p:sp>
        <p:nvSpPr>
          <p:cNvPr id="6" name="Picture Placeholder 2"/>
          <p:cNvSpPr>
            <a:spLocks noGrp="1" noChangeAspect="1"/>
          </p:cNvSpPr>
          <p:nvPr>
            <p:ph type="pic" idx="13"/>
          </p:nvPr>
        </p:nvSpPr>
        <p:spPr>
          <a:xfrm>
            <a:off x="577850" y="533400"/>
            <a:ext cx="87503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9" name="Text Placeholder 9"/>
          <p:cNvSpPr>
            <a:spLocks noGrp="1"/>
          </p:cNvSpPr>
          <p:nvPr>
            <p:ph type="body" sz="quarter" idx="14"/>
          </p:nvPr>
        </p:nvSpPr>
        <p:spPr>
          <a:xfrm>
            <a:off x="825502" y="3843867"/>
            <a:ext cx="78881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39C3A7E0-DD9C-4BB7-A412-916F17916AE1}" type="datetime1">
              <a:rPr kumimoji="1" lang="ja-JP" altLang="en-US" smtClean="0"/>
              <a:t>2021/4/27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447047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577850" y="533400"/>
            <a:ext cx="8750300" cy="2895600"/>
          </a:xfrm>
        </p:spPr>
        <p:txBody>
          <a:bodyPr anchor="ctr">
            <a:normAutofit/>
          </a:bodyPr>
          <a:lstStyle>
            <a:lvl1pPr algn="l">
              <a:defRPr sz="2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77850" y="4114800"/>
            <a:ext cx="6915515"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EF96E37-EE3A-404B-ACC0-8856A095D86B}" type="datetime1">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875420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27640" y="533400"/>
            <a:ext cx="7431436" cy="2895600"/>
          </a:xfrm>
        </p:spPr>
        <p:txBody>
          <a:bodyPr anchor="ctr">
            <a:normAutofit/>
          </a:bodyPr>
          <a:lstStyle>
            <a:lvl1pPr algn="l">
              <a:defRPr sz="2800" b="0" cap="all">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155701" y="3429000"/>
            <a:ext cx="6936006"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577851" y="4301070"/>
            <a:ext cx="6914224"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4306A29-461E-4759-943E-9B2522722B8F}" type="datetime1">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14" name="TextBox 13"/>
          <p:cNvSpPr txBox="1"/>
          <p:nvPr/>
        </p:nvSpPr>
        <p:spPr>
          <a:xfrm>
            <a:off x="247651" y="710624"/>
            <a:ext cx="49542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8337551" y="2768601"/>
            <a:ext cx="49542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505437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577851" y="3429000"/>
            <a:ext cx="6914224" cy="1697400"/>
          </a:xfrm>
        </p:spPr>
        <p:txBody>
          <a:bodyPr anchor="b">
            <a:normAutofit/>
          </a:bodyPr>
          <a:lstStyle>
            <a:lvl1pPr algn="l">
              <a:defRPr sz="28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77850" y="5132981"/>
            <a:ext cx="6915515"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ADE9721-986C-4AF4-877F-9D4C6E5554EC}" type="datetime1">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7620539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27641" y="533400"/>
            <a:ext cx="7431435" cy="2895600"/>
          </a:xfrm>
        </p:spPr>
        <p:txBody>
          <a:bodyPr anchor="ctr">
            <a:normAutofit/>
          </a:bodyPr>
          <a:lstStyle>
            <a:lvl1pPr algn="l">
              <a:defRPr sz="2800" b="0" cap="all">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577851" y="3886200"/>
            <a:ext cx="6914224"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577850" y="4953000"/>
            <a:ext cx="6914223"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F8804C6-990A-4701-BBD1-DA2F694411CB}" type="datetime1">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14" name="TextBox 13"/>
          <p:cNvSpPr txBox="1"/>
          <p:nvPr/>
        </p:nvSpPr>
        <p:spPr>
          <a:xfrm>
            <a:off x="247651" y="710624"/>
            <a:ext cx="49542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8337551" y="2768601"/>
            <a:ext cx="49542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56665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577850" y="533400"/>
            <a:ext cx="8152796" cy="2895600"/>
          </a:xfrm>
        </p:spPr>
        <p:txBody>
          <a:bodyPr vert="horz" lIns="91440" tIns="45720" rIns="91440" bIns="45720" rtlCol="0" anchor="ctr">
            <a:normAutofit/>
          </a:bodyPr>
          <a:lstStyle>
            <a:lvl1pPr>
              <a:defRPr lang="en-US" sz="2800"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577851" y="3928534"/>
            <a:ext cx="6914224"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577850" y="4766736"/>
            <a:ext cx="6914223"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B5BE204-6459-4127-8841-19E4B45CD39D}" type="datetime1">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5325933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normAutofit/>
          </a:bodyPr>
          <a:lstStyle>
            <a:lvl1pPr algn="l">
              <a:defRPr sz="2800"/>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77851" y="533401"/>
            <a:ext cx="7101106" cy="376767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405D0B3-2449-4952-8670-BC35BADAA908}" type="datetime1">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73074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13606" y="533400"/>
            <a:ext cx="2214544" cy="4419600"/>
          </a:xfrm>
        </p:spPr>
        <p:txBody>
          <a:bodyPr vert="eaVert">
            <a:normAutofit/>
          </a:bodyPr>
          <a:lstStyle>
            <a:lvl1pPr>
              <a:defRPr sz="2800"/>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77850" y="533400"/>
            <a:ext cx="6337513" cy="5486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CB4F2FD-D493-4148-BC33-113938F6E2E9}" type="datetime1">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011516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077CAF0-8EBB-5B44-9A11-6F900AD14D57}" type="datetimeFigureOut">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1BBD11-6552-814C-9D98-18AA49C06C48}" type="slidenum">
              <a:rPr kumimoji="1" lang="ja-JP" altLang="en-US" smtClean="0"/>
              <a:t>‹#›</a:t>
            </a:fld>
            <a:endParaRPr kumimoji="1" lang="ja-JP" altLang="en-US"/>
          </a:p>
        </p:txBody>
      </p:sp>
    </p:spTree>
    <p:extLst>
      <p:ext uri="{BB962C8B-B14F-4D97-AF65-F5344CB8AC3E}">
        <p14:creationId xmlns:p14="http://schemas.microsoft.com/office/powerpoint/2010/main" val="17833509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077CAF0-8EBB-5B44-9A11-6F900AD14D57}" type="datetimeFigureOut">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91BBD11-6552-814C-9D98-18AA49C06C48}" type="slidenum">
              <a:rPr kumimoji="1" lang="ja-JP" altLang="en-US" smtClean="0"/>
              <a:t>‹#›</a:t>
            </a:fld>
            <a:endParaRPr kumimoji="1" lang="ja-JP" altLang="en-US"/>
          </a:p>
        </p:txBody>
      </p:sp>
    </p:spTree>
    <p:extLst>
      <p:ext uri="{BB962C8B-B14F-4D97-AF65-F5344CB8AC3E}">
        <p14:creationId xmlns:p14="http://schemas.microsoft.com/office/powerpoint/2010/main" val="3890404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577851" y="533400"/>
            <a:ext cx="7101106" cy="3767670"/>
          </a:xfrm>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25F6773-41CC-4582-9729-284B11AD3681}" type="datetime1">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45851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77850" y="1981200"/>
            <a:ext cx="6936007" cy="2319867"/>
          </a:xfrm>
        </p:spPr>
        <p:txBody>
          <a:bodyPr anchor="b">
            <a:normAutofit/>
          </a:bodyPr>
          <a:lstStyle>
            <a:lvl1pPr algn="l">
              <a:defRPr sz="3200" b="0" cap="all"/>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77851" y="4487334"/>
            <a:ext cx="6936006"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469F99F-009B-470A-9461-0EA0AA649427}" type="datetime1">
              <a:rPr kumimoji="1" lang="ja-JP" altLang="en-US" smtClean="0"/>
              <a:t>2021/4/27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275677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normAutofit/>
          </a:bodyPr>
          <a:lstStyle>
            <a:lvl1pPr>
              <a:defRPr sz="3200"/>
            </a:lvl1pPr>
          </a:lstStyle>
          <a:p>
            <a:r>
              <a:rPr lang="ja-JP" altLang="en-US" smtClean="0"/>
              <a:t>マスター タイトルの書式設定</a:t>
            </a:r>
            <a:endParaRPr lang="en-US" dirty="0"/>
          </a:p>
        </p:txBody>
      </p:sp>
      <p:sp>
        <p:nvSpPr>
          <p:cNvPr id="11" name="Content Placeholder 3"/>
          <p:cNvSpPr>
            <a:spLocks noGrp="1"/>
          </p:cNvSpPr>
          <p:nvPr>
            <p:ph sz="half" idx="13"/>
          </p:nvPr>
        </p:nvSpPr>
        <p:spPr>
          <a:xfrm>
            <a:off x="577851" y="533401"/>
            <a:ext cx="4279131" cy="3767667"/>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2" name="Content Placeholder 5"/>
          <p:cNvSpPr>
            <a:spLocks noGrp="1"/>
          </p:cNvSpPr>
          <p:nvPr>
            <p:ph sz="quarter" idx="4"/>
          </p:nvPr>
        </p:nvSpPr>
        <p:spPr>
          <a:xfrm>
            <a:off x="5050892" y="533400"/>
            <a:ext cx="4277258" cy="3759200"/>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4234EA6-AAE7-4E75-9546-B38AE6A581E2}" type="datetime1">
              <a:rPr kumimoji="1" lang="ja-JP" altLang="en-US" smtClean="0"/>
              <a:t>2021/4/27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471209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normAutofit/>
          </a:bodyPr>
          <a:lstStyle>
            <a:lvl1pPr>
              <a:defRPr sz="32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25501" y="533400"/>
            <a:ext cx="4026605"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577849" y="1143001"/>
            <a:ext cx="4274256" cy="3158067"/>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259601" y="566738"/>
            <a:ext cx="4077722"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50893" y="1143000"/>
            <a:ext cx="4286430" cy="3149600"/>
          </a:xfrm>
        </p:spPr>
        <p:txBody>
          <a:bodyPr anchor="t">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510AEEA6-6AC9-44DB-9980-8653F2E36809}" type="datetime1">
              <a:rPr kumimoji="1" lang="ja-JP" altLang="en-US" smtClean="0"/>
              <a:t>2021/4/27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335956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77851" y="4495800"/>
            <a:ext cx="7101106" cy="1524000"/>
          </a:xfrm>
        </p:spPr>
        <p:txBody>
          <a:bodyPr>
            <a:normAutofit/>
          </a:bodyPr>
          <a:lstStyle>
            <a:lvl1pPr>
              <a:defRPr sz="3200"/>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B4C1095-68B4-48D6-AAF4-FCCE5E2BE60F}" type="datetime1">
              <a:rPr kumimoji="1" lang="ja-JP" altLang="en-US" smtClean="0"/>
              <a:t>2021/4/27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596929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F683B3-86A5-4011-A604-C6B40B7D5E26}" type="datetime1">
              <a:rPr kumimoji="1" lang="ja-JP" altLang="en-US" smtClean="0"/>
              <a:t>2021/4/27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41131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870223" y="533400"/>
            <a:ext cx="3467100" cy="1524000"/>
          </a:xfrm>
        </p:spPr>
        <p:txBody>
          <a:bodyPr anchor="b">
            <a:normAutofit/>
          </a:bodyPr>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77850" y="533400"/>
            <a:ext cx="4808651" cy="5486400"/>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870223" y="2209803"/>
            <a:ext cx="34671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240A9E2-6FCF-4879-A19D-59E1ADC18C11}" type="datetime1">
              <a:rPr kumimoji="1" lang="ja-JP" altLang="en-US" smtClean="0"/>
              <a:t>2021/4/27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48297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870450" y="1447800"/>
            <a:ext cx="3860196" cy="1143000"/>
          </a:xfrm>
        </p:spPr>
        <p:txBody>
          <a:bodyPr anchor="b">
            <a:normAutofit/>
          </a:bodyPr>
          <a:lstStyle>
            <a:lvl1pPr algn="l">
              <a:defRPr sz="2400" b="0"/>
            </a:lvl1pPr>
          </a:lstStyle>
          <a:p>
            <a:r>
              <a:rPr lang="ja-JP" altLang="en-US" smtClean="0"/>
              <a:t>マスター タイトルの書式設定</a:t>
            </a:r>
            <a:endParaRPr lang="en-US" dirty="0"/>
          </a:p>
        </p:txBody>
      </p:sp>
      <p:sp>
        <p:nvSpPr>
          <p:cNvPr id="17" name="Picture Placeholder 2"/>
          <p:cNvSpPr>
            <a:spLocks noGrp="1" noChangeAspect="1"/>
          </p:cNvSpPr>
          <p:nvPr>
            <p:ph type="pic" idx="13"/>
          </p:nvPr>
        </p:nvSpPr>
        <p:spPr>
          <a:xfrm>
            <a:off x="825500" y="914400"/>
            <a:ext cx="3554389"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4870696" y="2743200"/>
            <a:ext cx="3861242"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7E677DA-CA8E-4E68-9B3E-5C9F92ABECC0}" type="datetime1">
              <a:rPr kumimoji="1" lang="ja-JP" altLang="en-US" smtClean="0"/>
              <a:t>2021/4/27</a:t>
            </a:fld>
            <a:endParaRPr kumimoji="1" lang="ja-JP" altLang="en-US"/>
          </a:p>
        </p:txBody>
      </p:sp>
      <p:sp>
        <p:nvSpPr>
          <p:cNvPr id="6" name="Footer Placeholder 5"/>
          <p:cNvSpPr>
            <a:spLocks noGrp="1"/>
          </p:cNvSpPr>
          <p:nvPr>
            <p:ph type="ftr" sz="quarter" idx="11"/>
          </p:nvPr>
        </p:nvSpPr>
        <p:spPr>
          <a:xfrm>
            <a:off x="577850" y="6172201"/>
            <a:ext cx="6296034" cy="365125"/>
          </a:xfrm>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21982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7226565" y="3894668"/>
            <a:ext cx="2676327"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77851" y="4495800"/>
            <a:ext cx="7101106" cy="1524000"/>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77851" y="533401"/>
            <a:ext cx="7101106" cy="3767670"/>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049432" y="6172204"/>
            <a:ext cx="1300502"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75ED182-3356-4392-AD92-27D44B7AA74D}" type="datetime1">
              <a:rPr kumimoji="1" lang="ja-JP" altLang="en-US" smtClean="0"/>
              <a:t>2021/4/27</a:t>
            </a:fld>
            <a:endParaRPr kumimoji="1" lang="ja-JP" altLang="en-US"/>
          </a:p>
        </p:txBody>
      </p:sp>
      <p:sp>
        <p:nvSpPr>
          <p:cNvPr id="5" name="Footer Placeholder 4"/>
          <p:cNvSpPr>
            <a:spLocks noGrp="1"/>
          </p:cNvSpPr>
          <p:nvPr>
            <p:ph type="ftr" sz="quarter" idx="3"/>
          </p:nvPr>
        </p:nvSpPr>
        <p:spPr>
          <a:xfrm>
            <a:off x="577850" y="6172201"/>
            <a:ext cx="629603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8422295" y="5578479"/>
            <a:ext cx="928316"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35226754"/>
      </p:ext>
    </p:extLst>
  </p:cSld>
  <p:clrMap bg1="dk1" tx1="lt1" bg2="dk2" tx2="lt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 id="2147483821" r:id="rId12"/>
    <p:sldLayoutId id="2147483822" r:id="rId13"/>
    <p:sldLayoutId id="2147483823" r:id="rId14"/>
    <p:sldLayoutId id="2147483824" r:id="rId15"/>
    <p:sldLayoutId id="2147483825" r:id="rId16"/>
    <p:sldLayoutId id="2147483826" r:id="rId17"/>
  </p:sldLayoutIdLst>
  <p:hf sldNum="0" hdr="0" ftr="0" dt="0"/>
  <p:txStyles>
    <p:titleStyle>
      <a:lvl1pPr algn="l" defTabSz="457200" rtl="0" eaLnBrk="1" latinLnBrk="0" hangingPunct="1">
        <a:spcBef>
          <a:spcPct val="0"/>
        </a:spcBef>
        <a:buNone/>
        <a:defRPr kumimoji="1" sz="32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77CAF0-8EBB-5B44-9A11-6F900AD14D57}" type="datetimeFigureOut">
              <a:rPr kumimoji="1" lang="ja-JP" altLang="en-US" smtClean="0"/>
              <a:t>2021/4/27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1BBD11-6552-814C-9D98-18AA49C06C48}" type="slidenum">
              <a:rPr kumimoji="1" lang="ja-JP" altLang="en-US" smtClean="0"/>
              <a:t>‹#›</a:t>
            </a:fld>
            <a:endParaRPr kumimoji="1" lang="ja-JP" altLang="en-US"/>
          </a:p>
        </p:txBody>
      </p:sp>
    </p:spTree>
    <p:extLst>
      <p:ext uri="{BB962C8B-B14F-4D97-AF65-F5344CB8AC3E}">
        <p14:creationId xmlns:p14="http://schemas.microsoft.com/office/powerpoint/2010/main" val="1645764734"/>
      </p:ext>
    </p:extLst>
  </p:cSld>
  <p:clrMap bg1="lt1" tx1="dk1" bg2="lt2" tx2="dk2" accent1="accent1" accent2="accent2" accent3="accent3" accent4="accent4" accent5="accent5" accent6="accent6" hlink="hlink" folHlink="folHlink"/>
  <p:sldLayoutIdLst>
    <p:sldLayoutId id="2147483828"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77CAF0-8EBB-5B44-9A11-6F900AD14D57}" type="datetimeFigureOut">
              <a:rPr kumimoji="1" lang="ja-JP" altLang="en-US" smtClean="0"/>
              <a:t>2021/4/27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1BBD11-6552-814C-9D98-18AA49C06C48}" type="slidenum">
              <a:rPr kumimoji="1" lang="ja-JP" altLang="en-US" smtClean="0"/>
              <a:t>‹#›</a:t>
            </a:fld>
            <a:endParaRPr kumimoji="1" lang="ja-JP" altLang="en-US"/>
          </a:p>
        </p:txBody>
      </p:sp>
    </p:spTree>
    <p:extLst>
      <p:ext uri="{BB962C8B-B14F-4D97-AF65-F5344CB8AC3E}">
        <p14:creationId xmlns:p14="http://schemas.microsoft.com/office/powerpoint/2010/main" val="3064580090"/>
      </p:ext>
    </p:extLst>
  </p:cSld>
  <p:clrMap bg1="lt1" tx1="dk1" bg2="lt2" tx2="dk2" accent1="accent1" accent2="accent2" accent3="accent3" accent4="accent4" accent5="accent5" accent6="accent6" hlink="hlink" folHlink="folHlink"/>
  <p:sldLayoutIdLst>
    <p:sldLayoutId id="2147483830"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s://www.youtube.com/watch?v=-m-MaF__10o" TargetMode="External"/><Relationship Id="rId1" Type="http://schemas.openxmlformats.org/officeDocument/2006/relationships/slideLayout" Target="../slideLayouts/slideLayout15.xml"/><Relationship Id="rId5" Type="http://schemas.openxmlformats.org/officeDocument/2006/relationships/image" Target="../media/image2.png"/><Relationship Id="rId4" Type="http://schemas.openxmlformats.org/officeDocument/2006/relationships/image" Target="http://www.mhlw.go.jp/kouseiroudoushou/symbol/images/a.gi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http://www.mhlw.go.jp/kouseiroudoushou/symbol/images/a.gif"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mhlw.go.jp/stf/seisakunitsuite/bunya/0000121431_00258.html" TargetMode="External"/><Relationship Id="rId7" Type="http://schemas.openxmlformats.org/officeDocument/2006/relationships/image" Target="../media/image2.png"/><Relationship Id="rId2" Type="http://schemas.openxmlformats.org/officeDocument/2006/relationships/hyperlink" Target="https://customervoice.microsoft.com/Pages/ResponsePage.aspx?id=1-52nwqXTE2Dg1kP1cZqMvJm14Cx5_9NiF0Vs1M4EP1UNVo4VUI0Sk1ZRjJYWTdOQzBZMzRFOEFaWi4u" TargetMode="External"/><Relationship Id="rId1" Type="http://schemas.openxmlformats.org/officeDocument/2006/relationships/slideLayout" Target="../slideLayouts/slideLayout19.xml"/><Relationship Id="rId6" Type="http://schemas.openxmlformats.org/officeDocument/2006/relationships/image" Target="http://www.mhlw.go.jp/kouseiroudoushou/symbol/images/a.gif" TargetMode="External"/><Relationship Id="rId5" Type="http://schemas.openxmlformats.org/officeDocument/2006/relationships/image" Target="../media/image1.gif"/><Relationship Id="rId4" Type="http://schemas.openxmlformats.org/officeDocument/2006/relationships/hyperlink" Target="https://www.youtube.com/watch?v=-m-MaF__10o"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1616386"/>
          </a:xfrm>
        </p:spPr>
        <p:txBody>
          <a:bodyPr>
            <a:noAutofit/>
          </a:bodyPr>
          <a:lstStyle/>
          <a:p>
            <a:pPr algn="ctr"/>
            <a:r>
              <a:rPr lang="ja-JP" altLang="en-US" sz="2400" dirty="0" smtClean="0">
                <a:solidFill>
                  <a:schemeClr val="bg1"/>
                </a:solidFill>
                <a:latin typeface="メイリオ" panose="020B0604030504040204" pitchFamily="50" charset="-128"/>
                <a:ea typeface="メイリオ" panose="020B0604030504040204" pitchFamily="50" charset="-128"/>
              </a:rPr>
              <a:t>第２回</a:t>
            </a:r>
            <a:r>
              <a:rPr lang="ja-JP" altLang="en-US" sz="2000" dirty="0" smtClean="0">
                <a:solidFill>
                  <a:schemeClr val="bg1"/>
                </a:solidFill>
                <a:latin typeface="メイリオ" panose="020B0604030504040204" pitchFamily="50" charset="-128"/>
                <a:ea typeface="メイリオ" panose="020B0604030504040204" pitchFamily="50" charset="-128"/>
              </a:rPr>
              <a:t>ウェブセミナーのご案内</a:t>
            </a:r>
            <a:r>
              <a:rPr lang="en-US" altLang="ja-JP" sz="2400" dirty="0" smtClean="0">
                <a:solidFill>
                  <a:schemeClr val="bg1"/>
                </a:solidFill>
                <a:latin typeface="メイリオ" panose="020B0604030504040204" pitchFamily="50" charset="-128"/>
                <a:ea typeface="メイリオ" panose="020B0604030504040204" pitchFamily="50" charset="-128"/>
              </a:rPr>
              <a:t/>
            </a:r>
            <a:br>
              <a:rPr lang="en-US" altLang="ja-JP" sz="2400" dirty="0" smtClean="0">
                <a:solidFill>
                  <a:schemeClr val="bg1"/>
                </a:solidFill>
                <a:latin typeface="メイリオ" panose="020B0604030504040204" pitchFamily="50" charset="-128"/>
                <a:ea typeface="メイリオ" panose="020B0604030504040204" pitchFamily="50" charset="-128"/>
              </a:rPr>
            </a:br>
            <a:r>
              <a:rPr lang="ja-JP" altLang="en-US" sz="600" dirty="0" smtClean="0">
                <a:solidFill>
                  <a:schemeClr val="bg1"/>
                </a:solidFill>
                <a:latin typeface="メイリオ" panose="020B0604030504040204" pitchFamily="50" charset="-128"/>
                <a:ea typeface="メイリオ" panose="020B0604030504040204" pitchFamily="50" charset="-128"/>
              </a:rPr>
              <a:t>　</a:t>
            </a:r>
            <a:r>
              <a:rPr lang="en-US" altLang="ja-JP" sz="2400" dirty="0" smtClean="0">
                <a:solidFill>
                  <a:schemeClr val="bg1"/>
                </a:solidFill>
                <a:latin typeface="メイリオ" panose="020B0604030504040204" pitchFamily="50" charset="-128"/>
                <a:ea typeface="メイリオ" panose="020B0604030504040204" pitchFamily="50" charset="-128"/>
              </a:rPr>
              <a:t/>
            </a:r>
            <a:br>
              <a:rPr lang="en-US" altLang="ja-JP" sz="2400" dirty="0" smtClean="0">
                <a:solidFill>
                  <a:schemeClr val="bg1"/>
                </a:solidFill>
                <a:latin typeface="メイリオ" panose="020B0604030504040204" pitchFamily="50" charset="-128"/>
                <a:ea typeface="メイリオ" panose="020B0604030504040204" pitchFamily="50" charset="-128"/>
              </a:rPr>
            </a:br>
            <a:r>
              <a:rPr lang="ja-JP" altLang="en-US" sz="2400" dirty="0">
                <a:solidFill>
                  <a:schemeClr val="bg1"/>
                </a:solidFill>
                <a:latin typeface="メイリオ" panose="020B0604030504040204" pitchFamily="50" charset="-128"/>
              </a:rPr>
              <a:t>療養型病院におけるクラスター発生の支援と受援</a:t>
            </a:r>
            <a:r>
              <a:rPr lang="en-US" altLang="ja-JP" sz="2400" dirty="0" smtClean="0">
                <a:solidFill>
                  <a:schemeClr val="bg1"/>
                </a:solidFill>
                <a:latin typeface="メイリオ" panose="020B0604030504040204" pitchFamily="50" charset="-128"/>
                <a:ea typeface="メイリオ" panose="020B0604030504040204" pitchFamily="50" charset="-128"/>
              </a:rPr>
              <a:t/>
            </a:r>
            <a:br>
              <a:rPr lang="en-US" altLang="ja-JP" sz="2400" dirty="0" smtClean="0">
                <a:solidFill>
                  <a:schemeClr val="bg1"/>
                </a:solidFill>
                <a:latin typeface="メイリオ" panose="020B0604030504040204" pitchFamily="50" charset="-128"/>
                <a:ea typeface="メイリオ" panose="020B0604030504040204" pitchFamily="50" charset="-128"/>
              </a:rPr>
            </a:br>
            <a:r>
              <a:rPr lang="ja-JP" altLang="en-US" sz="500" dirty="0">
                <a:solidFill>
                  <a:schemeClr val="bg1"/>
                </a:solidFill>
                <a:latin typeface="メイリオ" panose="020B0604030504040204" pitchFamily="50" charset="-128"/>
                <a:ea typeface="メイリオ" panose="020B0604030504040204" pitchFamily="50" charset="-128"/>
              </a:rPr>
              <a:t>　</a:t>
            </a:r>
            <a:r>
              <a:rPr lang="en-US" altLang="ja-JP" sz="2000" dirty="0" smtClean="0">
                <a:solidFill>
                  <a:schemeClr val="bg1"/>
                </a:solidFill>
                <a:latin typeface="メイリオ" panose="020B0604030504040204" pitchFamily="50" charset="-128"/>
                <a:ea typeface="メイリオ" panose="020B0604030504040204" pitchFamily="50" charset="-128"/>
              </a:rPr>
              <a:t/>
            </a:r>
            <a:br>
              <a:rPr lang="en-US" altLang="ja-JP" sz="2000" dirty="0" smtClean="0">
                <a:solidFill>
                  <a:schemeClr val="bg1"/>
                </a:solidFill>
                <a:latin typeface="メイリオ" panose="020B0604030504040204" pitchFamily="50" charset="-128"/>
                <a:ea typeface="メイリオ" panose="020B0604030504040204" pitchFamily="50" charset="-128"/>
              </a:rPr>
            </a:br>
            <a:endParaRPr kumimoji="1" lang="ja-JP" altLang="en-US" sz="2000" dirty="0">
              <a:solidFill>
                <a:schemeClr val="bg1"/>
              </a:solidFill>
              <a:latin typeface="メイリオ" panose="020B0604030504040204" pitchFamily="50" charset="-128"/>
              <a:ea typeface="メイリオ" panose="020B0604030504040204" pitchFamily="50" charset="-128"/>
            </a:endParaRPr>
          </a:p>
        </p:txBody>
      </p:sp>
      <p:sp>
        <p:nvSpPr>
          <p:cNvPr id="4" name="テキスト プレースホルダー 3"/>
          <p:cNvSpPr>
            <a:spLocks noGrp="1"/>
          </p:cNvSpPr>
          <p:nvPr>
            <p:ph type="body" sz="quarter" idx="13"/>
          </p:nvPr>
        </p:nvSpPr>
        <p:spPr>
          <a:xfrm>
            <a:off x="177069" y="1052736"/>
            <a:ext cx="9551861" cy="5688632"/>
          </a:xfrm>
        </p:spPr>
        <p:txBody>
          <a:bodyPr anchor="t">
            <a:noAutofit/>
          </a:bodyPr>
          <a:lstStyle/>
          <a:p>
            <a:pPr>
              <a:spcBef>
                <a:spcPts val="200"/>
              </a:spcBef>
              <a:spcAft>
                <a:spcPts val="200"/>
              </a:spcAft>
            </a:pPr>
            <a:r>
              <a:rPr lang="ja-JP" altLang="en-US" sz="1800" dirty="0" smtClean="0">
                <a:solidFill>
                  <a:schemeClr val="bg1"/>
                </a:solidFill>
                <a:latin typeface="メイリオ" panose="020B0604030504040204" pitchFamily="50" charset="-128"/>
              </a:rPr>
              <a:t>■概要と趣旨</a:t>
            </a:r>
            <a:endParaRPr lang="en-US" altLang="ja-JP" sz="1800" dirty="0" smtClean="0">
              <a:solidFill>
                <a:schemeClr val="bg1"/>
              </a:solidFill>
              <a:latin typeface="メイリオ" panose="020B0604030504040204" pitchFamily="50" charset="-128"/>
            </a:endParaRPr>
          </a:p>
          <a:p>
            <a:pPr marL="177800" indent="0">
              <a:spcBef>
                <a:spcPts val="200"/>
              </a:spcBef>
              <a:spcAft>
                <a:spcPts val="200"/>
              </a:spcAft>
            </a:pPr>
            <a:r>
              <a:rPr lang="ja-JP" altLang="en-US" sz="1800" dirty="0">
                <a:solidFill>
                  <a:schemeClr val="bg1"/>
                </a:solidFill>
                <a:latin typeface="メイリオ" panose="020B0604030504040204" pitchFamily="50" charset="-128"/>
              </a:rPr>
              <a:t>療養型病院においてクラスターが発生した場合に備えて、地域における支援体制の整備と施設等側の受援の準備の促しを目的として、施設の管理者の立場、感染制御及び業務継続支援の立場からの経験や教訓を共有するための</a:t>
            </a:r>
            <a:r>
              <a:rPr lang="ja-JP" altLang="en-US" sz="1800" dirty="0" smtClean="0">
                <a:solidFill>
                  <a:schemeClr val="bg1"/>
                </a:solidFill>
                <a:latin typeface="メイリオ" panose="020B0604030504040204" pitchFamily="50" charset="-128"/>
              </a:rPr>
              <a:t>ウェブセミナーを開催します。</a:t>
            </a:r>
            <a:endParaRPr lang="en-US" altLang="ja-JP" sz="1800" dirty="0" smtClean="0">
              <a:solidFill>
                <a:schemeClr val="bg1"/>
              </a:solidFill>
              <a:latin typeface="メイリオ" panose="020B0604030504040204" pitchFamily="50" charset="-128"/>
            </a:endParaRPr>
          </a:p>
          <a:p>
            <a:pPr marL="177800" indent="0">
              <a:spcBef>
                <a:spcPts val="200"/>
              </a:spcBef>
              <a:spcAft>
                <a:spcPts val="200"/>
              </a:spcAft>
            </a:pPr>
            <a:endParaRPr lang="en-US" altLang="ja-JP" sz="1800" dirty="0">
              <a:solidFill>
                <a:schemeClr val="bg1"/>
              </a:solidFill>
              <a:latin typeface="メイリオ" panose="020B0604030504040204" pitchFamily="50" charset="-128"/>
            </a:endParaRPr>
          </a:p>
          <a:p>
            <a:pPr marL="177800" indent="-177800">
              <a:spcBef>
                <a:spcPts val="200"/>
              </a:spcBef>
              <a:spcAft>
                <a:spcPts val="200"/>
              </a:spcAft>
            </a:pPr>
            <a:r>
              <a:rPr lang="ja-JP" altLang="en-US" sz="1800" dirty="0" smtClean="0">
                <a:solidFill>
                  <a:schemeClr val="bg1"/>
                </a:solidFill>
                <a:latin typeface="メイリオ" panose="020B0604030504040204" pitchFamily="50" charset="-128"/>
              </a:rPr>
              <a:t>■主催：厚生労働省 新型コロナウイルス対策推進本部（地域支援班）</a:t>
            </a:r>
            <a:endParaRPr lang="en-US" altLang="ja-JP" sz="1800" dirty="0" smtClean="0">
              <a:solidFill>
                <a:schemeClr val="bg1"/>
              </a:solidFill>
              <a:latin typeface="メイリオ" panose="020B0604030504040204" pitchFamily="50" charset="-128"/>
            </a:endParaRPr>
          </a:p>
          <a:p>
            <a:pPr marL="177800" indent="-177800">
              <a:spcBef>
                <a:spcPts val="200"/>
              </a:spcBef>
              <a:spcAft>
                <a:spcPts val="200"/>
              </a:spcAft>
            </a:pPr>
            <a:endParaRPr lang="en-US" altLang="ja-JP" sz="1800" dirty="0">
              <a:solidFill>
                <a:schemeClr val="bg1"/>
              </a:solidFill>
              <a:latin typeface="メイリオ" panose="020B0604030504040204" pitchFamily="50" charset="-128"/>
            </a:endParaRPr>
          </a:p>
          <a:p>
            <a:pPr marL="177800" indent="-177800">
              <a:spcBef>
                <a:spcPts val="200"/>
              </a:spcBef>
              <a:spcAft>
                <a:spcPts val="200"/>
              </a:spcAft>
            </a:pPr>
            <a:r>
              <a:rPr lang="ja-JP" altLang="en-US" sz="1800" dirty="0" smtClean="0">
                <a:solidFill>
                  <a:schemeClr val="bg1"/>
                </a:solidFill>
                <a:latin typeface="メイリオ" panose="020B0604030504040204" pitchFamily="50" charset="-128"/>
              </a:rPr>
              <a:t>■共催</a:t>
            </a:r>
            <a:r>
              <a:rPr lang="ja-JP" altLang="en-US" sz="1800" dirty="0" smtClean="0">
                <a:solidFill>
                  <a:schemeClr val="bg1"/>
                </a:solidFill>
                <a:latin typeface="+mn-ea"/>
              </a:rPr>
              <a:t>：公益社団法人　日本医師会</a:t>
            </a:r>
            <a:endParaRPr lang="en-US" altLang="ja-JP" sz="1800" dirty="0" smtClean="0">
              <a:solidFill>
                <a:schemeClr val="bg1"/>
              </a:solidFill>
              <a:latin typeface="+mn-ea"/>
            </a:endParaRPr>
          </a:p>
          <a:p>
            <a:pPr marL="177800" indent="-177800">
              <a:spcBef>
                <a:spcPts val="200"/>
              </a:spcBef>
              <a:spcAft>
                <a:spcPts val="200"/>
              </a:spcAft>
            </a:pPr>
            <a:endParaRPr lang="en-US" altLang="ja-JP" sz="1800" dirty="0" smtClean="0">
              <a:solidFill>
                <a:schemeClr val="bg1"/>
              </a:solidFill>
              <a:latin typeface="メイリオ" panose="020B0604030504040204" pitchFamily="50" charset="-128"/>
            </a:endParaRPr>
          </a:p>
          <a:p>
            <a:pPr marL="895350" indent="-895350">
              <a:spcBef>
                <a:spcPts val="200"/>
              </a:spcBef>
              <a:spcAft>
                <a:spcPts val="200"/>
              </a:spcAft>
            </a:pPr>
            <a:r>
              <a:rPr lang="ja-JP" altLang="en-US" sz="1800" dirty="0" smtClean="0">
                <a:solidFill>
                  <a:schemeClr val="bg1"/>
                </a:solidFill>
                <a:latin typeface="メイリオ" panose="020B0604030504040204" pitchFamily="50" charset="-128"/>
              </a:rPr>
              <a:t>■対象</a:t>
            </a:r>
            <a:r>
              <a:rPr lang="ja-JP" altLang="en-US" sz="1800" dirty="0">
                <a:solidFill>
                  <a:schemeClr val="bg1"/>
                </a:solidFill>
                <a:latin typeface="メイリオ" panose="020B0604030504040204" pitchFamily="50" charset="-128"/>
              </a:rPr>
              <a:t>：都道府県・保健所の保健医療部局、市町村の担当部局、療養型施設の職員、地域で支援に関わる方々（</a:t>
            </a:r>
            <a:r>
              <a:rPr lang="en-US" altLang="ja-JP" sz="1800" dirty="0">
                <a:solidFill>
                  <a:schemeClr val="bg1"/>
                </a:solidFill>
                <a:latin typeface="メイリオ" panose="020B0604030504040204" pitchFamily="50" charset="-128"/>
              </a:rPr>
              <a:t>ICT</a:t>
            </a:r>
            <a:r>
              <a:rPr lang="ja-JP" altLang="en-US" sz="1800" dirty="0">
                <a:solidFill>
                  <a:schemeClr val="bg1"/>
                </a:solidFill>
                <a:latin typeface="メイリオ" panose="020B0604030504040204" pitchFamily="50" charset="-128"/>
              </a:rPr>
              <a:t>等の感染症の専門家、</a:t>
            </a:r>
            <a:r>
              <a:rPr lang="en-US" altLang="ja-JP" sz="1800" dirty="0">
                <a:solidFill>
                  <a:schemeClr val="bg1"/>
                </a:solidFill>
                <a:latin typeface="メイリオ" panose="020B0604030504040204" pitchFamily="50" charset="-128"/>
              </a:rPr>
              <a:t>DMAT</a:t>
            </a:r>
            <a:r>
              <a:rPr lang="ja-JP" altLang="en-US" sz="1800" dirty="0">
                <a:solidFill>
                  <a:schemeClr val="bg1"/>
                </a:solidFill>
                <a:latin typeface="メイリオ" panose="020B0604030504040204" pitchFamily="50" charset="-128"/>
              </a:rPr>
              <a:t>関係者等</a:t>
            </a:r>
            <a:r>
              <a:rPr lang="ja-JP" altLang="en-US" sz="1800" dirty="0" smtClean="0">
                <a:solidFill>
                  <a:schemeClr val="bg1"/>
                </a:solidFill>
                <a:latin typeface="メイリオ" panose="020B0604030504040204" pitchFamily="50" charset="-128"/>
              </a:rPr>
              <a:t>）</a:t>
            </a:r>
            <a:endParaRPr lang="en-US" altLang="ja-JP" sz="1800" dirty="0" smtClean="0">
              <a:solidFill>
                <a:schemeClr val="bg1"/>
              </a:solidFill>
              <a:latin typeface="メイリオ" panose="020B0604030504040204" pitchFamily="50" charset="-128"/>
            </a:endParaRPr>
          </a:p>
          <a:p>
            <a:pPr marL="895350" indent="-895350">
              <a:spcBef>
                <a:spcPts val="200"/>
              </a:spcBef>
              <a:spcAft>
                <a:spcPts val="200"/>
              </a:spcAft>
            </a:pPr>
            <a:endParaRPr lang="en-US" altLang="ja-JP" sz="1800" dirty="0">
              <a:solidFill>
                <a:schemeClr val="bg1"/>
              </a:solidFill>
              <a:latin typeface="メイリオ" panose="020B0604030504040204" pitchFamily="50" charset="-128"/>
            </a:endParaRPr>
          </a:p>
          <a:p>
            <a:pPr marL="895350" indent="-895350">
              <a:spcBef>
                <a:spcPts val="200"/>
              </a:spcBef>
              <a:spcAft>
                <a:spcPts val="200"/>
              </a:spcAft>
            </a:pPr>
            <a:r>
              <a:rPr lang="ja-JP" altLang="en-US" sz="1800" dirty="0" smtClean="0">
                <a:solidFill>
                  <a:schemeClr val="bg1"/>
                </a:solidFill>
                <a:latin typeface="メイリオ" panose="020B0604030504040204" pitchFamily="50" charset="-128"/>
              </a:rPr>
              <a:t>■講演者：次ページを参照</a:t>
            </a:r>
            <a:endParaRPr lang="en-US" altLang="ja-JP" sz="1800" dirty="0" smtClean="0">
              <a:solidFill>
                <a:schemeClr val="bg1"/>
              </a:solidFill>
              <a:latin typeface="メイリオ" panose="020B0604030504040204" pitchFamily="50" charset="-128"/>
            </a:endParaRPr>
          </a:p>
          <a:p>
            <a:pPr marL="895350" indent="-895350">
              <a:spcBef>
                <a:spcPts val="200"/>
              </a:spcBef>
              <a:spcAft>
                <a:spcPts val="200"/>
              </a:spcAft>
            </a:pPr>
            <a:endParaRPr lang="en-US" altLang="ja-JP" sz="1800" dirty="0" smtClean="0">
              <a:solidFill>
                <a:schemeClr val="bg1"/>
              </a:solidFill>
              <a:latin typeface="メイリオ" panose="020B0604030504040204" pitchFamily="50" charset="-128"/>
            </a:endParaRPr>
          </a:p>
          <a:p>
            <a:pPr>
              <a:spcBef>
                <a:spcPts val="200"/>
              </a:spcBef>
              <a:spcAft>
                <a:spcPts val="200"/>
              </a:spcAft>
            </a:pPr>
            <a:r>
              <a:rPr lang="ja-JP" altLang="en-US" sz="1800" dirty="0" smtClean="0">
                <a:solidFill>
                  <a:schemeClr val="bg1"/>
                </a:solidFill>
                <a:latin typeface="メイリオ" panose="020B0604030504040204" pitchFamily="50" charset="-128"/>
              </a:rPr>
              <a:t>■開催</a:t>
            </a:r>
            <a:r>
              <a:rPr lang="ja-JP" altLang="en-US" sz="1800" dirty="0">
                <a:solidFill>
                  <a:schemeClr val="bg1"/>
                </a:solidFill>
                <a:latin typeface="メイリオ" panose="020B0604030504040204" pitchFamily="50" charset="-128"/>
              </a:rPr>
              <a:t>日時：</a:t>
            </a:r>
            <a:r>
              <a:rPr lang="ja-JP" altLang="en-US" sz="1800" b="1" dirty="0" smtClean="0">
                <a:solidFill>
                  <a:schemeClr val="bg1"/>
                </a:solidFill>
                <a:latin typeface="メイリオ" panose="020B0604030504040204" pitchFamily="50" charset="-128"/>
              </a:rPr>
              <a:t>令和３年４月</a:t>
            </a:r>
            <a:r>
              <a:rPr lang="en-US" altLang="ja-JP" sz="1800" b="1" dirty="0" smtClean="0">
                <a:solidFill>
                  <a:schemeClr val="bg1"/>
                </a:solidFill>
                <a:latin typeface="メイリオ" panose="020B0604030504040204" pitchFamily="50" charset="-128"/>
              </a:rPr>
              <a:t>28</a:t>
            </a:r>
            <a:r>
              <a:rPr lang="ja-JP" altLang="en-US" sz="1800" b="1" dirty="0" smtClean="0">
                <a:solidFill>
                  <a:schemeClr val="bg1"/>
                </a:solidFill>
                <a:latin typeface="メイリオ" panose="020B0604030504040204" pitchFamily="50" charset="-128"/>
              </a:rPr>
              <a:t>日（水）</a:t>
            </a:r>
            <a:r>
              <a:rPr lang="en-US" altLang="ja-JP" sz="1800" b="1" dirty="0" smtClean="0">
                <a:solidFill>
                  <a:schemeClr val="bg1"/>
                </a:solidFill>
                <a:latin typeface="メイリオ" panose="020B0604030504040204" pitchFamily="50" charset="-128"/>
              </a:rPr>
              <a:t>14</a:t>
            </a:r>
            <a:r>
              <a:rPr lang="ja-JP" altLang="en-US" sz="1800" b="1" dirty="0" smtClean="0">
                <a:solidFill>
                  <a:schemeClr val="bg1"/>
                </a:solidFill>
                <a:latin typeface="メイリオ" panose="020B0604030504040204" pitchFamily="50" charset="-128"/>
              </a:rPr>
              <a:t>時～</a:t>
            </a:r>
            <a:r>
              <a:rPr lang="en-US" altLang="ja-JP" sz="1800" b="1" dirty="0" smtClean="0">
                <a:solidFill>
                  <a:schemeClr val="bg1"/>
                </a:solidFill>
                <a:latin typeface="メイリオ" panose="020B0604030504040204" pitchFamily="50" charset="-128"/>
              </a:rPr>
              <a:t>16</a:t>
            </a:r>
            <a:r>
              <a:rPr lang="ja-JP" altLang="en-US" sz="1800" b="1" dirty="0" smtClean="0">
                <a:solidFill>
                  <a:schemeClr val="bg1"/>
                </a:solidFill>
                <a:latin typeface="メイリオ" panose="020B0604030504040204" pitchFamily="50" charset="-128"/>
              </a:rPr>
              <a:t>時</a:t>
            </a:r>
            <a:endParaRPr lang="en-US" altLang="ja-JP" sz="1800" b="1" dirty="0" smtClean="0">
              <a:solidFill>
                <a:schemeClr val="bg1"/>
              </a:solidFill>
              <a:latin typeface="メイリオ" panose="020B0604030504040204" pitchFamily="50" charset="-128"/>
            </a:endParaRPr>
          </a:p>
          <a:p>
            <a:pPr>
              <a:spcBef>
                <a:spcPts val="200"/>
              </a:spcBef>
              <a:spcAft>
                <a:spcPts val="200"/>
              </a:spcAft>
            </a:pPr>
            <a:endParaRPr lang="en-US" altLang="ja-JP" sz="1800" dirty="0" smtClean="0">
              <a:solidFill>
                <a:schemeClr val="bg1"/>
              </a:solidFill>
              <a:latin typeface="メイリオ" panose="020B0604030504040204" pitchFamily="50" charset="-128"/>
            </a:endParaRPr>
          </a:p>
          <a:p>
            <a:pPr marL="0" lvl="0" indent="0" defTabSz="914400">
              <a:spcBef>
                <a:spcPts val="0"/>
              </a:spcBef>
              <a:spcAft>
                <a:spcPts val="0"/>
              </a:spcAft>
              <a:buClrTx/>
              <a:buSzTx/>
            </a:pPr>
            <a:r>
              <a:rPr lang="ja-JP" altLang="en-US" sz="1800" dirty="0" smtClean="0">
                <a:solidFill>
                  <a:schemeClr val="bg1"/>
                </a:solidFill>
                <a:latin typeface="メイリオ" panose="020B0604030504040204" pitchFamily="50" charset="-128"/>
              </a:rPr>
              <a:t>■</a:t>
            </a:r>
            <a:r>
              <a:rPr lang="en-US" altLang="ja-JP" sz="1800" b="1" dirty="0" smtClean="0">
                <a:solidFill>
                  <a:schemeClr val="bg1"/>
                </a:solidFill>
                <a:latin typeface="メイリオ" panose="020B0604030504040204" pitchFamily="50" charset="-128"/>
              </a:rPr>
              <a:t>YouTube</a:t>
            </a:r>
            <a:r>
              <a:rPr lang="ja-JP" altLang="en-US" sz="1800" b="1" dirty="0">
                <a:solidFill>
                  <a:schemeClr val="bg1"/>
                </a:solidFill>
                <a:latin typeface="メイリオ" panose="020B0604030504040204" pitchFamily="50" charset="-128"/>
              </a:rPr>
              <a:t>配信</a:t>
            </a:r>
            <a:r>
              <a:rPr lang="en-US" altLang="ja-JP" sz="1800" b="1" dirty="0">
                <a:solidFill>
                  <a:schemeClr val="bg1"/>
                </a:solidFill>
                <a:latin typeface="メイリオ" panose="020B0604030504040204" pitchFamily="50" charset="-128"/>
              </a:rPr>
              <a:t>URL</a:t>
            </a:r>
            <a:r>
              <a:rPr lang="ja-JP" altLang="en-US" sz="1800" dirty="0" smtClean="0">
                <a:solidFill>
                  <a:schemeClr val="bg1"/>
                </a:solidFill>
                <a:latin typeface="メイリオ" panose="020B0604030504040204" pitchFamily="50" charset="-128"/>
              </a:rPr>
              <a:t>：</a:t>
            </a:r>
            <a:r>
              <a:rPr lang="en-US" altLang="ja-JP" sz="1800" u="sng" cap="none" dirty="0">
                <a:ln>
                  <a:noFill/>
                </a:ln>
                <a:solidFill>
                  <a:prstClr val="black"/>
                </a:solidFill>
                <a:latin typeface="Calibri" panose="020F0502020204030204"/>
                <a:ea typeface="游ゴシック" panose="020B0400000000000000" pitchFamily="50" charset="-128"/>
                <a:hlinkClick r:id="rId2"/>
              </a:rPr>
              <a:t>https://www.youtube.com/watch?v=-m-MaF__10o</a:t>
            </a:r>
            <a:endParaRPr lang="ja-JP" altLang="en-US" sz="2400" cap="none" dirty="0">
              <a:ln>
                <a:noFill/>
              </a:ln>
              <a:solidFill>
                <a:prstClr val="black"/>
              </a:solidFill>
              <a:latin typeface="Hiragino Sans W3" panose="020B0400000000000000" pitchFamily="34" charset="-128"/>
              <a:ea typeface="Hiragino Sans W3" panose="020B0400000000000000" pitchFamily="34" charset="-128"/>
            </a:endParaRPr>
          </a:p>
          <a:p>
            <a:pPr algn="just">
              <a:spcAft>
                <a:spcPts val="0"/>
              </a:spcAft>
            </a:pPr>
            <a:r>
              <a:rPr lang="ja-JP" altLang="en-US" sz="1800" dirty="0" smtClean="0">
                <a:solidFill>
                  <a:schemeClr val="bg1"/>
                </a:solidFill>
                <a:latin typeface="メイリオ" panose="020B0604030504040204" pitchFamily="50" charset="-128"/>
              </a:rPr>
              <a:t>（参加申し込み不要です。）</a:t>
            </a:r>
            <a:r>
              <a:rPr lang="ja-JP" altLang="ja-JP" sz="1400" dirty="0">
                <a:solidFill>
                  <a:srgbClr val="FF0000"/>
                </a:solidFill>
              </a:rPr>
              <a:t>※後日視聴できるよう</a:t>
            </a:r>
            <a:r>
              <a:rPr lang="en-US" altLang="ja-JP" sz="1400" dirty="0">
                <a:solidFill>
                  <a:srgbClr val="FF0000"/>
                </a:solidFill>
              </a:rPr>
              <a:t>YouTube</a:t>
            </a:r>
            <a:r>
              <a:rPr lang="ja-JP" altLang="ja-JP" sz="1400" dirty="0">
                <a:solidFill>
                  <a:srgbClr val="FF0000"/>
                </a:solidFill>
              </a:rPr>
              <a:t>へアップ予定となります。</a:t>
            </a:r>
            <a:endParaRPr lang="en-US" altLang="ja-JP" sz="1400" dirty="0">
              <a:solidFill>
                <a:srgbClr val="FF0000"/>
              </a:solidFill>
              <a:latin typeface="メイリオ" panose="020B0604030504040204" pitchFamily="50" charset="-128"/>
            </a:endParaRPr>
          </a:p>
        </p:txBody>
      </p:sp>
      <p:pic>
        <p:nvPicPr>
          <p:cNvPr id="5" name="Picture 2" descr="厚生労働省シンボルマーク"/>
          <p:cNvPicPr>
            <a:picLocks noChangeAspect="1" noChangeArrowheads="1"/>
          </p:cNvPicPr>
          <p:nvPr/>
        </p:nvPicPr>
        <p:blipFill>
          <a:blip r:embed="rId3" r:link="rId4" cstate="print">
            <a:lum bright="20000"/>
            <a:extLst>
              <a:ext uri="{28A0092B-C50C-407E-A947-70E740481C1C}">
                <a14:useLocalDpi xmlns:a14="http://schemas.microsoft.com/office/drawing/2010/main" val="0"/>
              </a:ext>
            </a:extLst>
          </a:blip>
          <a:srcRect/>
          <a:stretch>
            <a:fillRect/>
          </a:stretch>
        </p:blipFill>
        <p:spPr bwMode="auto">
          <a:xfrm>
            <a:off x="8985448" y="70070"/>
            <a:ext cx="838893" cy="838893"/>
          </a:xfrm>
          <a:prstGeom prst="rect">
            <a:avLst/>
          </a:prstGeom>
          <a:noFill/>
          <a:ln w="22225">
            <a:noFill/>
            <a:miter lim="800000"/>
            <a:headEnd/>
            <a:tailEnd/>
          </a:ln>
          <a:extLst>
            <a:ext uri="{909E8E84-426E-40DD-AFC4-6F175D3DCCD1}">
              <a14:hiddenFill xmlns:a14="http://schemas.microsoft.com/office/drawing/2010/main">
                <a:solidFill>
                  <a:srgbClr val="FFFFFF"/>
                </a:solidFill>
              </a14:hiddenFill>
            </a:ext>
          </a:extLst>
        </p:spPr>
      </p:pic>
      <p:pic>
        <p:nvPicPr>
          <p:cNvPr id="6" name="図 5"/>
          <p:cNvPicPr>
            <a:picLocks noChangeAspect="1"/>
          </p:cNvPicPr>
          <p:nvPr/>
        </p:nvPicPr>
        <p:blipFill>
          <a:blip r:embed="rId5"/>
          <a:stretch>
            <a:fillRect/>
          </a:stretch>
        </p:blipFill>
        <p:spPr>
          <a:xfrm>
            <a:off x="7617296" y="5373216"/>
            <a:ext cx="1239563" cy="1130190"/>
          </a:xfrm>
          <a:prstGeom prst="rect">
            <a:avLst/>
          </a:prstGeom>
        </p:spPr>
      </p:pic>
    </p:spTree>
    <p:extLst>
      <p:ext uri="{BB962C8B-B14F-4D97-AF65-F5344CB8AC3E}">
        <p14:creationId xmlns:p14="http://schemas.microsoft.com/office/powerpoint/2010/main" val="2637634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0666244B-B86D-3A44-8EE0-091E1A24AD76}"/>
              </a:ext>
            </a:extLst>
          </p:cNvPr>
          <p:cNvSpPr txBox="1">
            <a:spLocks/>
          </p:cNvSpPr>
          <p:nvPr/>
        </p:nvSpPr>
        <p:spPr>
          <a:xfrm>
            <a:off x="0" y="261610"/>
            <a:ext cx="9906000" cy="8737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ja-JP" altLang="en-US" sz="2800" b="1" i="0" u="none" strike="noStrike" kern="1200" cap="none" spc="0" normalizeH="0" baseline="0" noProof="0" dirty="0" smtClean="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j-cs"/>
              </a:rPr>
              <a:t>療養型病院におけるクラスター発生の支援と受援</a:t>
            </a:r>
            <a:endParaRPr kumimoji="1" lang="ja-JP" altLang="en-US" sz="2400" b="1" i="0" u="none" strike="noStrike" kern="1200" cap="none" spc="0" normalizeH="0" baseline="0" noProof="0" dirty="0">
              <a:ln>
                <a:noFill/>
              </a:ln>
              <a:solidFill>
                <a:prstClr val="black"/>
              </a:solidFill>
              <a:effectLst/>
              <a:uLnTx/>
              <a:uFillTx/>
              <a:latin typeface="ＤＦ平成ゴシック体W5" panose="020B0509000000000000" pitchFamily="49" charset="-128"/>
              <a:ea typeface="ＤＦ平成ゴシック体W5" panose="020B0509000000000000" pitchFamily="49" charset="-128"/>
              <a:cs typeface="+mj-cs"/>
            </a:endParaRPr>
          </a:p>
        </p:txBody>
      </p:sp>
      <p:sp>
        <p:nvSpPr>
          <p:cNvPr id="5" name="テキスト ボックス 4">
            <a:extLst>
              <a:ext uri="{FF2B5EF4-FFF2-40B4-BE49-F238E27FC236}">
                <a16:creationId xmlns:a16="http://schemas.microsoft.com/office/drawing/2014/main" id="{C6892A56-8D38-C945-AD3E-E6161C4329B3}"/>
              </a:ext>
            </a:extLst>
          </p:cNvPr>
          <p:cNvSpPr txBox="1"/>
          <p:nvPr/>
        </p:nvSpPr>
        <p:spPr>
          <a:xfrm>
            <a:off x="182457" y="1329801"/>
            <a:ext cx="830928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sng" strike="noStrike" kern="1200" cap="none" spc="0" normalizeH="0" baseline="0" noProof="0" dirty="0" smtClean="0">
                <a:ln>
                  <a:noFill/>
                </a:ln>
                <a:solidFill>
                  <a:prstClr val="black"/>
                </a:solidFill>
                <a:effectLst/>
                <a:uLnTx/>
                <a:uFillTx/>
                <a:latin typeface="Hiragino Sans W8" panose="020B0400000000000000" pitchFamily="34" charset="-128"/>
                <a:ea typeface="Hiragino Sans W8" panose="020B0400000000000000" pitchFamily="34" charset="-128"/>
                <a:cs typeface="+mn-cs"/>
              </a:rPr>
              <a:t>■開催日時：</a:t>
            </a:r>
            <a:r>
              <a:rPr kumimoji="1" lang="ja-JP" altLang="en-US" sz="2400" b="1" i="0" u="none" strike="noStrike" kern="1200" cap="none" spc="0" normalizeH="0" baseline="0" noProof="0" dirty="0" smtClean="0">
                <a:ln>
                  <a:noFill/>
                </a:ln>
                <a:solidFill>
                  <a:prstClr val="black"/>
                </a:solidFill>
                <a:effectLst/>
                <a:uLnTx/>
                <a:uFillTx/>
                <a:latin typeface="Hiragino Sans W8" panose="020B0400000000000000" pitchFamily="34" charset="-128"/>
                <a:ea typeface="Hiragino Sans W8" panose="020B0400000000000000" pitchFamily="34" charset="-128"/>
                <a:cs typeface="+mn-cs"/>
              </a:rPr>
              <a:t>令和</a:t>
            </a:r>
            <a:r>
              <a:rPr kumimoji="1" lang="en-US" altLang="ja-JP" sz="2400" b="1" i="0" u="none" strike="noStrike" kern="1200" cap="none" spc="0" normalizeH="0" baseline="0" noProof="0" dirty="0" smtClean="0">
                <a:ln>
                  <a:noFill/>
                </a:ln>
                <a:solidFill>
                  <a:prstClr val="black"/>
                </a:solidFill>
                <a:effectLst/>
                <a:uLnTx/>
                <a:uFillTx/>
                <a:latin typeface="Hiragino Sans W8" panose="020B0400000000000000" pitchFamily="34" charset="-128"/>
                <a:ea typeface="Hiragino Sans W8" panose="020B0400000000000000" pitchFamily="34" charset="-128"/>
                <a:cs typeface="+mn-cs"/>
              </a:rPr>
              <a:t>3</a:t>
            </a:r>
            <a:r>
              <a:rPr kumimoji="1" lang="ja-JP" altLang="en-US" sz="2400" b="1" i="0" u="none" strike="noStrike" kern="1200" cap="none" spc="0" normalizeH="0" baseline="0" noProof="0" dirty="0" smtClean="0">
                <a:ln>
                  <a:noFill/>
                </a:ln>
                <a:solidFill>
                  <a:prstClr val="black"/>
                </a:solidFill>
                <a:effectLst/>
                <a:uLnTx/>
                <a:uFillTx/>
                <a:latin typeface="Hiragino Sans W8" panose="020B0400000000000000" pitchFamily="34" charset="-128"/>
                <a:ea typeface="Hiragino Sans W8" panose="020B0400000000000000" pitchFamily="34" charset="-128"/>
                <a:cs typeface="+mn-cs"/>
              </a:rPr>
              <a:t>年</a:t>
            </a:r>
            <a:r>
              <a:rPr kumimoji="1" lang="en-US" altLang="ja-JP" sz="2400" b="1" i="0" u="none" strike="noStrike" kern="1200" cap="none" spc="0" normalizeH="0" baseline="0" noProof="0" dirty="0" smtClean="0">
                <a:ln>
                  <a:noFill/>
                </a:ln>
                <a:solidFill>
                  <a:prstClr val="black"/>
                </a:solidFill>
                <a:effectLst/>
                <a:uLnTx/>
                <a:uFillTx/>
                <a:latin typeface="Hiragino Sans W8" panose="020B0400000000000000" pitchFamily="34" charset="-128"/>
                <a:ea typeface="Hiragino Sans W8" panose="020B0400000000000000" pitchFamily="34" charset="-128"/>
                <a:cs typeface="+mn-cs"/>
              </a:rPr>
              <a:t>4</a:t>
            </a:r>
            <a:r>
              <a:rPr kumimoji="1" lang="ja-JP" altLang="en-US" sz="2400" b="1" i="0" u="none" strike="noStrike" kern="1200" cap="none" spc="0" normalizeH="0" baseline="0" noProof="0" dirty="0" smtClean="0">
                <a:ln>
                  <a:noFill/>
                </a:ln>
                <a:solidFill>
                  <a:prstClr val="black"/>
                </a:solidFill>
                <a:effectLst/>
                <a:uLnTx/>
                <a:uFillTx/>
                <a:latin typeface="Hiragino Sans W8" panose="020B0400000000000000" pitchFamily="34" charset="-128"/>
                <a:ea typeface="Hiragino Sans W8" panose="020B0400000000000000" pitchFamily="34" charset="-128"/>
                <a:cs typeface="+mn-cs"/>
              </a:rPr>
              <a:t>月</a:t>
            </a:r>
            <a:r>
              <a:rPr kumimoji="1" lang="en-US" altLang="ja-JP" sz="2400" b="1" i="0" u="none" strike="noStrike" kern="1200" cap="none" spc="0" normalizeH="0" baseline="0" noProof="0" dirty="0" smtClean="0">
                <a:ln>
                  <a:noFill/>
                </a:ln>
                <a:solidFill>
                  <a:prstClr val="black"/>
                </a:solidFill>
                <a:effectLst/>
                <a:uLnTx/>
                <a:uFillTx/>
                <a:latin typeface="Hiragino Sans W8" panose="020B0400000000000000" pitchFamily="34" charset="-128"/>
                <a:ea typeface="Hiragino Sans W8" panose="020B0400000000000000" pitchFamily="34" charset="-128"/>
                <a:cs typeface="+mn-cs"/>
              </a:rPr>
              <a:t>28</a:t>
            </a:r>
            <a:r>
              <a:rPr kumimoji="1" lang="ja-JP" altLang="en-US" sz="2400" b="1" i="0" u="none" strike="noStrike" kern="1200" cap="none" spc="0" normalizeH="0" baseline="0" noProof="0" dirty="0" smtClean="0">
                <a:ln>
                  <a:noFill/>
                </a:ln>
                <a:solidFill>
                  <a:prstClr val="black"/>
                </a:solidFill>
                <a:effectLst/>
                <a:uLnTx/>
                <a:uFillTx/>
                <a:latin typeface="Hiragino Sans W8" panose="020B0400000000000000" pitchFamily="34" charset="-128"/>
                <a:ea typeface="Hiragino Sans W8" panose="020B0400000000000000" pitchFamily="34" charset="-128"/>
                <a:cs typeface="+mn-cs"/>
              </a:rPr>
              <a:t>日（水）</a:t>
            </a:r>
            <a:r>
              <a:rPr kumimoji="1" lang="en-US" altLang="ja-JP" sz="2400" b="1" i="0" u="none" strike="noStrike" kern="1200" cap="none" spc="0" normalizeH="0" baseline="0" noProof="0" dirty="0" smtClean="0">
                <a:ln>
                  <a:noFill/>
                </a:ln>
                <a:solidFill>
                  <a:prstClr val="black"/>
                </a:solidFill>
                <a:effectLst/>
                <a:uLnTx/>
                <a:uFillTx/>
                <a:latin typeface="Hiragino Sans W8" panose="020B0400000000000000" pitchFamily="34" charset="-128"/>
                <a:ea typeface="Hiragino Sans W8" panose="020B0400000000000000" pitchFamily="34" charset="-128"/>
                <a:cs typeface="+mn-cs"/>
              </a:rPr>
              <a:t>14</a:t>
            </a:r>
            <a:r>
              <a:rPr kumimoji="1" lang="ja-JP" altLang="en-US" sz="2400" b="1" i="0" u="none" strike="noStrike" kern="1200" cap="none" spc="0" normalizeH="0" baseline="0" noProof="0" dirty="0" smtClean="0">
                <a:ln>
                  <a:noFill/>
                </a:ln>
                <a:solidFill>
                  <a:prstClr val="black"/>
                </a:solidFill>
                <a:effectLst/>
                <a:uLnTx/>
                <a:uFillTx/>
                <a:latin typeface="Hiragino Sans W8" panose="020B0400000000000000" pitchFamily="34" charset="-128"/>
                <a:ea typeface="Hiragino Sans W8" panose="020B0400000000000000" pitchFamily="34" charset="-128"/>
                <a:cs typeface="+mn-cs"/>
              </a:rPr>
              <a:t>時～</a:t>
            </a:r>
            <a:r>
              <a:rPr kumimoji="1" lang="en-US" altLang="ja-JP" sz="2400" b="1" i="0" u="none" strike="noStrike" kern="1200" cap="none" spc="0" normalizeH="0" baseline="0" noProof="0" dirty="0" smtClean="0">
                <a:ln>
                  <a:noFill/>
                </a:ln>
                <a:solidFill>
                  <a:prstClr val="black"/>
                </a:solidFill>
                <a:effectLst/>
                <a:uLnTx/>
                <a:uFillTx/>
                <a:latin typeface="Hiragino Sans W8" panose="020B0400000000000000" pitchFamily="34" charset="-128"/>
                <a:ea typeface="Hiragino Sans W8" panose="020B0400000000000000" pitchFamily="34" charset="-128"/>
                <a:cs typeface="+mn-cs"/>
              </a:rPr>
              <a:t>16</a:t>
            </a:r>
            <a:r>
              <a:rPr kumimoji="1" lang="ja-JP" altLang="en-US" sz="2400" b="1" i="0" u="none" strike="noStrike" kern="1200" cap="none" spc="0" normalizeH="0" baseline="0" noProof="0" dirty="0" smtClean="0">
                <a:ln>
                  <a:noFill/>
                </a:ln>
                <a:solidFill>
                  <a:prstClr val="black"/>
                </a:solidFill>
                <a:effectLst/>
                <a:uLnTx/>
                <a:uFillTx/>
                <a:latin typeface="Hiragino Sans W8" panose="020B0400000000000000" pitchFamily="34" charset="-128"/>
                <a:ea typeface="Hiragino Sans W8" panose="020B0400000000000000" pitchFamily="34" charset="-128"/>
                <a:cs typeface="+mn-cs"/>
              </a:rPr>
              <a:t>時</a:t>
            </a:r>
            <a:endParaRPr kumimoji="1" lang="en-US" altLang="ja-JP" sz="2400" b="1" i="0" u="none" strike="noStrike" kern="1200" cap="none" spc="0" normalizeH="0" baseline="0" noProof="0" dirty="0" smtClean="0">
              <a:ln>
                <a:noFill/>
              </a:ln>
              <a:solidFill>
                <a:prstClr val="black"/>
              </a:solidFill>
              <a:effectLst/>
              <a:uLnTx/>
              <a:uFillTx/>
              <a:latin typeface="Hiragino Sans W8" panose="020B0400000000000000" pitchFamily="34" charset="-128"/>
              <a:ea typeface="Hiragino Sans W8" panose="020B0400000000000000" pitchFamily="34" charset="-128"/>
              <a:cs typeface="+mn-cs"/>
            </a:endParaRPr>
          </a:p>
        </p:txBody>
      </p:sp>
      <p:sp>
        <p:nvSpPr>
          <p:cNvPr id="6" name="テキスト ボックス 5">
            <a:extLst>
              <a:ext uri="{FF2B5EF4-FFF2-40B4-BE49-F238E27FC236}">
                <a16:creationId xmlns:a16="http://schemas.microsoft.com/office/drawing/2014/main" id="{99DB92C9-9F2A-5943-8EF5-38447A34845F}"/>
              </a:ext>
            </a:extLst>
          </p:cNvPr>
          <p:cNvSpPr txBox="1"/>
          <p:nvPr/>
        </p:nvSpPr>
        <p:spPr>
          <a:xfrm>
            <a:off x="182458" y="1961265"/>
            <a:ext cx="757791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sng" strike="noStrike" kern="1200" cap="none" spc="0" normalizeH="0" baseline="0" noProof="0" dirty="0" smtClean="0">
                <a:ln>
                  <a:noFill/>
                </a:ln>
                <a:solidFill>
                  <a:prstClr val="black"/>
                </a:solidFill>
                <a:effectLst/>
                <a:uLnTx/>
                <a:uFillTx/>
                <a:latin typeface="Hiragino Sans W8" panose="020B0400000000000000" pitchFamily="34" charset="-128"/>
                <a:ea typeface="Hiragino Sans W8" panose="020B0400000000000000" pitchFamily="34" charset="-128"/>
                <a:cs typeface="+mn-cs"/>
              </a:rPr>
              <a:t>■当日のスケジュール</a:t>
            </a:r>
            <a:endParaRPr kumimoji="1" lang="en-US" altLang="ja-JP" sz="2400" b="1" i="0" u="sng" strike="noStrike" kern="1200" cap="none" spc="0" normalizeH="0" baseline="0" noProof="0" dirty="0" smtClean="0">
              <a:ln>
                <a:noFill/>
              </a:ln>
              <a:solidFill>
                <a:prstClr val="black"/>
              </a:solidFill>
              <a:effectLst/>
              <a:uLnTx/>
              <a:uFillTx/>
              <a:latin typeface="Hiragino Sans W8" panose="020B0400000000000000" pitchFamily="34" charset="-128"/>
              <a:ea typeface="Hiragino Sans W8" panose="020B04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１　挨拶・講師紹介（１４：００</a:t>
            </a:r>
            <a:r>
              <a:rPr kumimoji="1" lang="en-US" altLang="ja-JP" sz="24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pitchFamily="34" charset="-128"/>
                <a:cs typeface="+mn-cs"/>
              </a:rPr>
              <a:t>〜</a:t>
            </a:r>
            <a:r>
              <a:rPr kumimoji="1" lang="ja-JP" altLang="en-US"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１４：０５）</a:t>
            </a:r>
            <a:endParaRPr kumimoji="1" lang="ja-JP" altLang="en-US" sz="24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pitchFamily="34" charset="-128"/>
              <a:cs typeface="+mn-cs"/>
            </a:endParaRPr>
          </a:p>
        </p:txBody>
      </p:sp>
      <p:sp>
        <p:nvSpPr>
          <p:cNvPr id="9" name="テキスト ボックス 8">
            <a:extLst>
              <a:ext uri="{FF2B5EF4-FFF2-40B4-BE49-F238E27FC236}">
                <a16:creationId xmlns:a16="http://schemas.microsoft.com/office/drawing/2014/main" id="{A4225E2B-40BB-0942-838E-79FB4FA4143A}"/>
              </a:ext>
            </a:extLst>
          </p:cNvPr>
          <p:cNvSpPr txBox="1"/>
          <p:nvPr/>
        </p:nvSpPr>
        <p:spPr>
          <a:xfrm>
            <a:off x="182457" y="4678273"/>
            <a:ext cx="10804192" cy="110799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３</a:t>
            </a:r>
            <a:r>
              <a:rPr kumimoji="1" lang="ja-JP" altLang="en-US" sz="24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pitchFamily="34" charset="-128"/>
                <a:cs typeface="+mn-cs"/>
              </a:rPr>
              <a:t>　</a:t>
            </a:r>
            <a:r>
              <a:rPr kumimoji="1" lang="ja-JP" altLang="en-US"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クラスター発生施設の対応と受援</a:t>
            </a:r>
            <a:endParaRPr kumimoji="1" lang="en-US" altLang="ja-JP"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　　　</a:t>
            </a:r>
            <a:r>
              <a:rPr kumimoji="1" lang="ja-JP" altLang="en-US" sz="15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～対応の実際、指揮・マネジメント・教訓、気づき～</a:t>
            </a:r>
            <a:r>
              <a:rPr kumimoji="1" lang="ja-JP" altLang="en-US" sz="24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pitchFamily="34" charset="-128"/>
                <a:cs typeface="+mn-cs"/>
              </a:rPr>
              <a:t>（</a:t>
            </a:r>
            <a:r>
              <a:rPr kumimoji="1" lang="ja-JP" altLang="en-US"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１５：１０</a:t>
            </a:r>
            <a:r>
              <a:rPr kumimoji="1" lang="en-US" altLang="ja-JP"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a:t>
            </a:r>
            <a:r>
              <a:rPr kumimoji="1" lang="ja-JP" altLang="en-US"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１５：５０</a:t>
            </a:r>
            <a:r>
              <a:rPr kumimoji="1" lang="ja-JP" altLang="en-US" sz="24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pitchFamily="34" charset="-128"/>
                <a:cs typeface="+mn-cs"/>
              </a:rPr>
              <a:t>）</a:t>
            </a:r>
            <a:endParaRPr kumimoji="1" lang="en-US" altLang="ja-JP" sz="2400" b="0" i="0" u="none" strike="noStrike" kern="1200" cap="none" spc="0" normalizeH="0" baseline="0" noProof="0" dirty="0">
              <a:ln>
                <a:noFill/>
              </a:ln>
              <a:solidFill>
                <a:prstClr val="black"/>
              </a:solidFill>
              <a:effectLst/>
              <a:uLnTx/>
              <a:uFillTx/>
              <a:latin typeface="Calibri" panose="020F0502020204030204"/>
              <a:ea typeface="Hiragino Sans W3" panose="020B040000000000000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玉城成雄 様</a:t>
            </a:r>
            <a:r>
              <a:rPr kumimoji="1" lang="zh-CN" altLang="en-US" sz="16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a:t>
            </a:r>
            <a:r>
              <a:rPr kumimoji="1" lang="zh-TW" altLang="en-US" sz="16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pitchFamily="34" charset="-128"/>
                <a:cs typeface="+mn-cs"/>
              </a:rPr>
              <a:t>衛生文化協会城西病院</a:t>
            </a:r>
            <a:r>
              <a:rPr kumimoji="1" lang="ja-JP" altLang="en-US" sz="16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a:t>
            </a:r>
            <a:endParaRPr kumimoji="1" lang="en-US" altLang="zh-TW" sz="16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endParaRPr>
          </a:p>
        </p:txBody>
      </p:sp>
      <p:sp>
        <p:nvSpPr>
          <p:cNvPr id="11" name="テキスト ボックス 10">
            <a:extLst>
              <a:ext uri="{FF2B5EF4-FFF2-40B4-BE49-F238E27FC236}">
                <a16:creationId xmlns:a16="http://schemas.microsoft.com/office/drawing/2014/main" id="{730A4858-9FBF-3542-8D57-CF56B2B65C71}"/>
              </a:ext>
            </a:extLst>
          </p:cNvPr>
          <p:cNvSpPr txBox="1"/>
          <p:nvPr/>
        </p:nvSpPr>
        <p:spPr>
          <a:xfrm>
            <a:off x="182457" y="5786269"/>
            <a:ext cx="610750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４</a:t>
            </a:r>
            <a:r>
              <a:rPr kumimoji="1" lang="ja-JP" altLang="en-US" sz="24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pitchFamily="34" charset="-128"/>
                <a:cs typeface="+mn-cs"/>
              </a:rPr>
              <a:t>　最後に（</a:t>
            </a:r>
            <a:r>
              <a:rPr kumimoji="1" lang="ja-JP" altLang="en-US"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１５：５０</a:t>
            </a:r>
            <a:r>
              <a:rPr kumimoji="1" lang="en-US" altLang="ja-JP"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a:t>
            </a:r>
            <a:r>
              <a:rPr kumimoji="1" lang="ja-JP" altLang="en-US"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１６：００）</a:t>
            </a:r>
            <a:endParaRPr kumimoji="1" lang="ja-JP" altLang="en-US" sz="24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pitchFamily="34"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pitchFamily="34" charset="-128"/>
              <a:cs typeface="+mn-cs"/>
            </a:endParaRPr>
          </a:p>
        </p:txBody>
      </p:sp>
      <p:sp>
        <p:nvSpPr>
          <p:cNvPr id="10" name="テキスト ボックス 9">
            <a:extLst>
              <a:ext uri="{FF2B5EF4-FFF2-40B4-BE49-F238E27FC236}">
                <a16:creationId xmlns:a16="http://schemas.microsoft.com/office/drawing/2014/main" id="{A99F09EE-272E-A34A-8A5C-8898D6F46234}"/>
              </a:ext>
            </a:extLst>
          </p:cNvPr>
          <p:cNvSpPr txBox="1"/>
          <p:nvPr/>
        </p:nvSpPr>
        <p:spPr>
          <a:xfrm>
            <a:off x="182457" y="3324056"/>
            <a:ext cx="9931357"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２</a:t>
            </a:r>
            <a:r>
              <a:rPr kumimoji="1" lang="ja-JP" altLang="en-US" sz="24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pitchFamily="34" charset="-128"/>
                <a:cs typeface="+mn-cs"/>
              </a:rPr>
              <a:t>　</a:t>
            </a:r>
            <a:r>
              <a:rPr kumimoji="1" lang="ja-JP" altLang="en-US" sz="2400" b="0" i="0" u="none" strike="noStrike" kern="1200" cap="none" spc="0" normalizeH="0" baseline="0" noProof="0" dirty="0">
                <a:ln>
                  <a:noFill/>
                </a:ln>
                <a:solidFill>
                  <a:prstClr val="black"/>
                </a:solidFill>
                <a:effectLst/>
                <a:uLnTx/>
                <a:uFillTx/>
                <a:latin typeface="Calibri" panose="020F0502020204030204"/>
                <a:ea typeface="Hiragino Sans W3" panose="020B0400000000000000"/>
                <a:cs typeface="+mn-cs"/>
              </a:rPr>
              <a:t>クラスター発生施設への支援の実際と</a:t>
            </a:r>
            <a:r>
              <a:rPr kumimoji="1" lang="ja-JP" altLang="en-US" sz="2400" b="0" i="0" u="none" strike="noStrike" kern="1200" cap="none" spc="0" normalizeH="0" baseline="0" noProof="0" dirty="0" smtClean="0">
                <a:ln>
                  <a:noFill/>
                </a:ln>
                <a:solidFill>
                  <a:prstClr val="black"/>
                </a:solidFill>
                <a:effectLst/>
                <a:uLnTx/>
                <a:uFillTx/>
                <a:latin typeface="Calibri" panose="020F0502020204030204"/>
                <a:ea typeface="Hiragino Sans W3" panose="020B0400000000000000"/>
                <a:cs typeface="+mn-cs"/>
              </a:rPr>
              <a:t>教訓</a:t>
            </a:r>
            <a:endParaRPr kumimoji="1" lang="en-US" altLang="ja-JP" sz="2400" b="0" i="0" u="none" strike="noStrike" kern="1200" cap="none" spc="0" normalizeH="0" baseline="0" noProof="0" dirty="0" smtClean="0">
              <a:ln>
                <a:noFill/>
              </a:ln>
              <a:solidFill>
                <a:prstClr val="black"/>
              </a:solidFill>
              <a:effectLst/>
              <a:uLnTx/>
              <a:uFillTx/>
              <a:latin typeface="Calibri" panose="020F0502020204030204"/>
              <a:ea typeface="Hiragino Sans W3" panose="020B040000000000000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black"/>
                </a:solidFill>
                <a:effectLst/>
                <a:uLnTx/>
                <a:uFillTx/>
                <a:latin typeface="Calibri" panose="020F0502020204030204"/>
                <a:ea typeface="Hiragino Sans W3" panose="020B0400000000000000"/>
                <a:cs typeface="+mn-cs"/>
              </a:rPr>
              <a:t> </a:t>
            </a:r>
            <a:r>
              <a:rPr kumimoji="1" lang="en-US" altLang="ja-JP" sz="2400" b="0" i="0" u="none" strike="noStrike" kern="1200" cap="none" spc="0" normalizeH="0" baseline="0" noProof="0" dirty="0" smtClean="0">
                <a:ln>
                  <a:noFill/>
                </a:ln>
                <a:solidFill>
                  <a:prstClr val="black"/>
                </a:solidFill>
                <a:effectLst/>
                <a:uLnTx/>
                <a:uFillTx/>
                <a:latin typeface="Calibri" panose="020F0502020204030204"/>
                <a:ea typeface="Hiragino Sans W3" panose="020B0400000000000000"/>
                <a:cs typeface="+mn-cs"/>
              </a:rPr>
              <a:t>        </a:t>
            </a:r>
            <a:r>
              <a:rPr kumimoji="1" lang="ja-JP" altLang="en-US" sz="1500" b="0" i="0" u="none" strike="noStrike" kern="1200" cap="none" spc="0" normalizeH="0" baseline="0" noProof="0" dirty="0" smtClean="0">
                <a:ln>
                  <a:noFill/>
                </a:ln>
                <a:solidFill>
                  <a:prstClr val="black"/>
                </a:solidFill>
                <a:effectLst/>
                <a:uLnTx/>
                <a:uFillTx/>
                <a:latin typeface="Calibri" panose="020F0502020204030204"/>
                <a:ea typeface="Hiragino Sans W3" panose="020B0400000000000000"/>
                <a:cs typeface="+mn-cs"/>
              </a:rPr>
              <a:t>～事例</a:t>
            </a:r>
            <a:r>
              <a:rPr kumimoji="1" lang="ja-JP" altLang="en-US" sz="1500" b="0" i="0" u="none" strike="noStrike" kern="1200" cap="none" spc="0" normalizeH="0" baseline="0" noProof="0" dirty="0">
                <a:ln>
                  <a:noFill/>
                </a:ln>
                <a:solidFill>
                  <a:prstClr val="black"/>
                </a:solidFill>
                <a:effectLst/>
                <a:uLnTx/>
                <a:uFillTx/>
                <a:latin typeface="Calibri" panose="020F0502020204030204"/>
                <a:ea typeface="Hiragino Sans W3" panose="020B0400000000000000"/>
                <a:cs typeface="+mn-cs"/>
              </a:rPr>
              <a:t>紹介、早期介入の意義、施設等受入側の事前準備</a:t>
            </a:r>
            <a:r>
              <a:rPr kumimoji="1" lang="ja-JP" altLang="en-US" sz="1500" b="0" i="0" u="none" strike="noStrike" kern="1200" cap="none" spc="0" normalizeH="0" baseline="0" noProof="0" dirty="0" smtClean="0">
                <a:ln>
                  <a:noFill/>
                </a:ln>
                <a:solidFill>
                  <a:prstClr val="black"/>
                </a:solidFill>
                <a:effectLst/>
                <a:uLnTx/>
                <a:uFillTx/>
                <a:latin typeface="Calibri" panose="020F0502020204030204"/>
                <a:ea typeface="Hiragino Sans W3" panose="020B0400000000000000"/>
                <a:cs typeface="+mn-cs"/>
              </a:rPr>
              <a:t>等～</a:t>
            </a:r>
            <a:r>
              <a:rPr kumimoji="1" lang="ja-JP" altLang="en-US"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（１４：０５</a:t>
            </a:r>
            <a:r>
              <a:rPr kumimoji="1" lang="en-US" altLang="ja-JP"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a:t>
            </a:r>
            <a:r>
              <a:rPr kumimoji="1" lang="ja-JP" altLang="en-US"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１５：１０）</a:t>
            </a:r>
            <a:endParaRPr kumimoji="1" lang="en-US" altLang="ja-JP" sz="2400" b="0" i="0" u="none" strike="noStrike" kern="1200" cap="none" spc="0" normalizeH="0" baseline="0" noProof="0" dirty="0" smtClean="0">
              <a:ln>
                <a:noFill/>
              </a:ln>
              <a:solidFill>
                <a:prstClr val="black"/>
              </a:solidFill>
              <a:effectLst/>
              <a:uLnTx/>
              <a:uFillTx/>
              <a:latin typeface="Calibri" panose="020F0502020204030204"/>
              <a:ea typeface="Hiragino Sans W3" panose="020B040000000000000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a:cs typeface="+mn-cs"/>
              </a:rPr>
              <a:t>　　　</a:t>
            </a:r>
            <a:r>
              <a:rPr kumimoji="1" lang="zh-TW" altLang="en-US" sz="1800" b="1"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a:cs typeface="+mn-cs"/>
              </a:rPr>
              <a:t>近</a:t>
            </a:r>
            <a:r>
              <a:rPr kumimoji="1" lang="zh-TW" altLang="en-US" sz="1800" b="1"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a:cs typeface="+mn-cs"/>
              </a:rPr>
              <a:t>藤久</a:t>
            </a:r>
            <a:r>
              <a:rPr kumimoji="1" lang="zh-TW" altLang="en-US" sz="1800" b="1"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a:cs typeface="+mn-cs"/>
              </a:rPr>
              <a:t>禎 </a:t>
            </a:r>
            <a:r>
              <a:rPr kumimoji="1" lang="ja-JP" altLang="en-US" sz="1800" b="1"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a:cs typeface="+mn-cs"/>
              </a:rPr>
              <a:t>様・</a:t>
            </a:r>
            <a:r>
              <a:rPr kumimoji="1" lang="ja-JP" altLang="en-US" sz="1800" b="1"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a:cs typeface="+mn-cs"/>
              </a:rPr>
              <a:t>松田</a:t>
            </a:r>
            <a:r>
              <a:rPr kumimoji="1" lang="ja-JP" altLang="en-US" sz="1800" b="1"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a:cs typeface="+mn-cs"/>
              </a:rPr>
              <a:t>宏樹 様</a:t>
            </a:r>
            <a:r>
              <a:rPr kumimoji="1" lang="zh-TW" altLang="en-US" sz="16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a:cs typeface="+mn-cs"/>
              </a:rPr>
              <a:t>（</a:t>
            </a:r>
            <a:r>
              <a:rPr kumimoji="1" lang="zh-TW" altLang="en-US" sz="16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a:cs typeface="+mn-cs"/>
              </a:rPr>
              <a:t>厚労省本部地域支援班</a:t>
            </a:r>
            <a:r>
              <a:rPr kumimoji="1" lang="en-US" altLang="zh-TW" sz="16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a:cs typeface="+mn-cs"/>
              </a:rPr>
              <a:t>DMAT</a:t>
            </a:r>
            <a:r>
              <a:rPr kumimoji="1" lang="zh-TW" altLang="en-US" sz="16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a:cs typeface="+mn-cs"/>
              </a:rPr>
              <a:t>、日本</a:t>
            </a:r>
            <a:r>
              <a:rPr kumimoji="1" lang="en-US" altLang="zh-TW" sz="16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a:cs typeface="+mn-cs"/>
              </a:rPr>
              <a:t>DMAT</a:t>
            </a:r>
            <a:r>
              <a:rPr kumimoji="1" lang="zh-TW" altLang="en-US" sz="16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a:cs typeface="+mn-cs"/>
              </a:rPr>
              <a:t>事務局</a:t>
            </a:r>
            <a:r>
              <a:rPr kumimoji="1" lang="zh-TW" altLang="en-US" sz="16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a:cs typeface="+mn-cs"/>
              </a:rPr>
              <a:t>）</a:t>
            </a:r>
            <a:endParaRPr kumimoji="1" lang="en-US" altLang="zh-TW" sz="16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　　　　　　　　　　　　　　　　　　</a:t>
            </a:r>
            <a:r>
              <a:rPr kumimoji="1" lang="en-US" altLang="ja-JP" sz="16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a:t>
            </a:r>
            <a:r>
              <a:rPr kumimoji="1" lang="ja-JP" altLang="en-US" sz="16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前回のお二方のご講演を２０分ずつ配信→お二方で２５分質疑</a:t>
            </a:r>
            <a:endParaRPr kumimoji="1" lang="ja-JP" altLang="en-US" sz="16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pitchFamily="34" charset="-128"/>
              <a:cs typeface="+mn-cs"/>
            </a:endParaRPr>
          </a:p>
        </p:txBody>
      </p:sp>
      <p:pic>
        <p:nvPicPr>
          <p:cNvPr id="8" name="Picture 2" descr="厚生労働省シンボルマーク"/>
          <p:cNvPicPr>
            <a:picLocks noChangeAspect="1" noChangeArrowheads="1"/>
          </p:cNvPicPr>
          <p:nvPr/>
        </p:nvPicPr>
        <p:blipFill>
          <a:blip r:embed="rId3" r:link="rId4" cstate="print">
            <a:lum bright="20000"/>
            <a:extLst>
              <a:ext uri="{28A0092B-C50C-407E-A947-70E740481C1C}">
                <a14:useLocalDpi xmlns:a14="http://schemas.microsoft.com/office/drawing/2010/main" val="0"/>
              </a:ext>
            </a:extLst>
          </a:blip>
          <a:srcRect/>
          <a:stretch>
            <a:fillRect/>
          </a:stretch>
        </p:blipFill>
        <p:spPr bwMode="auto">
          <a:xfrm>
            <a:off x="8985448" y="70070"/>
            <a:ext cx="838893" cy="838893"/>
          </a:xfrm>
          <a:prstGeom prst="rect">
            <a:avLst/>
          </a:prstGeom>
          <a:noFill/>
          <a:ln w="22225">
            <a:no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4942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E25CB8-5074-9040-9156-DF72F0053E55}"/>
              </a:ext>
            </a:extLst>
          </p:cNvPr>
          <p:cNvSpPr>
            <a:spLocks noGrp="1"/>
          </p:cNvSpPr>
          <p:nvPr>
            <p:ph type="ctrTitle"/>
          </p:nvPr>
        </p:nvSpPr>
        <p:spPr>
          <a:xfrm>
            <a:off x="0" y="80276"/>
            <a:ext cx="9258932" cy="1130724"/>
          </a:xfrm>
        </p:spPr>
        <p:txBody>
          <a:bodyPr>
            <a:noAutofit/>
          </a:bodyPr>
          <a:lstStyle/>
          <a:p>
            <a:r>
              <a:rPr lang="ja-JP" altLang="en-US" sz="2400" b="1" dirty="0">
                <a:latin typeface="+mn-ea"/>
                <a:ea typeface="+mn-ea"/>
              </a:rPr>
              <a:t>第２回ウェブセミナーのご案内</a:t>
            </a:r>
            <a:r>
              <a:rPr lang="en-US" altLang="ja-JP" sz="2400" b="1" dirty="0">
                <a:latin typeface="+mn-ea"/>
                <a:ea typeface="+mn-ea"/>
              </a:rPr>
              <a:t/>
            </a:r>
            <a:br>
              <a:rPr lang="en-US" altLang="ja-JP" sz="2400" b="1" dirty="0">
                <a:latin typeface="+mn-ea"/>
                <a:ea typeface="+mn-ea"/>
              </a:rPr>
            </a:br>
            <a:r>
              <a:rPr lang="ja-JP" altLang="en-US" sz="1800" b="1" dirty="0">
                <a:latin typeface="+mn-ea"/>
                <a:ea typeface="+mn-ea"/>
              </a:rPr>
              <a:t>　</a:t>
            </a:r>
            <a:r>
              <a:rPr lang="en-US" altLang="ja-JP" sz="1800" b="1" dirty="0">
                <a:latin typeface="+mn-ea"/>
                <a:ea typeface="+mn-ea"/>
              </a:rPr>
              <a:t/>
            </a:r>
            <a:br>
              <a:rPr lang="en-US" altLang="ja-JP" sz="1800" b="1" dirty="0">
                <a:latin typeface="+mn-ea"/>
                <a:ea typeface="+mn-ea"/>
              </a:rPr>
            </a:br>
            <a:r>
              <a:rPr lang="ja-JP" altLang="en-US" sz="2400" b="1" dirty="0">
                <a:latin typeface="+mn-ea"/>
                <a:ea typeface="+mn-ea"/>
              </a:rPr>
              <a:t>療養型病院におけるクラスター発生の支援と受援</a:t>
            </a:r>
            <a:r>
              <a:rPr lang="en-US" altLang="ja-JP" sz="1050" b="1" dirty="0">
                <a:latin typeface="+mn-ea"/>
                <a:ea typeface="+mn-ea"/>
              </a:rPr>
              <a:t/>
            </a:r>
            <a:br>
              <a:rPr lang="en-US" altLang="ja-JP" sz="1050" b="1" dirty="0">
                <a:latin typeface="+mn-ea"/>
                <a:ea typeface="+mn-ea"/>
              </a:rPr>
            </a:br>
            <a:endParaRPr lang="ja-JP" altLang="en-US" sz="1050" b="1" dirty="0">
              <a:latin typeface="+mn-ea"/>
              <a:ea typeface="+mn-ea"/>
            </a:endParaRPr>
          </a:p>
        </p:txBody>
      </p:sp>
      <p:sp>
        <p:nvSpPr>
          <p:cNvPr id="4" name="テキスト ボックス 3">
            <a:extLst>
              <a:ext uri="{FF2B5EF4-FFF2-40B4-BE49-F238E27FC236}">
                <a16:creationId xmlns:a16="http://schemas.microsoft.com/office/drawing/2014/main" id="{68C328B0-FAB1-8A4C-9A36-31CBBA0C761D}"/>
              </a:ext>
            </a:extLst>
          </p:cNvPr>
          <p:cNvSpPr txBox="1"/>
          <p:nvPr/>
        </p:nvSpPr>
        <p:spPr>
          <a:xfrm>
            <a:off x="340614" y="1130724"/>
            <a:ext cx="925449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pitchFamily="34" charset="-128"/>
                <a:cs typeface="+mn-cs"/>
              </a:rPr>
              <a:t>■ 開催日時：令和</a:t>
            </a:r>
            <a:r>
              <a:rPr kumimoji="1" lang="ja-JP" altLang="en-US"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３年４月２８日（水）</a:t>
            </a:r>
            <a:r>
              <a:rPr kumimoji="1" lang="en-US" altLang="ja-JP" sz="2400" b="1"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14</a:t>
            </a:r>
            <a:r>
              <a:rPr kumimoji="1" lang="ja-JP" altLang="en-US" sz="2400" b="1"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a:t>
            </a:r>
            <a:r>
              <a:rPr kumimoji="1" lang="en-US" altLang="ja-JP" sz="2400" b="1"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00〜16</a:t>
            </a:r>
            <a:r>
              <a:rPr kumimoji="1" lang="ja-JP" altLang="en-US" sz="2400" b="1"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a:t>
            </a:r>
            <a:r>
              <a:rPr kumimoji="1" lang="en-US" altLang="ja-JP" sz="2400" b="1"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00</a:t>
            </a:r>
            <a:endParaRPr kumimoji="1" lang="ja-JP" altLang="en-US" sz="2400" b="1"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pitchFamily="34" charset="-128"/>
              <a:cs typeface="+mn-cs"/>
            </a:endParaRPr>
          </a:p>
        </p:txBody>
      </p:sp>
      <p:sp>
        <p:nvSpPr>
          <p:cNvPr id="6" name="テキスト ボックス 5">
            <a:extLst>
              <a:ext uri="{FF2B5EF4-FFF2-40B4-BE49-F238E27FC236}">
                <a16:creationId xmlns:a16="http://schemas.microsoft.com/office/drawing/2014/main" id="{23D6A907-E29F-E64F-BADE-56B25D4BB2C2}"/>
              </a:ext>
            </a:extLst>
          </p:cNvPr>
          <p:cNvSpPr txBox="1"/>
          <p:nvPr/>
        </p:nvSpPr>
        <p:spPr>
          <a:xfrm>
            <a:off x="432691" y="2791843"/>
            <a:ext cx="9401003" cy="8079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pitchFamily="34" charset="-128"/>
                <a:cs typeface="+mn-cs"/>
              </a:rPr>
              <a:t>■ アンケート</a:t>
            </a:r>
            <a:r>
              <a:rPr kumimoji="1" lang="en-US" altLang="ja-JP" sz="24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pitchFamily="34" charset="-128"/>
                <a:cs typeface="+mn-cs"/>
              </a:rPr>
              <a:t>URL</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pitchFamily="34"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今後</a:t>
            </a:r>
            <a:r>
              <a:rPr kumimoji="1" lang="ja-JP" altLang="en-US" sz="18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pitchFamily="34" charset="-128"/>
                <a:cs typeface="+mn-cs"/>
              </a:rPr>
              <a:t>の参考とするため、研修会終了後にアンケートのご協力をお願いいたします。</a:t>
            </a:r>
          </a:p>
        </p:txBody>
      </p:sp>
      <p:sp>
        <p:nvSpPr>
          <p:cNvPr id="7" name="テキスト ボックス 6">
            <a:extLst>
              <a:ext uri="{FF2B5EF4-FFF2-40B4-BE49-F238E27FC236}">
                <a16:creationId xmlns:a16="http://schemas.microsoft.com/office/drawing/2014/main" id="{2931E084-8A2F-1A44-A489-FF9FBF807DE9}"/>
              </a:ext>
            </a:extLst>
          </p:cNvPr>
          <p:cNvSpPr txBox="1"/>
          <p:nvPr/>
        </p:nvSpPr>
        <p:spPr>
          <a:xfrm>
            <a:off x="638649" y="3726078"/>
            <a:ext cx="8611865"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自治体の方</a:t>
            </a:r>
            <a:r>
              <a:rPr kumimoji="1" lang="ja-JP" altLang="en-US" sz="24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ワンパブリックから</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sng"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hlinkClick r:id="rId2"/>
              </a:rPr>
              <a:t>https://customervoice.microsoft.com/Pages/ResponsePage.aspx?id=1-52nwqXTE2Dg1kP1cZqMvJm14Cx5_9NiF0Vs1M4EP1UNVo4VUI0Sk1ZRjJYWTdOQzBZMzRFOEFaWi4u</a:t>
            </a:r>
            <a:endParaRPr kumimoji="1" lang="en-US" altLang="ja-JP" sz="1600" b="0"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460C101B-4EEF-824A-8743-CD69EAACA4CB}"/>
              </a:ext>
            </a:extLst>
          </p:cNvPr>
          <p:cNvSpPr txBox="1"/>
          <p:nvPr/>
        </p:nvSpPr>
        <p:spPr>
          <a:xfrm>
            <a:off x="638649" y="4904942"/>
            <a:ext cx="8658419"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rPr>
              <a:t>その他の方：厚労省ホームページから</a:t>
            </a:r>
            <a:endParaRPr kumimoji="1" lang="en-US" altLang="ja-JP"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hlinkClick r:id="rId3"/>
              </a:rPr>
              <a:t>https://www.mhlw.go.jp/stf/seisakunitsuite/bunya/0000121431_00258.html</a:t>
            </a:r>
            <a:endParaRPr kumimoji="1" lang="ja-JP" altLang="ja-JP"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1" i="0" u="none" strike="noStrike" kern="1200" cap="none" spc="0" normalizeH="0" baseline="0" noProof="0" dirty="0" smtClean="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9" name="テキスト ボックス 8">
            <a:extLst>
              <a:ext uri="{FF2B5EF4-FFF2-40B4-BE49-F238E27FC236}">
                <a16:creationId xmlns:a16="http://schemas.microsoft.com/office/drawing/2014/main" id="{0AEFE680-EA56-DB44-B56F-BC4B70CF7E3E}"/>
              </a:ext>
            </a:extLst>
          </p:cNvPr>
          <p:cNvSpPr txBox="1"/>
          <p:nvPr/>
        </p:nvSpPr>
        <p:spPr>
          <a:xfrm>
            <a:off x="688546" y="5708874"/>
            <a:ext cx="9217454"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a:t>
            </a:r>
            <a:r>
              <a:rPr kumimoji="1" lang="ja-JP" altLang="en-US" sz="16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　研修会で使用する資料は当日</a:t>
            </a:r>
            <a:r>
              <a:rPr kumimoji="1" lang="ja-JP" altLang="en-US" sz="16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、アンケート</a:t>
            </a:r>
            <a:r>
              <a:rPr kumimoji="1" lang="en-US" altLang="ja-JP" sz="16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URL</a:t>
            </a:r>
            <a:r>
              <a:rPr kumimoji="1" lang="ja-JP" altLang="en-US" sz="1600" b="0" i="0" u="none" strike="noStrike" kern="1200" cap="none" spc="0" normalizeH="0" baseline="0" noProof="0" dirty="0" err="1" smtClean="0">
                <a:ln>
                  <a:noFill/>
                </a:ln>
                <a:solidFill>
                  <a:srgbClr val="FF0000"/>
                </a:solidFill>
                <a:effectLst/>
                <a:uLnTx/>
                <a:uFillTx/>
                <a:latin typeface="Calibri" panose="020F0502020204030204"/>
                <a:ea typeface="游ゴシック" panose="020B0400000000000000" pitchFamily="50" charset="-128"/>
                <a:cs typeface="+mn-cs"/>
              </a:rPr>
              <a:t>の厚</a:t>
            </a:r>
            <a:r>
              <a:rPr kumimoji="1" lang="ja-JP" altLang="en-US" sz="16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労省</a:t>
            </a:r>
            <a:r>
              <a:rPr kumimoji="1" lang="en-US" altLang="ja-JP" sz="16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HP</a:t>
            </a:r>
            <a:r>
              <a:rPr kumimoji="1" lang="ja-JP" altLang="en-US" sz="1600" b="0" i="0" u="none" strike="noStrike" kern="1200" cap="none" spc="0" normalizeH="0" baseline="0" noProof="0" dirty="0" smtClean="0">
                <a:ln>
                  <a:noFill/>
                </a:ln>
                <a:solidFill>
                  <a:srgbClr val="FF0000"/>
                </a:solidFill>
                <a:effectLst/>
                <a:uLnTx/>
                <a:uFillTx/>
                <a:latin typeface="Calibri" panose="020F0502020204030204"/>
                <a:ea typeface="游ゴシック" panose="020B0400000000000000" pitchFamily="50" charset="-128"/>
                <a:cs typeface="+mn-cs"/>
              </a:rPr>
              <a:t>で掲載</a:t>
            </a:r>
            <a:r>
              <a:rPr kumimoji="1" lang="ja-JP" altLang="en-US" sz="16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予定ですので、</a:t>
            </a:r>
            <a:endParaRPr kumimoji="1" lang="en-US" altLang="ja-JP" sz="16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rPr>
              <a:t>　　そちらからダウンロードください。</a:t>
            </a:r>
            <a:endParaRPr kumimoji="1" lang="en-US" altLang="ja-JP" sz="1600" b="0" i="0" u="none" strike="noStrike" kern="1200" cap="none" spc="0" normalizeH="0" baseline="0" noProof="0" dirty="0">
              <a:ln>
                <a:noFill/>
              </a:ln>
              <a:solidFill>
                <a:srgbClr val="FF0000"/>
              </a:solidFill>
              <a:effectLst/>
              <a:uLnTx/>
              <a:uFillTx/>
              <a:latin typeface="Calibri" panose="020F0502020204030204"/>
              <a:ea typeface="游ゴシック" panose="020B0400000000000000" pitchFamily="50" charset="-128"/>
              <a:cs typeface="+mn-cs"/>
            </a:endParaRPr>
          </a:p>
        </p:txBody>
      </p:sp>
      <p:sp>
        <p:nvSpPr>
          <p:cNvPr id="11" name="テキスト ボックス 10">
            <a:extLst>
              <a:ext uri="{FF2B5EF4-FFF2-40B4-BE49-F238E27FC236}">
                <a16:creationId xmlns:a16="http://schemas.microsoft.com/office/drawing/2014/main" id="{90930121-D6F1-DA46-B8CF-2BB60E6BF977}"/>
              </a:ext>
            </a:extLst>
          </p:cNvPr>
          <p:cNvSpPr txBox="1"/>
          <p:nvPr/>
        </p:nvSpPr>
        <p:spPr>
          <a:xfrm>
            <a:off x="340614" y="1850842"/>
            <a:ext cx="703326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pitchFamily="34" charset="-128"/>
                <a:cs typeface="+mn-cs"/>
              </a:rPr>
              <a:t>■ 配信</a:t>
            </a:r>
            <a:r>
              <a:rPr kumimoji="1" lang="en-US" altLang="ja-JP"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URL</a:t>
            </a:r>
            <a:r>
              <a:rPr kumimoji="1" lang="ja-JP" altLang="en-US" sz="2400" b="0" i="0" u="none" strike="noStrike" kern="1200" cap="none" spc="0" normalizeH="0" baseline="0" noProof="0" dirty="0" smtClean="0">
                <a:ln>
                  <a:noFill/>
                </a:ln>
                <a:solidFill>
                  <a:prstClr val="black"/>
                </a:solidFill>
                <a:effectLst/>
                <a:uLnTx/>
                <a:uFillTx/>
                <a:latin typeface="Hiragino Sans W3" panose="020B0400000000000000" pitchFamily="34" charset="-128"/>
                <a:ea typeface="Hiragino Sans W3" panose="020B0400000000000000" pitchFamily="34" charset="-128"/>
                <a:cs typeface="+mn-cs"/>
              </a:rPr>
              <a:t>：</a:t>
            </a:r>
            <a:r>
              <a:rPr kumimoji="1" lang="en-US" altLang="ja-JP" sz="1800" b="0" i="0" u="sng"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hlinkClick r:id="rId4"/>
              </a:rPr>
              <a:t>https://www.youtube.com/watch?v=-m-MaF__10o</a:t>
            </a:r>
            <a:endParaRPr kumimoji="1" lang="ja-JP" altLang="en-US" sz="2400" b="0" i="0" u="none" strike="noStrike" kern="1200" cap="none" spc="0" normalizeH="0" baseline="0" noProof="0" dirty="0">
              <a:ln>
                <a:noFill/>
              </a:ln>
              <a:solidFill>
                <a:prstClr val="black"/>
              </a:solidFill>
              <a:effectLst/>
              <a:uLnTx/>
              <a:uFillTx/>
              <a:latin typeface="Hiragino Sans W3" panose="020B0400000000000000" pitchFamily="34" charset="-128"/>
              <a:ea typeface="Hiragino Sans W3" panose="020B0400000000000000" pitchFamily="34" charset="-128"/>
              <a:cs typeface="+mn-cs"/>
            </a:endParaRPr>
          </a:p>
        </p:txBody>
      </p:sp>
      <p:pic>
        <p:nvPicPr>
          <p:cNvPr id="12" name="図 11" descr="厚生労働省シンボルマーク"/>
          <p:cNvPicPr/>
          <p:nvPr/>
        </p:nvPicPr>
        <p:blipFill>
          <a:blip r:embed="rId5" r:link="rId6" cstate="print">
            <a:lum bright="20000"/>
            <a:extLst>
              <a:ext uri="{28A0092B-C50C-407E-A947-70E740481C1C}">
                <a14:useLocalDpi xmlns:a14="http://schemas.microsoft.com/office/drawing/2010/main" val="0"/>
              </a:ext>
            </a:extLst>
          </a:blip>
          <a:srcRect/>
          <a:stretch>
            <a:fillRect/>
          </a:stretch>
        </p:blipFill>
        <p:spPr bwMode="auto">
          <a:xfrm>
            <a:off x="9356174" y="191235"/>
            <a:ext cx="477520" cy="491490"/>
          </a:xfrm>
          <a:prstGeom prst="rect">
            <a:avLst/>
          </a:prstGeom>
          <a:noFill/>
          <a:ln>
            <a:noFill/>
          </a:ln>
        </p:spPr>
      </p:pic>
      <p:pic>
        <p:nvPicPr>
          <p:cNvPr id="13" name="図 12"/>
          <p:cNvPicPr>
            <a:picLocks noChangeAspect="1"/>
          </p:cNvPicPr>
          <p:nvPr/>
        </p:nvPicPr>
        <p:blipFill>
          <a:blip r:embed="rId7"/>
          <a:stretch>
            <a:fillRect/>
          </a:stretch>
        </p:blipFill>
        <p:spPr>
          <a:xfrm>
            <a:off x="7107703" y="1696353"/>
            <a:ext cx="1239563" cy="1130190"/>
          </a:xfrm>
          <a:prstGeom prst="rect">
            <a:avLst/>
          </a:prstGeom>
        </p:spPr>
      </p:pic>
      <p:pic>
        <p:nvPicPr>
          <p:cNvPr id="3" name="図 2"/>
          <p:cNvPicPr>
            <a:picLocks noChangeAspect="1"/>
          </p:cNvPicPr>
          <p:nvPr/>
        </p:nvPicPr>
        <p:blipFill>
          <a:blip r:embed="rId8"/>
          <a:stretch>
            <a:fillRect/>
          </a:stretch>
        </p:blipFill>
        <p:spPr>
          <a:xfrm>
            <a:off x="8347266" y="5527870"/>
            <a:ext cx="1077989" cy="1042728"/>
          </a:xfrm>
          <a:prstGeom prst="rect">
            <a:avLst/>
          </a:prstGeom>
        </p:spPr>
      </p:pic>
    </p:spTree>
    <p:extLst>
      <p:ext uri="{BB962C8B-B14F-4D97-AF65-F5344CB8AC3E}">
        <p14:creationId xmlns:p14="http://schemas.microsoft.com/office/powerpoint/2010/main" val="3186337670"/>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339</TotalTime>
  <Words>507</Words>
  <Application>Microsoft Office PowerPoint</Application>
  <PresentationFormat>A4 210 x 297 mm</PresentationFormat>
  <Paragraphs>41</Paragraphs>
  <Slides>3</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3</vt:i4>
      </vt:variant>
      <vt:variant>
        <vt:lpstr>スライド タイトル</vt:lpstr>
      </vt:variant>
      <vt:variant>
        <vt:i4>3</vt:i4>
      </vt:variant>
    </vt:vector>
  </HeadingPairs>
  <TitlesOfParts>
    <vt:vector size="17" baseType="lpstr">
      <vt:lpstr>ＤＦ平成ゴシック体W5</vt:lpstr>
      <vt:lpstr>Hiragino Sans W3</vt:lpstr>
      <vt:lpstr>Hiragino Sans W8</vt:lpstr>
      <vt:lpstr>メイリオ</vt:lpstr>
      <vt:lpstr>游ゴシック</vt:lpstr>
      <vt:lpstr>游ゴシック Light</vt:lpstr>
      <vt:lpstr>Arial</vt:lpstr>
      <vt:lpstr>Calibri</vt:lpstr>
      <vt:lpstr>Calibri Light</vt:lpstr>
      <vt:lpstr>Century Gothic</vt:lpstr>
      <vt:lpstr>Wingdings 3</vt:lpstr>
      <vt:lpstr>スライス</vt:lpstr>
      <vt:lpstr>Office テーマ</vt:lpstr>
      <vt:lpstr>1_Office テーマ</vt:lpstr>
      <vt:lpstr>第２回ウェブセミナーのご案内 　 療養型病院におけるクラスター発生の支援と受援 　 </vt:lpstr>
      <vt:lpstr>PowerPoint プレゼンテーション</vt:lpstr>
      <vt:lpstr>第２回ウェブセミナーのご案内 　 療養型病院におけるクラスター発生の支援と受援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『高齢者施設等による感染や 　クラスター発生時の対応と施設』</dc:title>
  <dc:creator>ＥＸＴＲＡＩＤ １３１８(extraid1318)</dc:creator>
  <cp:lastModifiedBy>ＥＸＴＲＡＩＤ １３１８(extraid1318)</cp:lastModifiedBy>
  <cp:revision>34</cp:revision>
  <cp:lastPrinted>2021-04-20T03:32:56Z</cp:lastPrinted>
  <dcterms:created xsi:type="dcterms:W3CDTF">2021-03-09T07:00:55Z</dcterms:created>
  <dcterms:modified xsi:type="dcterms:W3CDTF">2021-04-27T03:28:09Z</dcterms:modified>
</cp:coreProperties>
</file>